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31" r:id="rId1"/>
  </p:sldMasterIdLst>
  <p:notesMasterIdLst>
    <p:notesMasterId r:id="rId44"/>
  </p:notesMasterIdLst>
  <p:sldIdLst>
    <p:sldId id="322" r:id="rId2"/>
    <p:sldId id="283" r:id="rId3"/>
    <p:sldId id="323" r:id="rId4"/>
    <p:sldId id="284" r:id="rId5"/>
    <p:sldId id="287" r:id="rId6"/>
    <p:sldId id="277" r:id="rId7"/>
    <p:sldId id="325" r:id="rId8"/>
    <p:sldId id="288" r:id="rId9"/>
    <p:sldId id="330" r:id="rId10"/>
    <p:sldId id="331" r:id="rId11"/>
    <p:sldId id="327" r:id="rId12"/>
    <p:sldId id="326" r:id="rId13"/>
    <p:sldId id="341" r:id="rId14"/>
    <p:sldId id="343" r:id="rId15"/>
    <p:sldId id="354" r:id="rId16"/>
    <p:sldId id="355" r:id="rId17"/>
    <p:sldId id="335" r:id="rId18"/>
    <p:sldId id="336" r:id="rId19"/>
    <p:sldId id="334" r:id="rId20"/>
    <p:sldId id="353" r:id="rId21"/>
    <p:sldId id="339" r:id="rId22"/>
    <p:sldId id="292" r:id="rId23"/>
    <p:sldId id="350" r:id="rId24"/>
    <p:sldId id="338" r:id="rId25"/>
    <p:sldId id="328" r:id="rId26"/>
    <p:sldId id="293" r:id="rId27"/>
    <p:sldId id="340" r:id="rId28"/>
    <p:sldId id="329" r:id="rId29"/>
    <p:sldId id="351" r:id="rId30"/>
    <p:sldId id="345" r:id="rId31"/>
    <p:sldId id="332" r:id="rId32"/>
    <p:sldId id="346" r:id="rId33"/>
    <p:sldId id="347" r:id="rId34"/>
    <p:sldId id="348" r:id="rId35"/>
    <p:sldId id="291" r:id="rId36"/>
    <p:sldId id="294" r:id="rId37"/>
    <p:sldId id="337" r:id="rId38"/>
    <p:sldId id="344" r:id="rId39"/>
    <p:sldId id="356" r:id="rId40"/>
    <p:sldId id="349" r:id="rId41"/>
    <p:sldId id="298" r:id="rId42"/>
    <p:sldId id="357"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92B15CA-8947-410C-92B2-9181748F7F14}">
          <p14:sldIdLst>
            <p14:sldId id="322"/>
            <p14:sldId id="283"/>
            <p14:sldId id="323"/>
            <p14:sldId id="284"/>
            <p14:sldId id="287"/>
            <p14:sldId id="277"/>
            <p14:sldId id="325"/>
            <p14:sldId id="288"/>
            <p14:sldId id="330"/>
            <p14:sldId id="331"/>
            <p14:sldId id="327"/>
            <p14:sldId id="326"/>
            <p14:sldId id="341"/>
            <p14:sldId id="343"/>
            <p14:sldId id="354"/>
            <p14:sldId id="355"/>
            <p14:sldId id="335"/>
            <p14:sldId id="336"/>
            <p14:sldId id="334"/>
            <p14:sldId id="353"/>
            <p14:sldId id="339"/>
            <p14:sldId id="292"/>
            <p14:sldId id="350"/>
            <p14:sldId id="338"/>
            <p14:sldId id="328"/>
            <p14:sldId id="293"/>
            <p14:sldId id="340"/>
            <p14:sldId id="329"/>
            <p14:sldId id="351"/>
            <p14:sldId id="345"/>
            <p14:sldId id="332"/>
            <p14:sldId id="346"/>
            <p14:sldId id="347"/>
            <p14:sldId id="348"/>
            <p14:sldId id="291"/>
            <p14:sldId id="294"/>
            <p14:sldId id="337"/>
            <p14:sldId id="344"/>
            <p14:sldId id="356"/>
            <p14:sldId id="349"/>
            <p14:sldId id="298"/>
            <p14:sldId id="35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378E"/>
    <a:srgbClr val="3333FF"/>
    <a:srgbClr val="666699"/>
    <a:srgbClr val="B19563"/>
    <a:srgbClr val="96D6FF"/>
    <a:srgbClr val="FFCCCC"/>
    <a:srgbClr val="E0E1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50" autoAdjust="0"/>
    <p:restoredTop sz="88582" autoAdjust="0"/>
  </p:normalViewPr>
  <p:slideViewPr>
    <p:cSldViewPr>
      <p:cViewPr varScale="1">
        <p:scale>
          <a:sx n="64" d="100"/>
          <a:sy n="64" d="100"/>
        </p:scale>
        <p:origin x="1302"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13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depthPercent val="100"/>
      <c:rAngAx val="1"/>
    </c:view3D>
    <c:floor>
      <c:thickness val="0"/>
      <c:spPr>
        <a:solidFill>
          <a:schemeClr val="lt1">
            <a:alpha val="27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9608814523184601E-2"/>
          <c:y val="2.631571826037608E-2"/>
          <c:w val="0.93372451881014873"/>
          <c:h val="0.61199392440609679"/>
        </c:manualLayout>
      </c:layout>
      <c:bar3DChart>
        <c:barDir val="col"/>
        <c:grouping val="clustered"/>
        <c:varyColors val="0"/>
        <c:ser>
          <c:idx val="0"/>
          <c:order val="0"/>
          <c:tx>
            <c:strRef>
              <c:f>Лист1!$B$1</c:f>
              <c:strCache>
                <c:ptCount val="1"/>
                <c:pt idx="0">
                  <c:v>початковий рівень</c:v>
                </c:pt>
              </c:strCache>
            </c:strRef>
          </c:tx>
          <c:spPr>
            <a:solidFill>
              <a:schemeClr val="accent1"/>
            </a:solidFill>
            <a:ln>
              <a:solidFill>
                <a:schemeClr val="accent1">
                  <a:lumMod val="75000"/>
                </a:schemeClr>
              </a:solidFill>
            </a:ln>
            <a:effectLst/>
            <a:scene3d>
              <a:camera prst="orthographicFront"/>
              <a:lightRig rig="threePt" dir="t"/>
            </a:scene3d>
            <a:sp3d prstMaterial="translucentPowder">
              <a:contourClr>
                <a:schemeClr val="accent1">
                  <a:lumMod val="75000"/>
                </a:schemeClr>
              </a:contourClr>
            </a:sp3d>
          </c:spPr>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у СПП</c:v>
                </c:pt>
                <c:pt idx="6">
                  <c:v>Мовлення дитини</c:v>
                </c:pt>
              </c:strCache>
            </c:strRef>
          </c:cat>
          <c:val>
            <c:numRef>
              <c:f>Лист1!$B$2:$B$8</c:f>
              <c:numCache>
                <c:formatCode>0%</c:formatCode>
                <c:ptCount val="7"/>
                <c:pt idx="0">
                  <c:v>0.56000000000000005</c:v>
                </c:pt>
                <c:pt idx="1">
                  <c:v>0.42000000000000032</c:v>
                </c:pt>
                <c:pt idx="2">
                  <c:v>0.52</c:v>
                </c:pt>
                <c:pt idx="3">
                  <c:v>0.55000000000000004</c:v>
                </c:pt>
                <c:pt idx="4">
                  <c:v>0.49000000000000032</c:v>
                </c:pt>
                <c:pt idx="5">
                  <c:v>0.35000000000000031</c:v>
                </c:pt>
                <c:pt idx="6">
                  <c:v>0.59</c:v>
                </c:pt>
              </c:numCache>
            </c:numRef>
          </c:val>
          <c:extLst>
            <c:ext xmlns:c16="http://schemas.microsoft.com/office/drawing/2014/chart" uri="{C3380CC4-5D6E-409C-BE32-E72D297353CC}">
              <c16:uniqueId val="{00000000-ABD3-48AC-B942-17623E40D1A7}"/>
            </c:ext>
          </c:extLst>
        </c:ser>
        <c:ser>
          <c:idx val="1"/>
          <c:order val="1"/>
          <c:tx>
            <c:strRef>
              <c:f>Лист1!$C$1</c:f>
              <c:strCache>
                <c:ptCount val="1"/>
                <c:pt idx="0">
                  <c:v>Середній рівень</c:v>
                </c:pt>
              </c:strCache>
            </c:strRef>
          </c:tx>
          <c:spPr>
            <a:solidFill>
              <a:schemeClr val="accent2"/>
            </a:solidFill>
            <a:ln>
              <a:solidFill>
                <a:schemeClr val="accent2">
                  <a:lumMod val="75000"/>
                </a:schemeClr>
              </a:solidFill>
            </a:ln>
            <a:effectLst/>
            <a:scene3d>
              <a:camera prst="orthographicFront"/>
              <a:lightRig rig="threePt" dir="t"/>
            </a:scene3d>
            <a:sp3d prstMaterial="translucentPowder">
              <a:contourClr>
                <a:schemeClr val="accent2">
                  <a:lumMod val="75000"/>
                </a:schemeClr>
              </a:contourClr>
            </a:sp3d>
          </c:spPr>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у СПП</c:v>
                </c:pt>
                <c:pt idx="6">
                  <c:v>Мовлення дитини</c:v>
                </c:pt>
              </c:strCache>
            </c:strRef>
          </c:cat>
          <c:val>
            <c:numRef>
              <c:f>Лист1!$C$2:$C$8</c:f>
              <c:numCache>
                <c:formatCode>0%</c:formatCode>
                <c:ptCount val="7"/>
                <c:pt idx="0">
                  <c:v>0.2</c:v>
                </c:pt>
                <c:pt idx="1">
                  <c:v>0.22</c:v>
                </c:pt>
                <c:pt idx="2">
                  <c:v>0.31000000000000044</c:v>
                </c:pt>
                <c:pt idx="3">
                  <c:v>0.27</c:v>
                </c:pt>
                <c:pt idx="4">
                  <c:v>0.22</c:v>
                </c:pt>
                <c:pt idx="5">
                  <c:v>0.25</c:v>
                </c:pt>
                <c:pt idx="6">
                  <c:v>0.27</c:v>
                </c:pt>
              </c:numCache>
            </c:numRef>
          </c:val>
          <c:extLst>
            <c:ext xmlns:c16="http://schemas.microsoft.com/office/drawing/2014/chart" uri="{C3380CC4-5D6E-409C-BE32-E72D297353CC}">
              <c16:uniqueId val="{00000001-ABD3-48AC-B942-17623E40D1A7}"/>
            </c:ext>
          </c:extLst>
        </c:ser>
        <c:ser>
          <c:idx val="2"/>
          <c:order val="2"/>
          <c:tx>
            <c:strRef>
              <c:f>Лист1!$D$1</c:f>
              <c:strCache>
                <c:ptCount val="1"/>
                <c:pt idx="0">
                  <c:v>Достатній рівень</c:v>
                </c:pt>
              </c:strCache>
            </c:strRef>
          </c:tx>
          <c:spPr>
            <a:solidFill>
              <a:schemeClr val="accent3"/>
            </a:solidFill>
            <a:ln>
              <a:solidFill>
                <a:schemeClr val="accent3">
                  <a:lumMod val="75000"/>
                </a:schemeClr>
              </a:solidFill>
            </a:ln>
            <a:effectLst/>
            <a:scene3d>
              <a:camera prst="orthographicFront"/>
              <a:lightRig rig="threePt" dir="t"/>
            </a:scene3d>
            <a:sp3d prstMaterial="translucentPowder">
              <a:contourClr>
                <a:schemeClr val="accent3">
                  <a:lumMod val="75000"/>
                </a:schemeClr>
              </a:contourClr>
            </a:sp3d>
          </c:spPr>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у СПП</c:v>
                </c:pt>
                <c:pt idx="6">
                  <c:v>Мовлення дитини</c:v>
                </c:pt>
              </c:strCache>
            </c:strRef>
          </c:cat>
          <c:val>
            <c:numRef>
              <c:f>Лист1!$D$2:$D$8</c:f>
              <c:numCache>
                <c:formatCode>0%</c:formatCode>
                <c:ptCount val="7"/>
                <c:pt idx="0">
                  <c:v>0.23</c:v>
                </c:pt>
                <c:pt idx="1">
                  <c:v>0.28000000000000008</c:v>
                </c:pt>
                <c:pt idx="2">
                  <c:v>0.16</c:v>
                </c:pt>
                <c:pt idx="3">
                  <c:v>0.17</c:v>
                </c:pt>
                <c:pt idx="4">
                  <c:v>0.26</c:v>
                </c:pt>
                <c:pt idx="5">
                  <c:v>0.36000000000000032</c:v>
                </c:pt>
                <c:pt idx="6">
                  <c:v>0.13</c:v>
                </c:pt>
              </c:numCache>
            </c:numRef>
          </c:val>
          <c:extLst>
            <c:ext xmlns:c16="http://schemas.microsoft.com/office/drawing/2014/chart" uri="{C3380CC4-5D6E-409C-BE32-E72D297353CC}">
              <c16:uniqueId val="{00000002-ABD3-48AC-B942-17623E40D1A7}"/>
            </c:ext>
          </c:extLst>
        </c:ser>
        <c:ser>
          <c:idx val="3"/>
          <c:order val="3"/>
          <c:tx>
            <c:strRef>
              <c:f>Лист1!$E$1</c:f>
              <c:strCache>
                <c:ptCount val="1"/>
                <c:pt idx="0">
                  <c:v>Високий рівень</c:v>
                </c:pt>
              </c:strCache>
            </c:strRef>
          </c:tx>
          <c:spPr>
            <a:solidFill>
              <a:schemeClr val="accent4"/>
            </a:solidFill>
            <a:ln>
              <a:solidFill>
                <a:schemeClr val="accent4">
                  <a:lumMod val="75000"/>
                </a:schemeClr>
              </a:solidFill>
            </a:ln>
            <a:effectLst/>
            <a:scene3d>
              <a:camera prst="orthographicFront"/>
              <a:lightRig rig="threePt" dir="t"/>
            </a:scene3d>
            <a:sp3d prstMaterial="translucentPowder">
              <a:contourClr>
                <a:schemeClr val="accent4">
                  <a:lumMod val="75000"/>
                </a:schemeClr>
              </a:contourClr>
            </a:sp3d>
          </c:spPr>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у СПП</c:v>
                </c:pt>
                <c:pt idx="6">
                  <c:v>Мовлення дитини</c:v>
                </c:pt>
              </c:strCache>
            </c:strRef>
          </c:cat>
          <c:val>
            <c:numRef>
              <c:f>Лист1!$E$2:$E$8</c:f>
              <c:numCache>
                <c:formatCode>0%</c:formatCode>
                <c:ptCount val="7"/>
                <c:pt idx="0">
                  <c:v>1.0000000000000005E-2</c:v>
                </c:pt>
                <c:pt idx="1">
                  <c:v>8.0000000000000043E-2</c:v>
                </c:pt>
                <c:pt idx="2">
                  <c:v>1.0000000000000005E-2</c:v>
                </c:pt>
                <c:pt idx="3">
                  <c:v>1.0000000000000005E-2</c:v>
                </c:pt>
                <c:pt idx="4">
                  <c:v>3.0000000000000002E-2</c:v>
                </c:pt>
                <c:pt idx="5">
                  <c:v>4.0000000000000022E-2</c:v>
                </c:pt>
                <c:pt idx="6">
                  <c:v>1.0000000000000005E-2</c:v>
                </c:pt>
              </c:numCache>
            </c:numRef>
          </c:val>
          <c:extLst>
            <c:ext xmlns:c16="http://schemas.microsoft.com/office/drawing/2014/chart" uri="{C3380CC4-5D6E-409C-BE32-E72D297353CC}">
              <c16:uniqueId val="{00000003-ABD3-48AC-B942-17623E40D1A7}"/>
            </c:ext>
          </c:extLst>
        </c:ser>
        <c:dLbls>
          <c:showLegendKey val="0"/>
          <c:showVal val="0"/>
          <c:showCatName val="0"/>
          <c:showSerName val="0"/>
          <c:showPercent val="0"/>
          <c:showBubbleSize val="0"/>
        </c:dLbls>
        <c:gapWidth val="150"/>
        <c:shape val="cylinder"/>
        <c:axId val="168383232"/>
        <c:axId val="168385920"/>
        <c:axId val="0"/>
      </c:bar3DChart>
      <c:catAx>
        <c:axId val="168383232"/>
        <c:scaling>
          <c:orientation val="minMax"/>
        </c:scaling>
        <c:delete val="0"/>
        <c:axPos val="b"/>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uk-UA"/>
          </a:p>
        </c:txPr>
        <c:crossAx val="168385920"/>
        <c:crosses val="autoZero"/>
        <c:auto val="1"/>
        <c:lblAlgn val="ctr"/>
        <c:lblOffset val="100"/>
        <c:noMultiLvlLbl val="0"/>
      </c:catAx>
      <c:valAx>
        <c:axId val="168385920"/>
        <c:scaling>
          <c:orientation val="minMax"/>
          <c:max val="1"/>
        </c:scaling>
        <c:delete val="0"/>
        <c:axPos val="l"/>
        <c:majorGridlines>
          <c:spPr>
            <a:ln w="9525" cap="flat" cmpd="sng" algn="ctr">
              <a:solidFill>
                <a:schemeClr val="tx1">
                  <a:lumMod val="5000"/>
                  <a:lumOff val="9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uk-UA"/>
          </a:p>
        </c:txPr>
        <c:crossAx val="1683832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028838599921678E-2"/>
          <c:y val="0"/>
          <c:w val="0.98397116140007834"/>
          <c:h val="0.69885862103724461"/>
        </c:manualLayout>
      </c:layout>
      <c:barChart>
        <c:barDir val="col"/>
        <c:grouping val="clustered"/>
        <c:varyColors val="0"/>
        <c:ser>
          <c:idx val="0"/>
          <c:order val="0"/>
          <c:tx>
            <c:strRef>
              <c:f>Лист1!$B$1</c:f>
              <c:strCache>
                <c:ptCount val="1"/>
                <c:pt idx="0">
                  <c:v>Початковий рівень</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uk-UA"/>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Особистіть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Лист1!$B$2:$B$8</c:f>
              <c:numCache>
                <c:formatCode>0%</c:formatCode>
                <c:ptCount val="7"/>
                <c:pt idx="0">
                  <c:v>0.25</c:v>
                </c:pt>
                <c:pt idx="1">
                  <c:v>0.19</c:v>
                </c:pt>
                <c:pt idx="2">
                  <c:v>0.2</c:v>
                </c:pt>
                <c:pt idx="3">
                  <c:v>0.26</c:v>
                </c:pt>
                <c:pt idx="4">
                  <c:v>0.26</c:v>
                </c:pt>
                <c:pt idx="5">
                  <c:v>0.19</c:v>
                </c:pt>
                <c:pt idx="6">
                  <c:v>0.28000000000000008</c:v>
                </c:pt>
              </c:numCache>
            </c:numRef>
          </c:val>
          <c:extLst>
            <c:ext xmlns:c16="http://schemas.microsoft.com/office/drawing/2014/chart" uri="{C3380CC4-5D6E-409C-BE32-E72D297353CC}">
              <c16:uniqueId val="{00000000-FF48-48E8-85CD-5A59DED0DEAD}"/>
            </c:ext>
          </c:extLst>
        </c:ser>
        <c:ser>
          <c:idx val="1"/>
          <c:order val="1"/>
          <c:tx>
            <c:strRef>
              <c:f>Лист1!$C$1</c:f>
              <c:strCache>
                <c:ptCount val="1"/>
                <c:pt idx="0">
                  <c:v>Середній рівень</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uk-UA"/>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Особистіть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Лист1!$C$2:$C$8</c:f>
              <c:numCache>
                <c:formatCode>0%</c:formatCode>
                <c:ptCount val="7"/>
                <c:pt idx="0">
                  <c:v>0.49000000000000032</c:v>
                </c:pt>
                <c:pt idx="1">
                  <c:v>0.35000000000000031</c:v>
                </c:pt>
                <c:pt idx="2">
                  <c:v>0.37000000000000038</c:v>
                </c:pt>
                <c:pt idx="3">
                  <c:v>0.43000000000000038</c:v>
                </c:pt>
                <c:pt idx="4">
                  <c:v>0.43000000000000038</c:v>
                </c:pt>
                <c:pt idx="5">
                  <c:v>0.41000000000000031</c:v>
                </c:pt>
                <c:pt idx="6">
                  <c:v>0.43000000000000038</c:v>
                </c:pt>
              </c:numCache>
            </c:numRef>
          </c:val>
          <c:extLst>
            <c:ext xmlns:c16="http://schemas.microsoft.com/office/drawing/2014/chart" uri="{C3380CC4-5D6E-409C-BE32-E72D297353CC}">
              <c16:uniqueId val="{00000001-FF48-48E8-85CD-5A59DED0DEAD}"/>
            </c:ext>
          </c:extLst>
        </c:ser>
        <c:ser>
          <c:idx val="2"/>
          <c:order val="2"/>
          <c:tx>
            <c:strRef>
              <c:f>Лист1!$D$1</c:f>
              <c:strCache>
                <c:ptCount val="1"/>
                <c:pt idx="0">
                  <c:v>Достатній рівень</c:v>
                </c:pt>
              </c:strCache>
            </c:strRef>
          </c:tx>
          <c:spPr>
            <a:gradFill flip="none" rotWithShape="1">
              <a:gsLst>
                <a:gs pos="0">
                  <a:schemeClr val="accent3"/>
                </a:gs>
                <a:gs pos="75000">
                  <a:schemeClr val="accent3">
                    <a:lumMod val="60000"/>
                    <a:lumOff val="40000"/>
                  </a:schemeClr>
                </a:gs>
                <a:gs pos="51000">
                  <a:schemeClr val="accent3">
                    <a:alpha val="75000"/>
                  </a:schemeClr>
                </a:gs>
                <a:gs pos="100000">
                  <a:schemeClr val="accent3">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uk-UA"/>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Особистіть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Лист1!$D$2:$D$8</c:f>
              <c:numCache>
                <c:formatCode>0%</c:formatCode>
                <c:ptCount val="7"/>
                <c:pt idx="0">
                  <c:v>0.16</c:v>
                </c:pt>
                <c:pt idx="1">
                  <c:v>0.28000000000000008</c:v>
                </c:pt>
                <c:pt idx="2">
                  <c:v>0.33000000000000057</c:v>
                </c:pt>
                <c:pt idx="3">
                  <c:v>0.16</c:v>
                </c:pt>
                <c:pt idx="4">
                  <c:v>0.12000000000000002</c:v>
                </c:pt>
                <c:pt idx="5">
                  <c:v>0.28000000000000008</c:v>
                </c:pt>
                <c:pt idx="6">
                  <c:v>0.2</c:v>
                </c:pt>
              </c:numCache>
            </c:numRef>
          </c:val>
          <c:extLst>
            <c:ext xmlns:c16="http://schemas.microsoft.com/office/drawing/2014/chart" uri="{C3380CC4-5D6E-409C-BE32-E72D297353CC}">
              <c16:uniqueId val="{00000002-FF48-48E8-85CD-5A59DED0DEAD}"/>
            </c:ext>
          </c:extLst>
        </c:ser>
        <c:ser>
          <c:idx val="3"/>
          <c:order val="3"/>
          <c:tx>
            <c:strRef>
              <c:f>Лист1!$E$1</c:f>
              <c:strCache>
                <c:ptCount val="1"/>
                <c:pt idx="0">
                  <c:v>Високий рівень</c:v>
                </c:pt>
              </c:strCache>
            </c:strRef>
          </c:tx>
          <c:spPr>
            <a:gradFill flip="none" rotWithShape="1">
              <a:gsLst>
                <a:gs pos="0">
                  <a:schemeClr val="accent4"/>
                </a:gs>
                <a:gs pos="75000">
                  <a:schemeClr val="accent4">
                    <a:lumMod val="60000"/>
                    <a:lumOff val="40000"/>
                  </a:schemeClr>
                </a:gs>
                <a:gs pos="51000">
                  <a:schemeClr val="accent4">
                    <a:alpha val="75000"/>
                  </a:schemeClr>
                </a:gs>
                <a:gs pos="100000">
                  <a:schemeClr val="accent4">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uk-UA"/>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Особистіть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Лист1!$E$2:$E$8</c:f>
              <c:numCache>
                <c:formatCode>0%</c:formatCode>
                <c:ptCount val="7"/>
                <c:pt idx="0">
                  <c:v>0.1</c:v>
                </c:pt>
                <c:pt idx="1">
                  <c:v>0.18000000000000022</c:v>
                </c:pt>
                <c:pt idx="2">
                  <c:v>0.1</c:v>
                </c:pt>
                <c:pt idx="3">
                  <c:v>0.15000000000000022</c:v>
                </c:pt>
                <c:pt idx="4">
                  <c:v>0.19</c:v>
                </c:pt>
                <c:pt idx="5">
                  <c:v>0.12000000000000002</c:v>
                </c:pt>
                <c:pt idx="6">
                  <c:v>9.0000000000000024E-2</c:v>
                </c:pt>
              </c:numCache>
            </c:numRef>
          </c:val>
          <c:extLst>
            <c:ext xmlns:c16="http://schemas.microsoft.com/office/drawing/2014/chart" uri="{C3380CC4-5D6E-409C-BE32-E72D297353CC}">
              <c16:uniqueId val="{00000003-FF48-48E8-85CD-5A59DED0DEAD}"/>
            </c:ext>
          </c:extLst>
        </c:ser>
        <c:dLbls>
          <c:dLblPos val="inEnd"/>
          <c:showLegendKey val="0"/>
          <c:showVal val="1"/>
          <c:showCatName val="0"/>
          <c:showSerName val="0"/>
          <c:showPercent val="0"/>
          <c:showBubbleSize val="0"/>
        </c:dLbls>
        <c:gapWidth val="355"/>
        <c:overlap val="-70"/>
        <c:axId val="156865664"/>
        <c:axId val="156867200"/>
      </c:barChart>
      <c:catAx>
        <c:axId val="15686566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uk-UA"/>
          </a:p>
        </c:txPr>
        <c:crossAx val="156867200"/>
        <c:crosses val="autoZero"/>
        <c:auto val="1"/>
        <c:lblAlgn val="ctr"/>
        <c:lblOffset val="100"/>
        <c:noMultiLvlLbl val="0"/>
      </c:catAx>
      <c:valAx>
        <c:axId val="156867200"/>
        <c:scaling>
          <c:orientation val="minMax"/>
          <c:max val="1"/>
        </c:scaling>
        <c:delete val="0"/>
        <c:axPos val="l"/>
        <c:majorGridlines>
          <c:spPr>
            <a:ln w="9525" cap="flat" cmpd="sng" algn="ctr">
              <a:gradFill>
                <a:gsLst>
                  <a:gs pos="100000">
                    <a:schemeClr val="tx1">
                      <a:lumMod val="5000"/>
                      <a:lumOff val="95000"/>
                    </a:schemeClr>
                  </a:gs>
                  <a:gs pos="0">
                    <a:schemeClr val="tx1">
                      <a:lumMod val="25000"/>
                      <a:lumOff val="75000"/>
                    </a:schemeClr>
                  </a:gs>
                </a:gsLst>
                <a:lin ang="5400000" scaled="0"/>
              </a:gra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uk-UA"/>
          </a:p>
        </c:txPr>
        <c:crossAx val="156865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uk-UA"/>
        </a:p>
      </c:txPr>
    </c:legend>
    <c:plotVisOnly val="1"/>
    <c:dispBlanksAs val="gap"/>
    <c:showDLblsOverMax val="0"/>
  </c:chart>
  <c:spPr>
    <a:noFill/>
    <a:ln>
      <a:noFill/>
    </a:ln>
    <a:effectLst/>
  </c:spPr>
  <c:txPr>
    <a:bodyPr/>
    <a:lstStyle/>
    <a:p>
      <a:pPr>
        <a:defRPr/>
      </a:pPr>
      <a:endParaRPr lang="uk-U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4877187226596678E-2"/>
          <c:y val="0.18236246574293388"/>
          <c:w val="0.78238812335958008"/>
          <c:h val="0.60167579276731453"/>
        </c:manualLayout>
      </c:layout>
      <c:barChart>
        <c:barDir val="col"/>
        <c:grouping val="clustered"/>
        <c:varyColors val="0"/>
        <c:ser>
          <c:idx val="0"/>
          <c:order val="0"/>
          <c:tx>
            <c:strRef>
              <c:f>Лист1!$B$1</c:f>
              <c:strCache>
                <c:ptCount val="1"/>
                <c:pt idx="0">
                  <c:v>Початковий рівень</c:v>
                </c:pt>
              </c:strCache>
            </c:strRef>
          </c:tx>
          <c:invertIfNegative val="0"/>
          <c:cat>
            <c:strRef>
              <c:f>Лист1!$A$2:$A$8</c:f>
              <c:strCache>
                <c:ptCount val="7"/>
                <c:pt idx="0">
                  <c:v>Особитість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Лист1!$B$2:$B$8</c:f>
              <c:numCache>
                <c:formatCode>General</c:formatCode>
                <c:ptCount val="7"/>
                <c:pt idx="0">
                  <c:v>2</c:v>
                </c:pt>
                <c:pt idx="1">
                  <c:v>4</c:v>
                </c:pt>
                <c:pt idx="2">
                  <c:v>2</c:v>
                </c:pt>
                <c:pt idx="3">
                  <c:v>8</c:v>
                </c:pt>
                <c:pt idx="4">
                  <c:v>2</c:v>
                </c:pt>
                <c:pt idx="5">
                  <c:v>5</c:v>
                </c:pt>
                <c:pt idx="6">
                  <c:v>15</c:v>
                </c:pt>
              </c:numCache>
            </c:numRef>
          </c:val>
          <c:extLst>
            <c:ext xmlns:c16="http://schemas.microsoft.com/office/drawing/2014/chart" uri="{C3380CC4-5D6E-409C-BE32-E72D297353CC}">
              <c16:uniqueId val="{00000000-6238-4C3E-A9E5-09127F86639D}"/>
            </c:ext>
          </c:extLst>
        </c:ser>
        <c:ser>
          <c:idx val="1"/>
          <c:order val="1"/>
          <c:tx>
            <c:strRef>
              <c:f>Лист1!$C$1</c:f>
              <c:strCache>
                <c:ptCount val="1"/>
                <c:pt idx="0">
                  <c:v>Середній рівень</c:v>
                </c:pt>
              </c:strCache>
            </c:strRef>
          </c:tx>
          <c:invertIfNegative val="0"/>
          <c:cat>
            <c:strRef>
              <c:f>Лист1!$A$2:$A$8</c:f>
              <c:strCache>
                <c:ptCount val="7"/>
                <c:pt idx="0">
                  <c:v>Особитість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Лист1!$C$2:$C$8</c:f>
              <c:numCache>
                <c:formatCode>General</c:formatCode>
                <c:ptCount val="7"/>
                <c:pt idx="0">
                  <c:v>51</c:v>
                </c:pt>
                <c:pt idx="1">
                  <c:v>36</c:v>
                </c:pt>
                <c:pt idx="2">
                  <c:v>34</c:v>
                </c:pt>
                <c:pt idx="3">
                  <c:v>43</c:v>
                </c:pt>
                <c:pt idx="4">
                  <c:v>40</c:v>
                </c:pt>
                <c:pt idx="5">
                  <c:v>33</c:v>
                </c:pt>
                <c:pt idx="6">
                  <c:v>37</c:v>
                </c:pt>
              </c:numCache>
            </c:numRef>
          </c:val>
          <c:extLst>
            <c:ext xmlns:c16="http://schemas.microsoft.com/office/drawing/2014/chart" uri="{C3380CC4-5D6E-409C-BE32-E72D297353CC}">
              <c16:uniqueId val="{00000001-6238-4C3E-A9E5-09127F86639D}"/>
            </c:ext>
          </c:extLst>
        </c:ser>
        <c:ser>
          <c:idx val="2"/>
          <c:order val="2"/>
          <c:tx>
            <c:strRef>
              <c:f>Лист1!$D$1</c:f>
              <c:strCache>
                <c:ptCount val="1"/>
                <c:pt idx="0">
                  <c:v>Достатній рівень</c:v>
                </c:pt>
              </c:strCache>
            </c:strRef>
          </c:tx>
          <c:invertIfNegative val="0"/>
          <c:cat>
            <c:strRef>
              <c:f>Лист1!$A$2:$A$8</c:f>
              <c:strCache>
                <c:ptCount val="7"/>
                <c:pt idx="0">
                  <c:v>Особитість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Лист1!$D$2:$D$8</c:f>
              <c:numCache>
                <c:formatCode>General</c:formatCode>
                <c:ptCount val="7"/>
                <c:pt idx="0">
                  <c:v>40</c:v>
                </c:pt>
                <c:pt idx="1">
                  <c:v>51</c:v>
                </c:pt>
                <c:pt idx="2">
                  <c:v>60</c:v>
                </c:pt>
                <c:pt idx="3">
                  <c:v>44</c:v>
                </c:pt>
                <c:pt idx="4">
                  <c:v>44</c:v>
                </c:pt>
                <c:pt idx="5">
                  <c:v>58</c:v>
                </c:pt>
                <c:pt idx="6">
                  <c:v>45</c:v>
                </c:pt>
              </c:numCache>
            </c:numRef>
          </c:val>
          <c:extLst>
            <c:ext xmlns:c16="http://schemas.microsoft.com/office/drawing/2014/chart" uri="{C3380CC4-5D6E-409C-BE32-E72D297353CC}">
              <c16:uniqueId val="{00000002-6238-4C3E-A9E5-09127F86639D}"/>
            </c:ext>
          </c:extLst>
        </c:ser>
        <c:ser>
          <c:idx val="3"/>
          <c:order val="3"/>
          <c:tx>
            <c:strRef>
              <c:f>Лист1!$E$1</c:f>
              <c:strCache>
                <c:ptCount val="1"/>
                <c:pt idx="0">
                  <c:v>Високий рівень</c:v>
                </c:pt>
              </c:strCache>
            </c:strRef>
          </c:tx>
          <c:invertIfNegative val="0"/>
          <c:cat>
            <c:strRef>
              <c:f>Лист1!$A$2:$A$8</c:f>
              <c:strCache>
                <c:ptCount val="7"/>
                <c:pt idx="0">
                  <c:v>Особитість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Лист1!$E$2:$E$8</c:f>
              <c:numCache>
                <c:formatCode>General</c:formatCode>
                <c:ptCount val="7"/>
                <c:pt idx="0">
                  <c:v>7</c:v>
                </c:pt>
                <c:pt idx="1">
                  <c:v>9</c:v>
                </c:pt>
                <c:pt idx="2">
                  <c:v>4</c:v>
                </c:pt>
                <c:pt idx="3">
                  <c:v>5</c:v>
                </c:pt>
                <c:pt idx="4">
                  <c:v>14</c:v>
                </c:pt>
                <c:pt idx="5">
                  <c:v>4</c:v>
                </c:pt>
                <c:pt idx="6">
                  <c:v>3</c:v>
                </c:pt>
              </c:numCache>
            </c:numRef>
          </c:val>
          <c:extLst>
            <c:ext xmlns:c16="http://schemas.microsoft.com/office/drawing/2014/chart" uri="{C3380CC4-5D6E-409C-BE32-E72D297353CC}">
              <c16:uniqueId val="{00000003-6238-4C3E-A9E5-09127F86639D}"/>
            </c:ext>
          </c:extLst>
        </c:ser>
        <c:dLbls>
          <c:showLegendKey val="0"/>
          <c:showVal val="0"/>
          <c:showCatName val="0"/>
          <c:showSerName val="0"/>
          <c:showPercent val="0"/>
          <c:showBubbleSize val="0"/>
        </c:dLbls>
        <c:gapWidth val="150"/>
        <c:axId val="249599872"/>
        <c:axId val="249601408"/>
      </c:barChart>
      <c:catAx>
        <c:axId val="249599872"/>
        <c:scaling>
          <c:orientation val="minMax"/>
        </c:scaling>
        <c:delete val="0"/>
        <c:axPos val="b"/>
        <c:numFmt formatCode="General" sourceLinked="0"/>
        <c:majorTickMark val="out"/>
        <c:minorTickMark val="none"/>
        <c:tickLblPos val="nextTo"/>
        <c:crossAx val="249601408"/>
        <c:crosses val="autoZero"/>
        <c:auto val="1"/>
        <c:lblAlgn val="ctr"/>
        <c:lblOffset val="100"/>
        <c:noMultiLvlLbl val="0"/>
      </c:catAx>
      <c:valAx>
        <c:axId val="249601408"/>
        <c:scaling>
          <c:orientation val="minMax"/>
          <c:max val="100"/>
        </c:scaling>
        <c:delete val="0"/>
        <c:axPos val="l"/>
        <c:majorGridlines/>
        <c:numFmt formatCode="General" sourceLinked="1"/>
        <c:majorTickMark val="out"/>
        <c:minorTickMark val="none"/>
        <c:tickLblPos val="nextTo"/>
        <c:crossAx val="249599872"/>
        <c:crosses val="autoZero"/>
        <c:crossBetween val="between"/>
      </c:valAx>
    </c:plotArea>
    <c:legend>
      <c:legendPos val="r"/>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Початковий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Лист1!$B$2:$B$8</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0-3F53-4E58-9FA8-98EE4826838F}"/>
            </c:ext>
          </c:extLst>
        </c:ser>
        <c:ser>
          <c:idx val="1"/>
          <c:order val="1"/>
          <c:tx>
            <c:strRef>
              <c:f>Лист1!$C$1</c:f>
              <c:strCache>
                <c:ptCount val="1"/>
                <c:pt idx="0">
                  <c:v>Середній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Лист1!$C$2:$C$8</c:f>
              <c:numCache>
                <c:formatCode>General</c:formatCode>
                <c:ptCount val="7"/>
                <c:pt idx="0">
                  <c:v>0</c:v>
                </c:pt>
                <c:pt idx="1">
                  <c:v>3</c:v>
                </c:pt>
                <c:pt idx="2">
                  <c:v>2</c:v>
                </c:pt>
                <c:pt idx="3">
                  <c:v>3</c:v>
                </c:pt>
                <c:pt idx="4">
                  <c:v>0</c:v>
                </c:pt>
                <c:pt idx="5">
                  <c:v>7</c:v>
                </c:pt>
                <c:pt idx="6">
                  <c:v>7</c:v>
                </c:pt>
              </c:numCache>
            </c:numRef>
          </c:val>
          <c:extLst>
            <c:ext xmlns:c16="http://schemas.microsoft.com/office/drawing/2014/chart" uri="{C3380CC4-5D6E-409C-BE32-E72D297353CC}">
              <c16:uniqueId val="{00000001-3F53-4E58-9FA8-98EE4826838F}"/>
            </c:ext>
          </c:extLst>
        </c:ser>
        <c:ser>
          <c:idx val="2"/>
          <c:order val="2"/>
          <c:tx>
            <c:strRef>
              <c:f>Лист1!$D$1</c:f>
              <c:strCache>
                <c:ptCount val="1"/>
                <c:pt idx="0">
                  <c:v>Достатній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Лист1!$D$2:$D$8</c:f>
              <c:numCache>
                <c:formatCode>General</c:formatCode>
                <c:ptCount val="7"/>
                <c:pt idx="0">
                  <c:v>25</c:v>
                </c:pt>
                <c:pt idx="1">
                  <c:v>44</c:v>
                </c:pt>
                <c:pt idx="2">
                  <c:v>53</c:v>
                </c:pt>
                <c:pt idx="3">
                  <c:v>46</c:v>
                </c:pt>
                <c:pt idx="4">
                  <c:v>40</c:v>
                </c:pt>
                <c:pt idx="5">
                  <c:v>40</c:v>
                </c:pt>
                <c:pt idx="6">
                  <c:v>39</c:v>
                </c:pt>
              </c:numCache>
            </c:numRef>
          </c:val>
          <c:extLst>
            <c:ext xmlns:c16="http://schemas.microsoft.com/office/drawing/2014/chart" uri="{C3380CC4-5D6E-409C-BE32-E72D297353CC}">
              <c16:uniqueId val="{00000002-3F53-4E58-9FA8-98EE4826838F}"/>
            </c:ext>
          </c:extLst>
        </c:ser>
        <c:ser>
          <c:idx val="3"/>
          <c:order val="3"/>
          <c:tx>
            <c:strRef>
              <c:f>Лист1!$E$1</c:f>
              <c:strCache>
                <c:ptCount val="1"/>
                <c:pt idx="0">
                  <c:v>Високий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Лист1!$E$2:$E$8</c:f>
              <c:numCache>
                <c:formatCode>General</c:formatCode>
                <c:ptCount val="7"/>
                <c:pt idx="0">
                  <c:v>75</c:v>
                </c:pt>
                <c:pt idx="1">
                  <c:v>53</c:v>
                </c:pt>
                <c:pt idx="2">
                  <c:v>45</c:v>
                </c:pt>
                <c:pt idx="3">
                  <c:v>51</c:v>
                </c:pt>
                <c:pt idx="4">
                  <c:v>60</c:v>
                </c:pt>
                <c:pt idx="5">
                  <c:v>53</c:v>
                </c:pt>
                <c:pt idx="6">
                  <c:v>54</c:v>
                </c:pt>
              </c:numCache>
            </c:numRef>
          </c:val>
          <c:extLst>
            <c:ext xmlns:c16="http://schemas.microsoft.com/office/drawing/2014/chart" uri="{C3380CC4-5D6E-409C-BE32-E72D297353CC}">
              <c16:uniqueId val="{00000003-3F53-4E58-9FA8-98EE4826838F}"/>
            </c:ext>
          </c:extLst>
        </c:ser>
        <c:dLbls>
          <c:showLegendKey val="0"/>
          <c:showVal val="0"/>
          <c:showCatName val="0"/>
          <c:showSerName val="0"/>
          <c:showPercent val="0"/>
          <c:showBubbleSize val="0"/>
        </c:dLbls>
        <c:gapWidth val="150"/>
        <c:axId val="249800192"/>
        <c:axId val="249801728"/>
      </c:barChart>
      <c:catAx>
        <c:axId val="249800192"/>
        <c:scaling>
          <c:orientation val="minMax"/>
        </c:scaling>
        <c:delete val="0"/>
        <c:axPos val="b"/>
        <c:numFmt formatCode="General" sourceLinked="0"/>
        <c:majorTickMark val="out"/>
        <c:minorTickMark val="none"/>
        <c:tickLblPos val="nextTo"/>
        <c:crossAx val="249801728"/>
        <c:crosses val="autoZero"/>
        <c:auto val="1"/>
        <c:lblAlgn val="ctr"/>
        <c:lblOffset val="100"/>
        <c:noMultiLvlLbl val="0"/>
      </c:catAx>
      <c:valAx>
        <c:axId val="249801728"/>
        <c:scaling>
          <c:orientation val="minMax"/>
        </c:scaling>
        <c:delete val="0"/>
        <c:axPos val="l"/>
        <c:majorGridlines/>
        <c:numFmt formatCode="General" sourceLinked="1"/>
        <c:majorTickMark val="out"/>
        <c:minorTickMark val="none"/>
        <c:tickLblPos val="nextTo"/>
        <c:crossAx val="249800192"/>
        <c:crosses val="autoZero"/>
        <c:crossBetween val="between"/>
      </c:valAx>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Лист1!$B$1</c:f>
              <c:strCache>
                <c:ptCount val="1"/>
                <c:pt idx="0">
                  <c:v>Початковий рівень</c:v>
                </c:pt>
              </c:strCache>
            </c:strRef>
          </c:tx>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Лист1!$B$2:$B$8</c:f>
              <c:numCache>
                <c:formatCode>0%</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0-E5E6-425D-9EA6-EE6787E8A181}"/>
            </c:ext>
          </c:extLst>
        </c:ser>
        <c:ser>
          <c:idx val="1"/>
          <c:order val="1"/>
          <c:tx>
            <c:strRef>
              <c:f>Лист1!$C$1</c:f>
              <c:strCache>
                <c:ptCount val="1"/>
                <c:pt idx="0">
                  <c:v>Середній рівень</c:v>
                </c:pt>
              </c:strCache>
            </c:strRef>
          </c:tx>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Лист1!$C$2:$C$8</c:f>
              <c:numCache>
                <c:formatCode>0%</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1-E5E6-425D-9EA6-EE6787E8A181}"/>
            </c:ext>
          </c:extLst>
        </c:ser>
        <c:ser>
          <c:idx val="2"/>
          <c:order val="2"/>
          <c:tx>
            <c:strRef>
              <c:f>Лист1!$D$1</c:f>
              <c:strCache>
                <c:ptCount val="1"/>
                <c:pt idx="0">
                  <c:v>Достатній рівень</c:v>
                </c:pt>
              </c:strCache>
            </c:strRef>
          </c:tx>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Лист1!$D$2:$D$8</c:f>
              <c:numCache>
                <c:formatCode>0%</c:formatCode>
                <c:ptCount val="7"/>
                <c:pt idx="0">
                  <c:v>0.13</c:v>
                </c:pt>
                <c:pt idx="1">
                  <c:v>0.18000000000000022</c:v>
                </c:pt>
                <c:pt idx="2">
                  <c:v>0.24000000000000021</c:v>
                </c:pt>
                <c:pt idx="3">
                  <c:v>0.26</c:v>
                </c:pt>
                <c:pt idx="4">
                  <c:v>0.11</c:v>
                </c:pt>
                <c:pt idx="5">
                  <c:v>0.19</c:v>
                </c:pt>
                <c:pt idx="6">
                  <c:v>0.24000000000000021</c:v>
                </c:pt>
              </c:numCache>
            </c:numRef>
          </c:val>
          <c:extLst>
            <c:ext xmlns:c16="http://schemas.microsoft.com/office/drawing/2014/chart" uri="{C3380CC4-5D6E-409C-BE32-E72D297353CC}">
              <c16:uniqueId val="{00000002-E5E6-425D-9EA6-EE6787E8A181}"/>
            </c:ext>
          </c:extLst>
        </c:ser>
        <c:ser>
          <c:idx val="3"/>
          <c:order val="3"/>
          <c:tx>
            <c:strRef>
              <c:f>Лист1!$E$1</c:f>
              <c:strCache>
                <c:ptCount val="1"/>
                <c:pt idx="0">
                  <c:v>Високий рівень</c:v>
                </c:pt>
              </c:strCache>
            </c:strRef>
          </c:tx>
          <c:invertIfNegative val="0"/>
          <c:cat>
            <c:strRef>
              <c:f>Лист1!$A$2:$A$8</c:f>
              <c:strCache>
                <c:ptCount val="7"/>
                <c:pt idx="0">
                  <c:v>Особистість дитини</c:v>
                </c:pt>
                <c:pt idx="1">
                  <c:v>Дитина в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Лист1!$E$2:$E$8</c:f>
              <c:numCache>
                <c:formatCode>0%</c:formatCode>
                <c:ptCount val="7"/>
                <c:pt idx="0">
                  <c:v>0.87000000000000088</c:v>
                </c:pt>
                <c:pt idx="1">
                  <c:v>0.82000000000000062</c:v>
                </c:pt>
                <c:pt idx="2">
                  <c:v>0.76000000000000101</c:v>
                </c:pt>
                <c:pt idx="3">
                  <c:v>0.74000000000000088</c:v>
                </c:pt>
                <c:pt idx="4">
                  <c:v>0.89</c:v>
                </c:pt>
                <c:pt idx="5">
                  <c:v>0.81</c:v>
                </c:pt>
                <c:pt idx="6">
                  <c:v>0.76000000000000101</c:v>
                </c:pt>
              </c:numCache>
            </c:numRef>
          </c:val>
          <c:extLst>
            <c:ext xmlns:c16="http://schemas.microsoft.com/office/drawing/2014/chart" uri="{C3380CC4-5D6E-409C-BE32-E72D297353CC}">
              <c16:uniqueId val="{00000003-E5E6-425D-9EA6-EE6787E8A181}"/>
            </c:ext>
          </c:extLst>
        </c:ser>
        <c:dLbls>
          <c:showLegendKey val="0"/>
          <c:showVal val="0"/>
          <c:showCatName val="0"/>
          <c:showSerName val="0"/>
          <c:showPercent val="0"/>
          <c:showBubbleSize val="0"/>
        </c:dLbls>
        <c:gapWidth val="150"/>
        <c:axId val="169028224"/>
        <c:axId val="169079168"/>
      </c:barChart>
      <c:catAx>
        <c:axId val="169028224"/>
        <c:scaling>
          <c:orientation val="minMax"/>
        </c:scaling>
        <c:delete val="0"/>
        <c:axPos val="b"/>
        <c:numFmt formatCode="General" sourceLinked="0"/>
        <c:majorTickMark val="out"/>
        <c:minorTickMark val="none"/>
        <c:tickLblPos val="nextTo"/>
        <c:crossAx val="169079168"/>
        <c:crosses val="autoZero"/>
        <c:auto val="1"/>
        <c:lblAlgn val="ctr"/>
        <c:lblOffset val="100"/>
        <c:noMultiLvlLbl val="0"/>
      </c:catAx>
      <c:valAx>
        <c:axId val="169079168"/>
        <c:scaling>
          <c:orientation val="minMax"/>
        </c:scaling>
        <c:delete val="0"/>
        <c:axPos val="l"/>
        <c:majorGridlines/>
        <c:numFmt formatCode="0%" sourceLinked="1"/>
        <c:majorTickMark val="out"/>
        <c:minorTickMark val="none"/>
        <c:tickLblPos val="nextTo"/>
        <c:crossAx val="169028224"/>
        <c:crosses val="autoZero"/>
        <c:crossBetween val="between"/>
      </c:valAx>
    </c:plotArea>
    <c:legend>
      <c:legendPos val="r"/>
      <c:overlay val="0"/>
      <c:txPr>
        <a:bodyPr/>
        <a:lstStyle/>
        <a:p>
          <a:pPr>
            <a:defRPr sz="1200">
              <a:latin typeface="Times New Roman" panose="02020603050405020304" pitchFamily="18" charset="0"/>
              <a:cs typeface="Times New Roman" panose="02020603050405020304" pitchFamily="18" charset="0"/>
            </a:defRPr>
          </a:pPr>
          <a:endParaRPr lang="uk-UA"/>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Лист1!$B$1</c:f>
              <c:strCache>
                <c:ptCount val="1"/>
                <c:pt idx="0">
                  <c:v>Початковий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Лист1!$B$2:$B$8</c:f>
              <c:numCache>
                <c:formatCode>General</c:formatCode>
                <c:ptCount val="7"/>
                <c:pt idx="0">
                  <c:v>0</c:v>
                </c:pt>
                <c:pt idx="1">
                  <c:v>0</c:v>
                </c:pt>
                <c:pt idx="2">
                  <c:v>0</c:v>
                </c:pt>
                <c:pt idx="3">
                  <c:v>0</c:v>
                </c:pt>
                <c:pt idx="4">
                  <c:v>0</c:v>
                </c:pt>
                <c:pt idx="5">
                  <c:v>0</c:v>
                </c:pt>
                <c:pt idx="6">
                  <c:v>1</c:v>
                </c:pt>
              </c:numCache>
            </c:numRef>
          </c:val>
          <c:extLst>
            <c:ext xmlns:c16="http://schemas.microsoft.com/office/drawing/2014/chart" uri="{C3380CC4-5D6E-409C-BE32-E72D297353CC}">
              <c16:uniqueId val="{00000000-C1F5-4476-8B95-FAB9954F5550}"/>
            </c:ext>
          </c:extLst>
        </c:ser>
        <c:ser>
          <c:idx val="1"/>
          <c:order val="1"/>
          <c:tx>
            <c:strRef>
              <c:f>Лист1!$C$1</c:f>
              <c:strCache>
                <c:ptCount val="1"/>
                <c:pt idx="0">
                  <c:v>Середній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Лист1!$C$2:$C$8</c:f>
              <c:numCache>
                <c:formatCode>General</c:formatCode>
                <c:ptCount val="7"/>
                <c:pt idx="0">
                  <c:v>2</c:v>
                </c:pt>
                <c:pt idx="1">
                  <c:v>5</c:v>
                </c:pt>
                <c:pt idx="2">
                  <c:v>12</c:v>
                </c:pt>
                <c:pt idx="3">
                  <c:v>6</c:v>
                </c:pt>
                <c:pt idx="4">
                  <c:v>4</c:v>
                </c:pt>
                <c:pt idx="5">
                  <c:v>8</c:v>
                </c:pt>
                <c:pt idx="6">
                  <c:v>9</c:v>
                </c:pt>
              </c:numCache>
            </c:numRef>
          </c:val>
          <c:extLst>
            <c:ext xmlns:c16="http://schemas.microsoft.com/office/drawing/2014/chart" uri="{C3380CC4-5D6E-409C-BE32-E72D297353CC}">
              <c16:uniqueId val="{00000001-C1F5-4476-8B95-FAB9954F5550}"/>
            </c:ext>
          </c:extLst>
        </c:ser>
        <c:ser>
          <c:idx val="2"/>
          <c:order val="2"/>
          <c:tx>
            <c:strRef>
              <c:f>Лист1!$D$1</c:f>
              <c:strCache>
                <c:ptCount val="1"/>
                <c:pt idx="0">
                  <c:v>Достатній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Лист1!$D$2:$D$8</c:f>
              <c:numCache>
                <c:formatCode>General</c:formatCode>
                <c:ptCount val="7"/>
                <c:pt idx="0">
                  <c:v>64</c:v>
                </c:pt>
                <c:pt idx="1">
                  <c:v>66</c:v>
                </c:pt>
                <c:pt idx="2">
                  <c:v>79</c:v>
                </c:pt>
                <c:pt idx="3">
                  <c:v>76</c:v>
                </c:pt>
                <c:pt idx="4">
                  <c:v>67</c:v>
                </c:pt>
                <c:pt idx="5">
                  <c:v>72</c:v>
                </c:pt>
                <c:pt idx="6">
                  <c:v>75</c:v>
                </c:pt>
              </c:numCache>
            </c:numRef>
          </c:val>
          <c:extLst>
            <c:ext xmlns:c16="http://schemas.microsoft.com/office/drawing/2014/chart" uri="{C3380CC4-5D6E-409C-BE32-E72D297353CC}">
              <c16:uniqueId val="{00000002-C1F5-4476-8B95-FAB9954F5550}"/>
            </c:ext>
          </c:extLst>
        </c:ser>
        <c:ser>
          <c:idx val="3"/>
          <c:order val="3"/>
          <c:tx>
            <c:strRef>
              <c:f>Лист1!$E$1</c:f>
              <c:strCache>
                <c:ptCount val="1"/>
                <c:pt idx="0">
                  <c:v>Високий рівень</c:v>
                </c:pt>
              </c:strCache>
            </c:strRef>
          </c:tx>
          <c:invertIfNegative val="0"/>
          <c:cat>
            <c:strRef>
              <c:f>Лист1!$A$2:$A$8</c:f>
              <c:strCache>
                <c:ptCount val="7"/>
                <c:pt idx="0">
                  <c:v>Особистість дитини</c:v>
                </c:pt>
                <c:pt idx="1">
                  <c:v>Дитина у соціумі</c:v>
                </c:pt>
                <c:pt idx="2">
                  <c:v>Дитина в природному довкіллі</c:v>
                </c:pt>
                <c:pt idx="3">
                  <c:v>Дитина у світі мистецтва</c:v>
                </c:pt>
                <c:pt idx="4">
                  <c:v>Гра дитини</c:v>
                </c:pt>
                <c:pt idx="5">
                  <c:v>Дитина в СПП</c:v>
                </c:pt>
                <c:pt idx="6">
                  <c:v>Мовлення дитини</c:v>
                </c:pt>
              </c:strCache>
            </c:strRef>
          </c:cat>
          <c:val>
            <c:numRef>
              <c:f>Лист1!$E$2:$E$8</c:f>
              <c:numCache>
                <c:formatCode>General</c:formatCode>
                <c:ptCount val="7"/>
                <c:pt idx="0">
                  <c:v>34</c:v>
                </c:pt>
                <c:pt idx="1">
                  <c:v>29</c:v>
                </c:pt>
                <c:pt idx="2">
                  <c:v>9</c:v>
                </c:pt>
                <c:pt idx="3">
                  <c:v>18</c:v>
                </c:pt>
                <c:pt idx="4">
                  <c:v>29</c:v>
                </c:pt>
                <c:pt idx="5">
                  <c:v>20</c:v>
                </c:pt>
                <c:pt idx="6">
                  <c:v>15</c:v>
                </c:pt>
              </c:numCache>
            </c:numRef>
          </c:val>
          <c:extLst>
            <c:ext xmlns:c16="http://schemas.microsoft.com/office/drawing/2014/chart" uri="{C3380CC4-5D6E-409C-BE32-E72D297353CC}">
              <c16:uniqueId val="{00000003-C1F5-4476-8B95-FAB9954F5550}"/>
            </c:ext>
          </c:extLst>
        </c:ser>
        <c:dLbls>
          <c:showLegendKey val="0"/>
          <c:showVal val="0"/>
          <c:showCatName val="0"/>
          <c:showSerName val="0"/>
          <c:showPercent val="0"/>
          <c:showBubbleSize val="0"/>
        </c:dLbls>
        <c:gapWidth val="150"/>
        <c:shape val="cylinder"/>
        <c:axId val="169250176"/>
        <c:axId val="169256064"/>
        <c:axId val="0"/>
      </c:bar3DChart>
      <c:catAx>
        <c:axId val="169250176"/>
        <c:scaling>
          <c:orientation val="minMax"/>
        </c:scaling>
        <c:delete val="0"/>
        <c:axPos val="b"/>
        <c:numFmt formatCode="General" sourceLinked="0"/>
        <c:majorTickMark val="out"/>
        <c:minorTickMark val="none"/>
        <c:tickLblPos val="nextTo"/>
        <c:crossAx val="169256064"/>
        <c:crosses val="autoZero"/>
        <c:auto val="1"/>
        <c:lblAlgn val="ctr"/>
        <c:lblOffset val="100"/>
        <c:noMultiLvlLbl val="0"/>
      </c:catAx>
      <c:valAx>
        <c:axId val="169256064"/>
        <c:scaling>
          <c:orientation val="minMax"/>
          <c:max val="100"/>
        </c:scaling>
        <c:delete val="0"/>
        <c:axPos val="l"/>
        <c:majorGridlines/>
        <c:numFmt formatCode="General" sourceLinked="1"/>
        <c:majorTickMark val="out"/>
        <c:minorTickMark val="none"/>
        <c:tickLblPos val="nextTo"/>
        <c:crossAx val="169250176"/>
        <c:crosses val="autoZero"/>
        <c:crossBetween val="between"/>
      </c:valAx>
    </c:plotArea>
    <c:legend>
      <c:legendPos val="r"/>
      <c:overlay val="0"/>
      <c:txPr>
        <a:bodyPr/>
        <a:lstStyle/>
        <a:p>
          <a:pPr>
            <a:defRPr sz="1200">
              <a:latin typeface="Times New Roman" panose="02020603050405020304" pitchFamily="18" charset="0"/>
              <a:cs typeface="Times New Roman" panose="02020603050405020304" pitchFamily="18" charset="0"/>
            </a:defRPr>
          </a:pPr>
          <a:endParaRPr lang="uk-UA"/>
        </a:p>
      </c:txPr>
    </c:legend>
    <c:plotVisOnly val="1"/>
    <c:dispBlanksAs val="gap"/>
    <c:showDLblsOverMax val="0"/>
  </c:chart>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2">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50000"/>
        <a:lumOff val="50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lumMod val="75000"/>
          </a:schemeClr>
        </a:solidFill>
      </a:ln>
    </cs:spPr>
  </cs:dataPoint>
  <cs:dataPoint3D>
    <cs:lnRef idx="0">
      <cs:styleClr val="auto"/>
    </cs:lnRef>
    <cs:fillRef idx="0">
      <cs:styleClr val="auto"/>
    </cs:fillRef>
    <cs:effectRef idx="0"/>
    <cs:fontRef idx="minor">
      <a:schemeClr val="tx1"/>
    </cs:fontRef>
    <cs:spPr>
      <a:solidFill>
        <a:schemeClr val="phClr"/>
      </a:solidFill>
      <a:ln>
        <a:solidFill>
          <a:schemeClr val="phClr">
            <a:lumMod val="75000"/>
          </a:schemeClr>
        </a:solidFill>
      </a:ln>
      <a:scene3d>
        <a:camera prst="orthographicFront"/>
        <a:lightRig rig="threePt" dir="t"/>
      </a:scene3d>
      <a:sp3d prstMaterial="translucentPowder"/>
    </cs:spPr>
  </cs:dataPoint3D>
  <cs:dataPointLine>
    <cs:lnRef idx="0">
      <cs:styleClr val="auto"/>
    </cs:lnRef>
    <cs:fillRef idx="0"/>
    <cs:effectRef idx="0"/>
    <cs:fontRef idx="minor">
      <a:schemeClr val="tx1"/>
    </cs:fontRef>
    <cs:spPr>
      <a:ln w="28575" cap="rnd">
        <a:solidFill>
          <a:schemeClr val="phClr">
            <a:alpha val="70000"/>
          </a:schemeClr>
        </a:solidFill>
        <a:round/>
      </a:ln>
    </cs:spPr>
  </cs:dataPointLine>
  <cs:dataPointMarker>
    <cs:lnRef idx="0">
      <cs:styleClr val="auto"/>
    </cs:lnRef>
    <cs:fillRef idx="0">
      <cs:styleClr val="auto"/>
    </cs:fillRef>
    <cs:effectRef idx="0"/>
    <cs:fontRef idx="minor">
      <a:schemeClr val="dk1"/>
    </cs:fontRef>
    <cs:spPr>
      <a:solidFill>
        <a:schemeClr val="phClr">
          <a:alpha val="70000"/>
        </a:schemeClr>
      </a:solidFill>
      <a:ln>
        <a:solidFill>
          <a:schemeClr val="phClr">
            <a:lumMod val="75000"/>
          </a:schemeClr>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tx1"/>
    </cs:fontRef>
    <cs:spPr>
      <a:solidFill>
        <a:schemeClr val="lt1">
          <a:alpha val="27000"/>
        </a:schemeClr>
      </a:solidFill>
      <a:sp3d/>
    </cs:spPr>
  </cs:floor>
  <cs:gridlineMajor>
    <cs:lnRef idx="0"/>
    <cs:fillRef idx="0"/>
    <cs:effectRef idx="0"/>
    <cs:fontRef idx="minor">
      <a:schemeClr val="tx1"/>
    </cs:fontRef>
    <cs:spPr>
      <a:ln w="9525" cap="flat" cmpd="sng" algn="ctr">
        <a:solidFill>
          <a:schemeClr val="tx1">
            <a:lumMod val="5000"/>
            <a:lumOff val="95000"/>
          </a:schemeClr>
        </a:solidFill>
        <a:round/>
      </a:ln>
    </cs:spPr>
  </cs:gridlineMajor>
  <cs:gridlineMinor>
    <cs:lnRef idx="0"/>
    <cs:fillRef idx="0"/>
    <cs:effectRef idx="0"/>
    <cs:fontRef idx="minor">
      <a:schemeClr val="tx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50000"/>
        <a:lumOff val="50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0" kern="1200" cap="none" spc="5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tx1"/>
    </cs:fontRef>
    <cs:spPr>
      <a:sp3d/>
    </cs:spPr>
  </cs:wall>
</cs:chartStyle>
</file>

<file path=ppt/charts/style2.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bg1"/>
    </cs:fontRef>
    <cs:spPr>
      <a:solidFill>
        <a:schemeClr val="tx1">
          <a:lumMod val="50000"/>
          <a:lumOff val="50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2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1511AE-613E-4FE2-8B5C-EBF4A13CA26A}" type="datetimeFigureOut">
              <a:rPr lang="uk-UA" smtClean="0"/>
              <a:t>07.08.2024</a:t>
            </a:fld>
            <a:endParaRPr lang="uk-UA"/>
          </a:p>
        </p:txBody>
      </p:sp>
      <p:sp>
        <p:nvSpPr>
          <p:cNvPr id="4" name="Місце для зображення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459465-EFA1-4ED8-9186-ED1BBDD74BEB}" type="slidenum">
              <a:rPr lang="uk-UA" smtClean="0"/>
              <a:t>‹№›</a:t>
            </a:fld>
            <a:endParaRPr lang="uk-UA"/>
          </a:p>
        </p:txBody>
      </p:sp>
    </p:spTree>
    <p:extLst>
      <p:ext uri="{BB962C8B-B14F-4D97-AF65-F5344CB8AC3E}">
        <p14:creationId xmlns:p14="http://schemas.microsoft.com/office/powerpoint/2010/main" val="22261859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459465-EFA1-4ED8-9186-ED1BBDD74BEB}" type="slidenum">
              <a:rPr lang="uk-UA" smtClean="0"/>
              <a:t>25</a:t>
            </a:fld>
            <a:endParaRPr lang="uk-UA"/>
          </a:p>
        </p:txBody>
      </p:sp>
    </p:spTree>
    <p:extLst>
      <p:ext uri="{BB962C8B-B14F-4D97-AF65-F5344CB8AC3E}">
        <p14:creationId xmlns:p14="http://schemas.microsoft.com/office/powerpoint/2010/main" val="3330901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459465-EFA1-4ED8-9186-ED1BBDD74BEB}" type="slidenum">
              <a:rPr lang="uk-UA" smtClean="0"/>
              <a:t>31</a:t>
            </a:fld>
            <a:endParaRPr lang="uk-UA"/>
          </a:p>
        </p:txBody>
      </p:sp>
    </p:spTree>
    <p:extLst>
      <p:ext uri="{BB962C8B-B14F-4D97-AF65-F5344CB8AC3E}">
        <p14:creationId xmlns:p14="http://schemas.microsoft.com/office/powerpoint/2010/main" val="967993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16459465-EFA1-4ED8-9186-ED1BBDD74BEB}" type="slidenum">
              <a:rPr lang="uk-UA" smtClean="0"/>
              <a:t>40</a:t>
            </a:fld>
            <a:endParaRPr lang="uk-UA"/>
          </a:p>
        </p:txBody>
      </p:sp>
    </p:spTree>
    <p:extLst>
      <p:ext uri="{BB962C8B-B14F-4D97-AF65-F5344CB8AC3E}">
        <p14:creationId xmlns:p14="http://schemas.microsoft.com/office/powerpoint/2010/main" val="3152434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2269570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1168418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01654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4083700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04677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16827511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27580953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2501062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uk-UA"/>
              <a:t>Клацніть, щоб редагувати стиль зразка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BBD8BD6-2FF2-4C1A-BC9A-3027642E653A}" type="datetimeFigureOut">
              <a:rPr lang="ru-RU" smtClean="0"/>
              <a:t>07.08.2024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511228" y="4983088"/>
            <a:ext cx="584978" cy="365125"/>
          </a:xfrm>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999340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2986826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CBBD8BD6-2FF2-4C1A-BC9A-3027642E653A}" type="datetimeFigureOut">
              <a:rPr lang="ru-RU" smtClean="0"/>
              <a:t>07.08.2024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1639502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CBBD8BD6-2FF2-4C1A-BC9A-3027642E653A}" type="datetimeFigureOut">
              <a:rPr lang="ru-RU" smtClean="0"/>
              <a:t>07.08.2024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3738761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CBBD8BD6-2FF2-4C1A-BC9A-3027642E653A}" type="datetimeFigureOut">
              <a:rPr lang="ru-RU" smtClean="0"/>
              <a:t>07.08.2024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25981163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CBBD8BD6-2FF2-4C1A-BC9A-3027642E653A}" type="datetimeFigureOut">
              <a:rPr lang="ru-RU" smtClean="0"/>
              <a:t>07.08.2024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3282463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BD8BD6-2FF2-4C1A-BC9A-3027642E653A}" type="datetimeFigureOut">
              <a:rPr lang="ru-RU" smtClean="0"/>
              <a:t>07.08.2024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416463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BBD8BD6-2FF2-4C1A-BC9A-3027642E653A}" type="datetimeFigureOut">
              <a:rPr lang="ru-RU" smtClean="0"/>
              <a:t>07.08.2024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275416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BBD8BD6-2FF2-4C1A-BC9A-3027642E653A}" type="datetimeFigureOut">
              <a:rPr lang="ru-RU" smtClean="0"/>
              <a:t>07.08.2024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ED4CC08-C236-47D2-8364-AA478C77394C}" type="slidenum">
              <a:rPr lang="ru-RU" smtClean="0"/>
              <a:t>‹№›</a:t>
            </a:fld>
            <a:endParaRPr lang="ru-RU"/>
          </a:p>
        </p:txBody>
      </p:sp>
    </p:spTree>
    <p:extLst>
      <p:ext uri="{BB962C8B-B14F-4D97-AF65-F5344CB8AC3E}">
        <p14:creationId xmlns:p14="http://schemas.microsoft.com/office/powerpoint/2010/main" val="13733487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BBD8BD6-2FF2-4C1A-BC9A-3027642E653A}" type="datetimeFigureOut">
              <a:rPr lang="ru-RU" smtClean="0"/>
              <a:t>07.08.2024</a:t>
            </a:fld>
            <a:endParaRPr lang="ru-RU"/>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4ED4CC08-C236-47D2-8364-AA478C77394C}" type="slidenum">
              <a:rPr lang="ru-RU" smtClean="0"/>
              <a:t>‹№›</a:t>
            </a:fld>
            <a:endParaRPr lang="ru-RU"/>
          </a:p>
        </p:txBody>
      </p:sp>
    </p:spTree>
    <p:extLst>
      <p:ext uri="{BB962C8B-B14F-4D97-AF65-F5344CB8AC3E}">
        <p14:creationId xmlns:p14="http://schemas.microsoft.com/office/powerpoint/2010/main" val="823096110"/>
      </p:ext>
    </p:extLst>
  </p:cSld>
  <p:clrMap bg1="lt1" tx1="dk1" bg2="lt2" tx2="dk2" accent1="accent1" accent2="accent2" accent3="accent3" accent4="accent4" accent5="accent5" accent6="accent6" hlink="hlink" folHlink="folHlink"/>
  <p:sldLayoutIdLst>
    <p:sldLayoutId id="2147484132" r:id="rId1"/>
    <p:sldLayoutId id="2147484133" r:id="rId2"/>
    <p:sldLayoutId id="2147484134" r:id="rId3"/>
    <p:sldLayoutId id="2147484135" r:id="rId4"/>
    <p:sldLayoutId id="2147484136" r:id="rId5"/>
    <p:sldLayoutId id="2147484137" r:id="rId6"/>
    <p:sldLayoutId id="2147484138" r:id="rId7"/>
    <p:sldLayoutId id="2147484139" r:id="rId8"/>
    <p:sldLayoutId id="2147484140" r:id="rId9"/>
    <p:sldLayoutId id="2147484141" r:id="rId10"/>
    <p:sldLayoutId id="2147484142" r:id="rId11"/>
    <p:sldLayoutId id="2147484143" r:id="rId12"/>
    <p:sldLayoutId id="2147484144" r:id="rId13"/>
    <p:sldLayoutId id="2147484145" r:id="rId14"/>
    <p:sldLayoutId id="2147484146" r:id="rId15"/>
    <p:sldLayoutId id="2147484147" r:id="rId16"/>
    <p:sldLayoutId id="2147484148"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hyperlink" Target="https://zakon.rada.gov.ua/laws/show/305-2021-%D0%BF#Text"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 Id="rId5" Type="http://schemas.openxmlformats.org/officeDocument/2006/relationships/image" Target="../media/image14.jpe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0AF39D69-2F30-4B32-AC3A-E4CF261187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974"/>
            <a:ext cx="9144000" cy="6858000"/>
          </a:xfrm>
          <a:prstGeom prst="rect">
            <a:avLst/>
          </a:prstGeom>
        </p:spPr>
      </p:pic>
      <p:sp>
        <p:nvSpPr>
          <p:cNvPr id="9" name="TextBox 8">
            <a:extLst>
              <a:ext uri="{FF2B5EF4-FFF2-40B4-BE49-F238E27FC236}">
                <a16:creationId xmlns:a16="http://schemas.microsoft.com/office/drawing/2014/main" id="{F00C940C-D53F-414E-BCD9-A189321A8983}"/>
              </a:ext>
            </a:extLst>
          </p:cNvPr>
          <p:cNvSpPr txBox="1"/>
          <p:nvPr/>
        </p:nvSpPr>
        <p:spPr>
          <a:xfrm>
            <a:off x="1532706" y="24974"/>
            <a:ext cx="7143750" cy="1815882"/>
          </a:xfrm>
          <a:prstGeom prst="rect">
            <a:avLst/>
          </a:prstGeom>
          <a:noFill/>
        </p:spPr>
        <p:txBody>
          <a:bodyPr wrap="square" rtlCol="0">
            <a:spAutoFit/>
          </a:bodyPr>
          <a:lstStyle/>
          <a:p>
            <a:pPr algn="ctr"/>
            <a:r>
              <a:rPr lang="uk-UA" sz="2800" b="1" i="1" dirty="0">
                <a:solidFill>
                  <a:srgbClr val="FFC000"/>
                </a:solidFill>
                <a:latin typeface="Times New Roman" panose="02020603050405020304" pitchFamily="18" charset="0"/>
                <a:cs typeface="Times New Roman" panose="02020603050405020304" pitchFamily="18" charset="0"/>
              </a:rPr>
              <a:t>Звіт директора </a:t>
            </a:r>
          </a:p>
          <a:p>
            <a:pPr algn="ctr"/>
            <a:r>
              <a:rPr lang="uk-UA" sz="2800" b="1" i="1" dirty="0">
                <a:solidFill>
                  <a:srgbClr val="FFC000"/>
                </a:solidFill>
                <a:latin typeface="Times New Roman" panose="02020603050405020304" pitchFamily="18" charset="0"/>
                <a:cs typeface="Times New Roman" panose="02020603050405020304" pitchFamily="18" charset="0"/>
              </a:rPr>
              <a:t>Тернопільського закладу дошкільної освіти</a:t>
            </a:r>
          </a:p>
          <a:p>
            <a:pPr algn="ctr"/>
            <a:r>
              <a:rPr lang="uk-UA" sz="2800" b="1" i="1" dirty="0">
                <a:solidFill>
                  <a:srgbClr val="FFC000"/>
                </a:solidFill>
                <a:latin typeface="Times New Roman" panose="02020603050405020304" pitchFamily="18" charset="0"/>
                <a:cs typeface="Times New Roman" panose="02020603050405020304" pitchFamily="18" charset="0"/>
              </a:rPr>
              <a:t>(ясла-садок) №10</a:t>
            </a:r>
          </a:p>
          <a:p>
            <a:pPr algn="ctr"/>
            <a:r>
              <a:rPr lang="uk-UA" sz="2800" b="1" i="1" dirty="0">
                <a:solidFill>
                  <a:srgbClr val="FFC000"/>
                </a:solidFill>
                <a:latin typeface="Times New Roman" panose="02020603050405020304" pitchFamily="18" charset="0"/>
                <a:cs typeface="Times New Roman" panose="02020603050405020304" pitchFamily="18" charset="0"/>
              </a:rPr>
              <a:t>Жанни ШКВАРОК</a:t>
            </a:r>
          </a:p>
        </p:txBody>
      </p:sp>
    </p:spTree>
    <p:extLst>
      <p:ext uri="{BB962C8B-B14F-4D97-AF65-F5344CB8AC3E}">
        <p14:creationId xmlns:p14="http://schemas.microsoft.com/office/powerpoint/2010/main" val="15911318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F2F780B1-EC06-407B-A2D0-9F3BDEE34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1587" y="116632"/>
            <a:ext cx="5088565" cy="3816424"/>
          </a:xfrm>
          <a:prstGeom prst="rect">
            <a:avLst/>
          </a:prstGeom>
        </p:spPr>
      </p:pic>
      <p:pic>
        <p:nvPicPr>
          <p:cNvPr id="27" name="Рисунок 26">
            <a:extLst>
              <a:ext uri="{FF2B5EF4-FFF2-40B4-BE49-F238E27FC236}">
                <a16:creationId xmlns:a16="http://schemas.microsoft.com/office/drawing/2014/main" id="{9DEC8586-EC00-4DE6-91CB-60243FD9CE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8391" y="2276818"/>
            <a:ext cx="3453848" cy="4605131"/>
          </a:xfrm>
          <a:prstGeom prst="rect">
            <a:avLst/>
          </a:prstGeom>
        </p:spPr>
      </p:pic>
      <p:pic>
        <p:nvPicPr>
          <p:cNvPr id="29" name="Рисунок 28">
            <a:extLst>
              <a:ext uri="{FF2B5EF4-FFF2-40B4-BE49-F238E27FC236}">
                <a16:creationId xmlns:a16="http://schemas.microsoft.com/office/drawing/2014/main" id="{06CDE98F-EF24-48BB-8FF4-04939CC8375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7011" y="83112"/>
            <a:ext cx="2466696" cy="3288928"/>
          </a:xfrm>
          <a:prstGeom prst="rect">
            <a:avLst/>
          </a:prstGeom>
        </p:spPr>
      </p:pic>
      <p:sp>
        <p:nvSpPr>
          <p:cNvPr id="30" name="TextBox 29">
            <a:extLst>
              <a:ext uri="{FF2B5EF4-FFF2-40B4-BE49-F238E27FC236}">
                <a16:creationId xmlns:a16="http://schemas.microsoft.com/office/drawing/2014/main" id="{100982AD-6F0F-4A37-9FAF-B3DC465444F7}"/>
              </a:ext>
            </a:extLst>
          </p:cNvPr>
          <p:cNvSpPr txBox="1"/>
          <p:nvPr/>
        </p:nvSpPr>
        <p:spPr>
          <a:xfrm>
            <a:off x="3000553" y="3384891"/>
            <a:ext cx="1969900" cy="584775"/>
          </a:xfrm>
          <a:prstGeom prst="rect">
            <a:avLst/>
          </a:prstGeom>
          <a:solidFill>
            <a:schemeClr val="bg1">
              <a:lumMod val="75000"/>
            </a:schemeClr>
          </a:solidFill>
        </p:spPr>
        <p:txBody>
          <a:bodyPr wrap="square" rtlCol="0">
            <a:spAutoFit/>
          </a:bodyPr>
          <a:lstStyle/>
          <a:p>
            <a:r>
              <a:rPr lang="uk-UA" sz="1600" dirty="0">
                <a:latin typeface="Arial Black" panose="020B0A04020102020204" pitchFamily="34" charset="0"/>
              </a:rPr>
              <a:t>Прогулянкові майданчики</a:t>
            </a:r>
          </a:p>
        </p:txBody>
      </p:sp>
      <p:sp>
        <p:nvSpPr>
          <p:cNvPr id="31" name="TextBox 30">
            <a:extLst>
              <a:ext uri="{FF2B5EF4-FFF2-40B4-BE49-F238E27FC236}">
                <a16:creationId xmlns:a16="http://schemas.microsoft.com/office/drawing/2014/main" id="{637E902B-8FF9-467E-8FA4-75254F2B752F}"/>
              </a:ext>
            </a:extLst>
          </p:cNvPr>
          <p:cNvSpPr txBox="1"/>
          <p:nvPr/>
        </p:nvSpPr>
        <p:spPr>
          <a:xfrm>
            <a:off x="7148855" y="6507854"/>
            <a:ext cx="1263200" cy="350146"/>
          </a:xfrm>
          <a:prstGeom prst="rect">
            <a:avLst/>
          </a:prstGeom>
          <a:solidFill>
            <a:schemeClr val="bg1">
              <a:lumMod val="75000"/>
            </a:schemeClr>
          </a:solidFill>
        </p:spPr>
        <p:txBody>
          <a:bodyPr wrap="square" rtlCol="0">
            <a:spAutoFit/>
          </a:bodyPr>
          <a:lstStyle/>
          <a:p>
            <a:r>
              <a:rPr lang="uk-UA" sz="1600" dirty="0">
                <a:latin typeface="Arial Black" panose="020B0A04020102020204" pitchFamily="34" charset="0"/>
              </a:rPr>
              <a:t>Укриття</a:t>
            </a:r>
          </a:p>
        </p:txBody>
      </p:sp>
      <p:sp>
        <p:nvSpPr>
          <p:cNvPr id="32" name="TextBox 31">
            <a:extLst>
              <a:ext uri="{FF2B5EF4-FFF2-40B4-BE49-F238E27FC236}">
                <a16:creationId xmlns:a16="http://schemas.microsoft.com/office/drawing/2014/main" id="{79CCF741-5098-4145-AC42-23E91FE683C1}"/>
              </a:ext>
            </a:extLst>
          </p:cNvPr>
          <p:cNvSpPr txBox="1"/>
          <p:nvPr/>
        </p:nvSpPr>
        <p:spPr>
          <a:xfrm>
            <a:off x="6501725" y="3068959"/>
            <a:ext cx="2642275" cy="338554"/>
          </a:xfrm>
          <a:prstGeom prst="rect">
            <a:avLst/>
          </a:prstGeom>
          <a:solidFill>
            <a:schemeClr val="bg1">
              <a:lumMod val="75000"/>
            </a:schemeClr>
          </a:solidFill>
        </p:spPr>
        <p:txBody>
          <a:bodyPr wrap="square" rtlCol="0">
            <a:spAutoFit/>
          </a:bodyPr>
          <a:lstStyle/>
          <a:p>
            <a:r>
              <a:rPr lang="uk-UA" sz="1600" dirty="0">
                <a:latin typeface="Arial Black" panose="020B0A04020102020204" pitchFamily="34" charset="0"/>
              </a:rPr>
              <a:t>Методичний кабінет</a:t>
            </a:r>
          </a:p>
        </p:txBody>
      </p:sp>
      <p:pic>
        <p:nvPicPr>
          <p:cNvPr id="36" name="Рисунок 35">
            <a:extLst>
              <a:ext uri="{FF2B5EF4-FFF2-40B4-BE49-F238E27FC236}">
                <a16:creationId xmlns:a16="http://schemas.microsoft.com/office/drawing/2014/main" id="{65ABE217-C0F6-4661-BCBA-B56DE89291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1335" y="3263927"/>
            <a:ext cx="2678875" cy="3571833"/>
          </a:xfrm>
          <a:prstGeom prst="rect">
            <a:avLst/>
          </a:prstGeom>
        </p:spPr>
      </p:pic>
      <p:pic>
        <p:nvPicPr>
          <p:cNvPr id="38" name="Рисунок 37">
            <a:extLst>
              <a:ext uri="{FF2B5EF4-FFF2-40B4-BE49-F238E27FC236}">
                <a16:creationId xmlns:a16="http://schemas.microsoft.com/office/drawing/2014/main" id="{42D1CD8D-9C58-461A-AD4B-201E2DB1D6A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89819" y="3969666"/>
            <a:ext cx="2268572" cy="2808312"/>
          </a:xfrm>
          <a:prstGeom prst="rect">
            <a:avLst/>
          </a:prstGeom>
        </p:spPr>
      </p:pic>
      <p:sp>
        <p:nvSpPr>
          <p:cNvPr id="39" name="TextBox 38">
            <a:extLst>
              <a:ext uri="{FF2B5EF4-FFF2-40B4-BE49-F238E27FC236}">
                <a16:creationId xmlns:a16="http://schemas.microsoft.com/office/drawing/2014/main" id="{3FFE1556-D0D7-4EB0-AD31-4681DADADAD2}"/>
              </a:ext>
            </a:extLst>
          </p:cNvPr>
          <p:cNvSpPr txBox="1"/>
          <p:nvPr/>
        </p:nvSpPr>
        <p:spPr>
          <a:xfrm>
            <a:off x="2291578" y="6549872"/>
            <a:ext cx="2678875" cy="338554"/>
          </a:xfrm>
          <a:prstGeom prst="rect">
            <a:avLst/>
          </a:prstGeom>
          <a:solidFill>
            <a:schemeClr val="bg1">
              <a:lumMod val="75000"/>
            </a:schemeClr>
          </a:solidFill>
        </p:spPr>
        <p:txBody>
          <a:bodyPr wrap="square" rtlCol="0">
            <a:spAutoFit/>
          </a:bodyPr>
          <a:lstStyle/>
          <a:p>
            <a:r>
              <a:rPr lang="uk-UA" sz="1600" dirty="0">
                <a:latin typeface="Arial Black" panose="020B0A04020102020204" pitchFamily="34" charset="0"/>
              </a:rPr>
              <a:t>Медичний кабінет</a:t>
            </a:r>
          </a:p>
        </p:txBody>
      </p:sp>
    </p:spTree>
    <p:extLst>
      <p:ext uri="{BB962C8B-B14F-4D97-AF65-F5344CB8AC3E}">
        <p14:creationId xmlns:p14="http://schemas.microsoft.com/office/powerpoint/2010/main" val="2885996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4CF8218-6AB3-4085-A041-AD05DA68D3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857" y="2031325"/>
            <a:ext cx="8548475" cy="4826675"/>
          </a:xfrm>
          <a:prstGeom prst="rect">
            <a:avLst/>
          </a:prstGeom>
        </p:spPr>
      </p:pic>
      <p:sp>
        <p:nvSpPr>
          <p:cNvPr id="6" name="TextBox 5">
            <a:extLst>
              <a:ext uri="{FF2B5EF4-FFF2-40B4-BE49-F238E27FC236}">
                <a16:creationId xmlns:a16="http://schemas.microsoft.com/office/drawing/2014/main" id="{9E18B33F-7C76-497E-8AD9-3E1295418660}"/>
              </a:ext>
            </a:extLst>
          </p:cNvPr>
          <p:cNvSpPr txBox="1"/>
          <p:nvPr/>
        </p:nvSpPr>
        <p:spPr>
          <a:xfrm>
            <a:off x="297762" y="0"/>
            <a:ext cx="8846238" cy="1815882"/>
          </a:xfrm>
          <a:prstGeom prst="rect">
            <a:avLst/>
          </a:prstGeom>
          <a:noFill/>
        </p:spPr>
        <p:txBody>
          <a:bodyPr wrap="square">
            <a:spAutoFit/>
          </a:bodyPr>
          <a:lstStyle/>
          <a:p>
            <a:pPr algn="just"/>
            <a:r>
              <a:rPr lang="uk-UA" sz="1600" dirty="0">
                <a:solidFill>
                  <a:schemeClr val="accent1">
                    <a:lumMod val="75000"/>
                  </a:schemeClr>
                </a:solidFill>
                <a:effectLst/>
                <a:latin typeface="Open Sans" panose="020B0606030504020204" pitchFamily="34" charset="0"/>
                <a:ea typeface="Calibri" panose="020F0502020204030204" pitchFamily="34" charset="0"/>
              </a:rPr>
              <a:t>             </a:t>
            </a:r>
            <a:r>
              <a:rPr lang="uk-UA" sz="1600" dirty="0">
                <a:solidFill>
                  <a:schemeClr val="accent1">
                    <a:lumMod val="50000"/>
                  </a:schemeClr>
                </a:solidFill>
                <a:effectLst/>
                <a:latin typeface="Arial Black" panose="020B0A04020102020204" pitchFamily="34" charset="0"/>
                <a:ea typeface="Calibri" panose="020F0502020204030204" pitchFamily="34" charset="0"/>
              </a:rPr>
              <a:t>Директор  формує штат закладу, залучаючи кваліфікованих педагогічних та інших працівників відповідно до штатних нормативів </a:t>
            </a:r>
            <a:r>
              <a:rPr lang="uk-UA" sz="1600" dirty="0">
                <a:solidFill>
                  <a:schemeClr val="accent1">
                    <a:lumMod val="50000"/>
                  </a:schemeClr>
                </a:solidFill>
                <a:latin typeface="Arial Black" panose="020B0A04020102020204" pitchFamily="34" charset="0"/>
                <a:ea typeface="Calibri" panose="020F0502020204030204" pitchFamily="34" charset="0"/>
              </a:rPr>
              <a:t>ЗДОЯС №10.</a:t>
            </a:r>
            <a:r>
              <a:rPr lang="uk-UA" sz="1600" dirty="0">
                <a:solidFill>
                  <a:schemeClr val="accent1">
                    <a:lumMod val="50000"/>
                  </a:schemeClr>
                </a:solidFill>
                <a:effectLst/>
                <a:latin typeface="Arial Black" panose="020B0A04020102020204" pitchFamily="34" charset="0"/>
                <a:ea typeface="Calibri" panose="020F0502020204030204" pitchFamily="34" charset="0"/>
              </a:rPr>
              <a:t>  У закладі проводиться ефективна кадрова політика та забезпечення можливостей для професійного розвитку педагогічних працівників. Директор  сприяє підвищенню кваліфікації педагогічних працівників. З метою забезпечення закладу освіти кваліфікованими педагогічними кадрами -  4 педагогів навчаються у </a:t>
            </a:r>
            <a:r>
              <a:rPr lang="uk-UA" sz="1600" dirty="0">
                <a:solidFill>
                  <a:schemeClr val="accent1">
                    <a:lumMod val="50000"/>
                  </a:schemeClr>
                </a:solidFill>
                <a:latin typeface="Arial Black" panose="020B0A04020102020204" pitchFamily="34" charset="0"/>
                <a:ea typeface="Calibri" panose="020F0502020204030204" pitchFamily="34" charset="0"/>
              </a:rPr>
              <a:t>ВУЗах</a:t>
            </a:r>
            <a:endParaRPr lang="uk-UA" sz="1600" dirty="0">
              <a:solidFill>
                <a:schemeClr val="accent1">
                  <a:lumMod val="50000"/>
                </a:schemeClr>
              </a:solidFill>
              <a:latin typeface="Arial Black" panose="020B0A04020102020204" pitchFamily="34" charset="0"/>
            </a:endParaRPr>
          </a:p>
        </p:txBody>
      </p:sp>
    </p:spTree>
    <p:extLst>
      <p:ext uri="{BB962C8B-B14F-4D97-AF65-F5344CB8AC3E}">
        <p14:creationId xmlns:p14="http://schemas.microsoft.com/office/powerpoint/2010/main" val="9361152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82C14A-C3CC-4577-91F2-3CC55648C614}"/>
              </a:ext>
            </a:extLst>
          </p:cNvPr>
          <p:cNvSpPr>
            <a:spLocks noGrp="1"/>
          </p:cNvSpPr>
          <p:nvPr>
            <p:ph type="title"/>
          </p:nvPr>
        </p:nvSpPr>
        <p:spPr>
          <a:xfrm>
            <a:off x="323528" y="313452"/>
            <a:ext cx="8820472" cy="1280890"/>
          </a:xfrm>
        </p:spPr>
        <p:txBody>
          <a:bodyPr>
            <a:normAutofit fontScale="90000"/>
          </a:bodyPr>
          <a:lstStyle/>
          <a:p>
            <a:pPr algn="ctr"/>
            <a:r>
              <a:rPr lang="uk-UA" sz="2200" b="1" dirty="0">
                <a:solidFill>
                  <a:schemeClr val="accent1">
                    <a:lumMod val="50000"/>
                  </a:schemeClr>
                </a:solidFill>
                <a:latin typeface="Arial Black" panose="020B0A04020102020204" pitchFamily="34" charset="0"/>
              </a:rPr>
              <a:t>Кількісний та якісний склад педагогічних працівників</a:t>
            </a:r>
            <a:br>
              <a:rPr lang="uk-UA" sz="2200" b="1" dirty="0">
                <a:solidFill>
                  <a:schemeClr val="tx1">
                    <a:lumMod val="95000"/>
                    <a:lumOff val="5000"/>
                  </a:schemeClr>
                </a:solidFill>
                <a:latin typeface="Arial Black" panose="020B0A04020102020204" pitchFamily="34" charset="0"/>
              </a:rPr>
            </a:br>
            <a:br>
              <a:rPr lang="uk-UA" sz="2200" b="1" dirty="0">
                <a:solidFill>
                  <a:srgbClr val="96D6FF"/>
                </a:solidFill>
              </a:rPr>
            </a:br>
            <a:r>
              <a:rPr lang="uk-UA" sz="1800" dirty="0">
                <a:solidFill>
                  <a:srgbClr val="FF0000"/>
                </a:solidFill>
                <a:effectLst/>
                <a:latin typeface="Arial Black" panose="020B0A04020102020204" pitchFamily="34" charset="0"/>
                <a:ea typeface="Calibri" panose="020F0502020204030204" pitchFamily="34" charset="0"/>
              </a:rPr>
              <a:t>У складі педагогічного колективу:</a:t>
            </a:r>
            <a:br>
              <a:rPr lang="uk-UA" sz="1800" dirty="0">
                <a:solidFill>
                  <a:srgbClr val="FF0000"/>
                </a:solidFill>
                <a:effectLst/>
                <a:latin typeface="Arial Black" panose="020B0A04020102020204" pitchFamily="34" charset="0"/>
                <a:ea typeface="Calibri" panose="020F0502020204030204" pitchFamily="34" charset="0"/>
              </a:rPr>
            </a:br>
            <a:r>
              <a:rPr lang="uk-UA" sz="1800" dirty="0">
                <a:solidFill>
                  <a:srgbClr val="FF0000"/>
                </a:solidFill>
                <a:effectLst/>
                <a:latin typeface="Arial Black" panose="020B0A04020102020204" pitchFamily="34" charset="0"/>
                <a:ea typeface="Calibri" panose="020F0502020204030204" pitchFamily="34" charset="0"/>
              </a:rPr>
              <a:t> директор, вихователь-методист, 18 вихователів, 2 музичних керівники, 1 інструктор з фізкультури, 1 практичний психолог,  2 асистенти вихователя.  Педагогічний колектив має достатньо високий освітній рівень</a:t>
            </a:r>
            <a:endParaRPr lang="uk-UA" b="1" dirty="0">
              <a:solidFill>
                <a:srgbClr val="FF0000"/>
              </a:solidFill>
              <a:latin typeface="Arial Black" panose="020B0A04020102020204" pitchFamily="34" charset="0"/>
            </a:endParaRPr>
          </a:p>
        </p:txBody>
      </p:sp>
      <p:sp>
        <p:nvSpPr>
          <p:cNvPr id="3" name="Місце для вмісту 2">
            <a:extLst>
              <a:ext uri="{FF2B5EF4-FFF2-40B4-BE49-F238E27FC236}">
                <a16:creationId xmlns:a16="http://schemas.microsoft.com/office/drawing/2014/main" id="{845AC786-8F4B-4542-8B87-B2C046C59E1F}"/>
              </a:ext>
            </a:extLst>
          </p:cNvPr>
          <p:cNvSpPr>
            <a:spLocks noGrp="1"/>
          </p:cNvSpPr>
          <p:nvPr>
            <p:ph sz="half" idx="1"/>
          </p:nvPr>
        </p:nvSpPr>
        <p:spPr>
          <a:xfrm>
            <a:off x="591799" y="2026390"/>
            <a:ext cx="3980202" cy="4714978"/>
          </a:xfrm>
        </p:spPr>
        <p:txBody>
          <a:bodyPr>
            <a:noAutofit/>
          </a:bodyPr>
          <a:lstStyle/>
          <a:p>
            <a:pPr marL="0" marR="341630" indent="0">
              <a:lnSpc>
                <a:spcPct val="115000"/>
              </a:lnSpc>
              <a:spcAft>
                <a:spcPts val="1000"/>
              </a:spcAft>
              <a:buNone/>
              <a:tabLst>
                <a:tab pos="342900" algn="l"/>
                <a:tab pos="685800" algn="l"/>
                <a:tab pos="914400" algn="l"/>
                <a:tab pos="1028700" algn="l"/>
              </a:tabLst>
            </a:pPr>
            <a:r>
              <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Кваліфікаційні </a:t>
            </a:r>
            <a:r>
              <a:rPr lang="uk-UA" sz="1600" b="1" dirty="0" err="1">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категорії</a:t>
            </a:r>
            <a:r>
              <a:rPr lang="uk-UA" sz="1600" b="1" dirty="0" err="1">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педагогічних</a:t>
            </a:r>
            <a:r>
              <a:rPr lang="uk-UA" sz="1600" b="1" dirty="0">
                <a:solidFill>
                  <a:schemeClr val="accent1">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працівників ТЗДОЯС №10</a:t>
            </a:r>
            <a:endPar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341630" algn="just">
              <a:lnSpc>
                <a:spcPct val="115000"/>
              </a:lnSpc>
              <a:spcAft>
                <a:spcPts val="1000"/>
              </a:spcAft>
              <a:tabLst>
                <a:tab pos="342900" algn="l"/>
                <a:tab pos="685800" algn="l"/>
                <a:tab pos="914400" algn="l"/>
                <a:tab pos="1028700" algn="l"/>
              </a:tabLst>
            </a:pPr>
            <a:r>
              <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Вища  категорія – 6 педагогів -20%,</a:t>
            </a:r>
          </a:p>
          <a:p>
            <a:pPr marR="341630" algn="just">
              <a:lnSpc>
                <a:spcPct val="115000"/>
              </a:lnSpc>
              <a:spcAft>
                <a:spcPts val="1000"/>
              </a:spcAft>
              <a:tabLst>
                <a:tab pos="342900" algn="l"/>
                <a:tab pos="685800" algn="l"/>
                <a:tab pos="914400" algn="l"/>
                <a:tab pos="1028700" algn="l"/>
              </a:tabLst>
            </a:pPr>
            <a:r>
              <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І  категорія – 2 педагоги-8%,</a:t>
            </a:r>
          </a:p>
          <a:p>
            <a:pPr marR="341630" algn="just">
              <a:lnSpc>
                <a:spcPct val="115000"/>
              </a:lnSpc>
              <a:spcAft>
                <a:spcPts val="1000"/>
              </a:spcAft>
              <a:tabLst>
                <a:tab pos="342900" algn="l"/>
                <a:tab pos="685800" algn="l"/>
                <a:tab pos="914400" algn="l"/>
                <a:tab pos="1028700" algn="l"/>
              </a:tabLst>
            </a:pPr>
            <a:r>
              <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ІІ кваліфікаційна категорію – 6 педагогів - 24%.</a:t>
            </a:r>
          </a:p>
          <a:p>
            <a:pPr marR="341630" algn="just">
              <a:lnSpc>
                <a:spcPct val="115000"/>
              </a:lnSpc>
              <a:spcAft>
                <a:spcPts val="1000"/>
              </a:spcAft>
              <a:tabLst>
                <a:tab pos="342900" algn="l"/>
                <a:tab pos="685800" algn="l"/>
                <a:tab pos="914400" algn="l"/>
                <a:tab pos="1028700" algn="l"/>
              </a:tabLst>
            </a:pPr>
            <a:r>
              <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Спеціаліст-11 педагогів -40%.</a:t>
            </a:r>
          </a:p>
          <a:p>
            <a:pPr marR="341630" algn="just">
              <a:lnSpc>
                <a:spcPct val="115000"/>
              </a:lnSpc>
              <a:spcAft>
                <a:spcPts val="1000"/>
              </a:spcAft>
              <a:tabLst>
                <a:tab pos="342900" algn="l"/>
                <a:tab pos="685800" algn="l"/>
                <a:tab pos="914400" algn="l"/>
                <a:tab pos="1028700" algn="l"/>
              </a:tabLst>
            </a:pPr>
            <a:r>
              <a:rPr lang="uk-UA" sz="1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Педагогічне звання «Вихователь – методист» має 2 педагоги. -8%</a:t>
            </a:r>
          </a:p>
          <a:p>
            <a:endParaRPr lang="uk-UA" sz="1400" dirty="0">
              <a:solidFill>
                <a:srgbClr val="ED378E"/>
              </a:solidFill>
            </a:endParaRPr>
          </a:p>
        </p:txBody>
      </p:sp>
      <p:sp>
        <p:nvSpPr>
          <p:cNvPr id="4" name="Місце для вмісту 3">
            <a:extLst>
              <a:ext uri="{FF2B5EF4-FFF2-40B4-BE49-F238E27FC236}">
                <a16:creationId xmlns:a16="http://schemas.microsoft.com/office/drawing/2014/main" id="{B7023FAD-20B1-462C-AE93-95AD5ED647B4}"/>
              </a:ext>
            </a:extLst>
          </p:cNvPr>
          <p:cNvSpPr>
            <a:spLocks noGrp="1"/>
          </p:cNvSpPr>
          <p:nvPr>
            <p:ph sz="half" idx="2"/>
          </p:nvPr>
        </p:nvSpPr>
        <p:spPr>
          <a:xfrm>
            <a:off x="4858744" y="1829570"/>
            <a:ext cx="4105743" cy="4911798"/>
          </a:xfrm>
        </p:spPr>
        <p:txBody>
          <a:bodyPr>
            <a:normAutofit fontScale="25000" lnSpcReduction="20000"/>
          </a:bodyPr>
          <a:lstStyle/>
          <a:p>
            <a:pPr algn="just">
              <a:lnSpc>
                <a:spcPct val="115000"/>
              </a:lnSpc>
              <a:spcAft>
                <a:spcPts val="1000"/>
              </a:spcAft>
            </a:pPr>
            <a:endParaRPr lang="uk-UA" sz="5600" b="1" dirty="0">
              <a:solidFill>
                <a:srgbClr val="ED378E"/>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Освітній рівень педагогів  : </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повна вища освіта – 18 педагогів, що становить –72  %;</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неповна вища - 7 педагогів, що становить –28  %.</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Стаж роботи педагогічних працівників:</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до 5 років –7   педагогів, що становить – 28 %;</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від 5 – до 10 років – 8 педагогів – 32 %; від 10 до 20 років – 2 педагогів – 8% %; </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pPr>
            <a:r>
              <a:rPr lang="uk-UA" sz="5600" b="1" dirty="0">
                <a:solidFill>
                  <a:schemeClr val="accent1">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від 20 до 30років – 7 педагогів- 28%, більше  30 років – 4 педагоги – 16%.</a:t>
            </a:r>
            <a:endParaRPr lang="uk-UA" sz="5600" b="1" dirty="0">
              <a:solidFill>
                <a:schemeClr val="accent1">
                  <a:lumMod val="50000"/>
                </a:schemeClr>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943891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1F790C-74C0-4D96-BC27-1B83DA2158AB}"/>
              </a:ext>
            </a:extLst>
          </p:cNvPr>
          <p:cNvSpPr>
            <a:spLocks noGrp="1"/>
          </p:cNvSpPr>
          <p:nvPr>
            <p:ph type="title"/>
          </p:nvPr>
        </p:nvSpPr>
        <p:spPr>
          <a:xfrm>
            <a:off x="179513" y="116632"/>
            <a:ext cx="8924514" cy="1080120"/>
          </a:xfrm>
        </p:spPr>
        <p:txBody>
          <a:bodyPr>
            <a:normAutofit fontScale="90000"/>
          </a:bodyPr>
          <a:lstStyle/>
          <a:p>
            <a:pPr algn="ctr"/>
            <a:r>
              <a:rPr lang="uk-UA" sz="22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         Персональний внесок керівника у підвищення рівня організації навчально- виховного процесу </a:t>
            </a:r>
            <a:r>
              <a:rPr lang="uk-UA" sz="36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a:t>
            </a:r>
            <a:br>
              <a:rPr lang="uk-UA" sz="36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0F7DB5AA-B67E-4553-809E-09859BB7FD4B}"/>
              </a:ext>
            </a:extLst>
          </p:cNvPr>
          <p:cNvSpPr>
            <a:spLocks noGrp="1"/>
          </p:cNvSpPr>
          <p:nvPr>
            <p:ph idx="1"/>
          </p:nvPr>
        </p:nvSpPr>
        <p:spPr>
          <a:xfrm>
            <a:off x="467544" y="980728"/>
            <a:ext cx="8208912" cy="5760640"/>
          </a:xfrm>
        </p:spPr>
        <p:txBody>
          <a:bodyPr>
            <a:normAutofit fontScale="25000" lnSpcReduction="20000"/>
          </a:bodyPr>
          <a:lstStyle/>
          <a:p>
            <a:pPr marL="0" lvl="0" indent="0" algn="ctr">
              <a:lnSpc>
                <a:spcPct val="107000"/>
              </a:lnSpc>
              <a:buNone/>
            </a:pPr>
            <a:r>
              <a:rPr lang="uk-UA" sz="6400" dirty="0">
                <a:solidFill>
                  <a:schemeClr val="accent1">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2. Вжиті директором заходи щодо охоплення навчанням дітей 5 річного віку:</a:t>
            </a:r>
          </a:p>
          <a:p>
            <a:pPr marL="342900" lvl="0" indent="-342900">
              <a:lnSpc>
                <a:spcPct val="107000"/>
              </a:lnSpc>
              <a:buFont typeface="Wingdings" panose="05000000000000000000" pitchFamily="2" charset="2"/>
              <a:buChar char=""/>
            </a:pPr>
            <a:r>
              <a:rPr lang="uk-UA" sz="4800" dirty="0">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проаналізовано банк даних дітей 5 річного віку, проаналізовано причини відмови від послуг ЗДОЯС,</a:t>
            </a:r>
            <a:endParaRPr lang="uk-UA" sz="48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uk-UA" sz="4800" dirty="0" err="1">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прорекламовано</a:t>
            </a:r>
            <a:r>
              <a:rPr lang="uk-UA" sz="4800" dirty="0">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 ЗДОЯС,</a:t>
            </a:r>
            <a:endParaRPr lang="uk-UA" sz="48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uk-UA" sz="4800" dirty="0" err="1">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проінформувано</a:t>
            </a:r>
            <a:r>
              <a:rPr lang="uk-UA" sz="48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 батьків про важливість відвідування дитиною ЗДОЯС: </a:t>
            </a:r>
          </a:p>
          <a:p>
            <a:pPr>
              <a:lnSpc>
                <a:spcPct val="107000"/>
              </a:lnSpc>
              <a:buFont typeface="Wingdings" panose="05000000000000000000" pitchFamily="2" charset="2"/>
              <a:buChar char="§"/>
            </a:pPr>
            <a:r>
              <a:rPr lang="uk-UA" sz="4800" dirty="0">
                <a:solidFill>
                  <a:srgbClr val="4B4B4B"/>
                </a:solidFill>
                <a:effectLst/>
                <a:latin typeface="Arial Black" panose="020B0A04020102020204" pitchFamily="34" charset="0"/>
                <a:ea typeface="Calibri" panose="020F0502020204030204" pitchFamily="34" charset="0"/>
                <a:cs typeface="Arial" panose="020B0604020202020204" pitchFamily="34" charset="0"/>
              </a:rPr>
              <a:t>спілкування з однолітками та гра, </a:t>
            </a:r>
            <a:endParaRPr lang="uk-UA" sz="4800" dirty="0">
              <a:effectLst/>
              <a:latin typeface="Arial Black" panose="020B0A04020102020204" pitchFamily="34" charset="0"/>
              <a:ea typeface="Calibri" panose="020F0502020204030204" pitchFamily="34" charset="0"/>
              <a:cs typeface="Times New Roman" panose="02020603050405020304" pitchFamily="18" charset="0"/>
            </a:endParaRPr>
          </a:p>
          <a:p>
            <a:pPr lvl="0">
              <a:lnSpc>
                <a:spcPct val="107000"/>
              </a:lnSpc>
              <a:buFont typeface="Wingdings" panose="05000000000000000000" pitchFamily="2" charset="2"/>
              <a:buChar char="§"/>
            </a:pPr>
            <a:r>
              <a:rPr lang="uk-UA" sz="4800" dirty="0">
                <a:solidFill>
                  <a:srgbClr val="4B4B4B"/>
                </a:solidFill>
                <a:effectLst/>
                <a:latin typeface="Arial Black" panose="020B0A04020102020204" pitchFamily="34" charset="0"/>
                <a:ea typeface="Calibri" panose="020F0502020204030204" pitchFamily="34" charset="0"/>
                <a:cs typeface="Arial" panose="020B0604020202020204" pitchFamily="34" charset="0"/>
              </a:rPr>
              <a:t>забезпечення найбільш ефективних умов розвитку дитини,</a:t>
            </a:r>
            <a:endParaRPr lang="uk-UA" sz="4800" dirty="0">
              <a:effectLst/>
              <a:latin typeface="Arial Black" panose="020B0A04020102020204" pitchFamily="34" charset="0"/>
              <a:ea typeface="Calibri" panose="020F0502020204030204" pitchFamily="34" charset="0"/>
              <a:cs typeface="Times New Roman" panose="02020603050405020304" pitchFamily="18" charset="0"/>
            </a:endParaRPr>
          </a:p>
          <a:p>
            <a:pPr lvl="0">
              <a:lnSpc>
                <a:spcPct val="107000"/>
              </a:lnSpc>
              <a:buFont typeface="Wingdings" panose="05000000000000000000" pitchFamily="2" charset="2"/>
              <a:buChar char="§"/>
            </a:pPr>
            <a:r>
              <a:rPr lang="uk-UA" sz="4800" dirty="0">
                <a:solidFill>
                  <a:srgbClr val="4B4B4B"/>
                </a:solidFill>
                <a:effectLst/>
                <a:latin typeface="Arial Black" panose="020B0A04020102020204" pitchFamily="34" charset="0"/>
                <a:ea typeface="Calibri" panose="020F0502020204030204" pitchFamily="34" charset="0"/>
                <a:cs typeface="Arial" panose="020B0604020202020204" pitchFamily="34" charset="0"/>
              </a:rPr>
              <a:t>соціалізація.</a:t>
            </a:r>
            <a:endParaRPr lang="uk-UA" sz="4800" dirty="0">
              <a:effectLst/>
              <a:latin typeface="Arial Black" panose="020B0A040201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uk-UA" sz="4800" dirty="0">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Діє консультативний пункт «</a:t>
            </a:r>
            <a:r>
              <a:rPr lang="uk-UA" sz="4800" dirty="0" err="1">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Дошколярик</a:t>
            </a:r>
            <a:r>
              <a:rPr lang="uk-UA" sz="4800" dirty="0">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 для дітей не  охоплених  дошкільною освітою</a:t>
            </a:r>
          </a:p>
          <a:p>
            <a:pPr marL="342900" lvl="0" indent="-342900">
              <a:lnSpc>
                <a:spcPct val="107000"/>
              </a:lnSpc>
              <a:buFont typeface="Wingdings" panose="05000000000000000000" pitchFamily="2" charset="2"/>
              <a:buChar char=""/>
            </a:pPr>
            <a:r>
              <a:rPr lang="uk-UA" sz="4800" dirty="0">
                <a:solidFill>
                  <a:schemeClr val="accent2">
                    <a:lumMod val="50000"/>
                  </a:schemeClr>
                </a:solidFill>
                <a:latin typeface="Arial Black" panose="020B0A04020102020204" pitchFamily="34" charset="0"/>
                <a:ea typeface="Calibri" panose="020F0502020204030204" pitchFamily="34" charset="0"/>
                <a:cs typeface="Arial" panose="020B0604020202020204" pitchFamily="34" charset="0"/>
              </a:rPr>
              <a:t>Здійснювався соціальний та педагогічний патронат із метою сприяння взаємодії ЗДО та </a:t>
            </a:r>
            <a:r>
              <a:rPr lang="uk-UA" sz="4800" dirty="0" err="1">
                <a:solidFill>
                  <a:schemeClr val="accent2">
                    <a:lumMod val="50000"/>
                  </a:schemeClr>
                </a:solidFill>
                <a:latin typeface="Arial Black" panose="020B0A04020102020204" pitchFamily="34" charset="0"/>
                <a:ea typeface="Calibri" panose="020F0502020204030204" pitchFamily="34" charset="0"/>
                <a:cs typeface="Arial" panose="020B0604020202020204" pitchFamily="34" charset="0"/>
              </a:rPr>
              <a:t>сім₴ї</a:t>
            </a:r>
            <a:endParaRPr lang="uk-UA" sz="48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lvl="0">
              <a:lnSpc>
                <a:spcPct val="107000"/>
              </a:lnSpc>
              <a:buFont typeface="Wingdings" panose="05000000000000000000" pitchFamily="2" charset="2"/>
              <a:buChar char="Ø"/>
            </a:pPr>
            <a:r>
              <a:rPr lang="uk-UA" sz="4800" dirty="0" err="1">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ознайолмлено</a:t>
            </a:r>
            <a:r>
              <a:rPr lang="uk-UA" sz="4800" dirty="0">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 батьків з різними формами роботи з дітьми 5 річного віку:</a:t>
            </a:r>
            <a:endParaRPr lang="uk-UA" sz="4800" dirty="0">
              <a:effectLst/>
              <a:latin typeface="Arial Black" panose="020B0A04020102020204" pitchFamily="34" charset="0"/>
              <a:ea typeface="Calibri" panose="020F0502020204030204" pitchFamily="34" charset="0"/>
              <a:cs typeface="Times New Roman" panose="02020603050405020304" pitchFamily="18" charset="0"/>
            </a:endParaRPr>
          </a:p>
          <a:p>
            <a:pPr lvl="0">
              <a:lnSpc>
                <a:spcPct val="107000"/>
              </a:lnSpc>
              <a:spcAft>
                <a:spcPts val="800"/>
              </a:spcAft>
              <a:buFont typeface="Wingdings" panose="05000000000000000000" pitchFamily="2" charset="2"/>
              <a:buChar char="ü"/>
            </a:pPr>
            <a:r>
              <a:rPr lang="uk-UA" sz="4800" dirty="0">
                <a:solidFill>
                  <a:schemeClr val="accent2">
                    <a:lumMod val="50000"/>
                  </a:schemeClr>
                </a:solidFill>
                <a:effectLst/>
                <a:latin typeface="Arial Black" panose="020B0A04020102020204" pitchFamily="34" charset="0"/>
                <a:ea typeface="Calibri" panose="020F0502020204030204" pitchFamily="34" charset="0"/>
                <a:cs typeface="Arial" panose="020B0604020202020204" pitchFamily="34" charset="0"/>
              </a:rPr>
              <a:t> групи короткотривалого перебування дітей,</a:t>
            </a:r>
            <a:endParaRPr lang="uk-UA" sz="48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lvl="0">
              <a:spcAft>
                <a:spcPts val="1475"/>
              </a:spcAft>
              <a:buFont typeface="Wingdings" panose="05000000000000000000" pitchFamily="2" charset="2"/>
              <a:buChar char="ü"/>
            </a:pPr>
            <a:r>
              <a:rPr lang="uk-UA" sz="4800" dirty="0">
                <a:solidFill>
                  <a:schemeClr val="accent2">
                    <a:lumMod val="50000"/>
                  </a:schemeClr>
                </a:solidFill>
                <a:effectLst/>
                <a:latin typeface="Arial Black" panose="020B0A04020102020204" pitchFamily="34" charset="0"/>
                <a:ea typeface="Times New Roman" panose="02020603050405020304" pitchFamily="18" charset="0"/>
                <a:cs typeface="Arial" panose="020B0604020202020204" pitchFamily="34" charset="0"/>
              </a:rPr>
              <a:t>прогулянкові групи – де було запропоновано  організований повноцінний догляд, ігри, прогулянки на свіжому повітрі без спеціальної навчальної діяльності,</a:t>
            </a:r>
            <a:endParaRPr lang="uk-UA" sz="4800" dirty="0">
              <a:solidFill>
                <a:schemeClr val="accent2">
                  <a:lumMod val="50000"/>
                </a:schemeClr>
              </a:solidFill>
              <a:effectLst/>
              <a:latin typeface="Arial Black" panose="020B0A04020102020204" pitchFamily="34" charset="0"/>
              <a:ea typeface="Times New Roman" panose="02020603050405020304" pitchFamily="18" charset="0"/>
            </a:endParaRPr>
          </a:p>
          <a:p>
            <a:pPr lvl="0" algn="just">
              <a:spcAft>
                <a:spcPts val="1475"/>
              </a:spcAft>
              <a:buFont typeface="Wingdings" panose="05000000000000000000" pitchFamily="2" charset="2"/>
              <a:buChar char="ü"/>
            </a:pPr>
            <a:r>
              <a:rPr lang="uk-UA" sz="4800" dirty="0">
                <a:solidFill>
                  <a:schemeClr val="accent2">
                    <a:lumMod val="50000"/>
                  </a:schemeClr>
                </a:solidFill>
                <a:effectLst/>
                <a:latin typeface="Arial Black" panose="020B0A04020102020204" pitchFamily="34" charset="0"/>
                <a:ea typeface="Times New Roman" panose="02020603050405020304" pitchFamily="18" charset="0"/>
                <a:cs typeface="Arial" panose="020B0604020202020204" pitchFamily="34" charset="0"/>
              </a:rPr>
              <a:t>консультативні – відвідування дітьми окремих занять з логопедом, психологом, іншими фахівцями (залежно від потреб);</a:t>
            </a:r>
            <a:endParaRPr lang="uk-UA" sz="4800" dirty="0">
              <a:solidFill>
                <a:schemeClr val="accent2">
                  <a:lumMod val="50000"/>
                </a:schemeClr>
              </a:solidFill>
              <a:effectLst/>
              <a:latin typeface="Arial Black" panose="020B0A04020102020204" pitchFamily="34" charset="0"/>
              <a:ea typeface="Times New Roman" panose="02020603050405020304" pitchFamily="18" charset="0"/>
            </a:endParaRPr>
          </a:p>
          <a:p>
            <a:pPr marL="457200">
              <a:lnSpc>
                <a:spcPct val="107000"/>
              </a:lnSpc>
              <a:spcAft>
                <a:spcPts val="800"/>
              </a:spcAft>
            </a:pPr>
            <a:r>
              <a:rPr lang="uk-UA" sz="4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Із 01.09.2023 року створено нову ( четверту)  групу для дітей 5 - річного віку.</a:t>
            </a:r>
          </a:p>
          <a:p>
            <a:endParaRPr lang="uk-UA" dirty="0"/>
          </a:p>
        </p:txBody>
      </p:sp>
    </p:spTree>
    <p:extLst>
      <p:ext uri="{BB962C8B-B14F-4D97-AF65-F5344CB8AC3E}">
        <p14:creationId xmlns:p14="http://schemas.microsoft.com/office/powerpoint/2010/main" val="129639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34D92D-CD09-4A2C-A5DC-BF8E206677F3}"/>
              </a:ext>
            </a:extLst>
          </p:cNvPr>
          <p:cNvSpPr>
            <a:spLocks noGrp="1"/>
          </p:cNvSpPr>
          <p:nvPr>
            <p:ph type="title"/>
          </p:nvPr>
        </p:nvSpPr>
        <p:spPr>
          <a:xfrm>
            <a:off x="179512" y="116632"/>
            <a:ext cx="8964488" cy="832777"/>
          </a:xfrm>
        </p:spPr>
        <p:txBody>
          <a:bodyPr>
            <a:noAutofit/>
          </a:bodyPr>
          <a:lstStyle/>
          <a:p>
            <a:pPr algn="ctr"/>
            <a:r>
              <a:rPr lang="uk-UA" sz="14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2.  ВЖИТІ ЗАХОДИ ЩОДО ВПРОВАДЖЕННЯ ІННОВАЦІЙНИХ ПЕДАГОГІЧНИХ ТЕХНОЛІЙ У ОСВІТНІЙ ПРОЦЕС</a:t>
            </a:r>
            <a:br>
              <a:rPr lang="uk-UA" sz="14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br>
            <a:br>
              <a:rPr lang="uk-UA" sz="1400" dirty="0">
                <a:solidFill>
                  <a:schemeClr val="accent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br>
            <a:br>
              <a:rPr lang="uk-UA" sz="24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br>
            <a:br>
              <a:rPr lang="uk-UA" sz="2400" dirty="0">
                <a:effectLst/>
                <a:latin typeface="Calibri" panose="020F0502020204030204" pitchFamily="34" charset="0"/>
                <a:ea typeface="Calibri" panose="020F0502020204030204" pitchFamily="34" charset="0"/>
                <a:cs typeface="Times New Roman" panose="02020603050405020304" pitchFamily="18" charset="0"/>
              </a:rPr>
            </a:br>
            <a:endParaRPr lang="uk-UA" sz="2400" dirty="0"/>
          </a:p>
        </p:txBody>
      </p:sp>
      <p:sp>
        <p:nvSpPr>
          <p:cNvPr id="3" name="Місце для тексту 2">
            <a:extLst>
              <a:ext uri="{FF2B5EF4-FFF2-40B4-BE49-F238E27FC236}">
                <a16:creationId xmlns:a16="http://schemas.microsoft.com/office/drawing/2014/main" id="{6132ACC5-2D9F-4942-BE65-E024E96D62DC}"/>
              </a:ext>
            </a:extLst>
          </p:cNvPr>
          <p:cNvSpPr>
            <a:spLocks noGrp="1"/>
          </p:cNvSpPr>
          <p:nvPr>
            <p:ph type="body" idx="1"/>
          </p:nvPr>
        </p:nvSpPr>
        <p:spPr>
          <a:xfrm>
            <a:off x="505116" y="949410"/>
            <a:ext cx="4066883" cy="432047"/>
          </a:xfrm>
        </p:spPr>
        <p:txBody>
          <a:bodyPr/>
          <a:lstStyle/>
          <a:p>
            <a:pPr algn="ctr"/>
            <a:r>
              <a:rPr lang="uk-UA" b="1" dirty="0">
                <a:solidFill>
                  <a:schemeClr val="accent2">
                    <a:lumMod val="50000"/>
                  </a:schemeClr>
                </a:solidFill>
                <a:latin typeface="Arial Black" panose="020B0A04020102020204" pitchFamily="34" charset="0"/>
              </a:rPr>
              <a:t>Вжиті заходи</a:t>
            </a:r>
          </a:p>
        </p:txBody>
      </p:sp>
      <p:sp>
        <p:nvSpPr>
          <p:cNvPr id="4" name="Місце для вмісту 3">
            <a:extLst>
              <a:ext uri="{FF2B5EF4-FFF2-40B4-BE49-F238E27FC236}">
                <a16:creationId xmlns:a16="http://schemas.microsoft.com/office/drawing/2014/main" id="{2F427E36-DEE8-40EA-BA44-665EA6AE1FF8}"/>
              </a:ext>
            </a:extLst>
          </p:cNvPr>
          <p:cNvSpPr>
            <a:spLocks noGrp="1"/>
          </p:cNvSpPr>
          <p:nvPr>
            <p:ph sz="half" idx="2"/>
          </p:nvPr>
        </p:nvSpPr>
        <p:spPr>
          <a:xfrm>
            <a:off x="614605" y="1844824"/>
            <a:ext cx="3957394" cy="4896544"/>
          </a:xfrm>
        </p:spPr>
        <p:txBody>
          <a:bodyPr>
            <a:normAutofit fontScale="92500" lnSpcReduction="10000"/>
          </a:bodyPr>
          <a:lstStyle/>
          <a:p>
            <a:pPr>
              <a:lnSpc>
                <a:spcPct val="107000"/>
              </a:lnSpc>
              <a:spcAft>
                <a:spcPts val="800"/>
              </a:spcAft>
              <a:buFont typeface="Wingdings" panose="05000000000000000000" pitchFamily="2" charset="2"/>
              <a:buChar char="v"/>
            </a:pPr>
            <a:r>
              <a:rPr lang="uk-UA" sz="1800" dirty="0">
                <a:solidFill>
                  <a:srgbClr val="00B050"/>
                </a:solidFill>
                <a:effectLst/>
                <a:latin typeface="Arial Black" panose="020B0A04020102020204" pitchFamily="34" charset="0"/>
                <a:ea typeface="Calibri" panose="020F0502020204030204" pitchFamily="34" charset="0"/>
                <a:cs typeface="Times New Roman" panose="02020603050405020304" pitchFamily="18" charset="0"/>
              </a:rPr>
              <a:t> вивчення інновацій, визнаних ефективними вітчизняними та світовими </a:t>
            </a:r>
            <a:r>
              <a:rPr lang="uk-UA" sz="1800" dirty="0" err="1">
                <a:solidFill>
                  <a:srgbClr val="00B050"/>
                </a:solidFill>
                <a:effectLst/>
                <a:latin typeface="Arial Black" panose="020B0A04020102020204" pitchFamily="34" charset="0"/>
                <a:ea typeface="Calibri" panose="020F0502020204030204" pitchFamily="34" charset="0"/>
                <a:cs typeface="Times New Roman" panose="02020603050405020304" pitchFamily="18" charset="0"/>
              </a:rPr>
              <a:t>педагогогами</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uk-UA" sz="1800" dirty="0">
                <a:solidFill>
                  <a:srgbClr val="00B050"/>
                </a:solidFill>
                <a:effectLst/>
                <a:latin typeface="Arial Black" panose="020B0A04020102020204" pitchFamily="34" charset="0"/>
                <a:ea typeface="Calibri" panose="020F0502020204030204" pitchFamily="34" charset="0"/>
                <a:cs typeface="Times New Roman" panose="02020603050405020304" pitchFamily="18" charset="0"/>
              </a:rPr>
              <a:t>розробка методичних рекомендацій щодо організації роботи </a:t>
            </a:r>
          </a:p>
          <a:p>
            <a:pPr>
              <a:lnSpc>
                <a:spcPct val="107000"/>
              </a:lnSpc>
              <a:spcAft>
                <a:spcPts val="800"/>
              </a:spcAft>
              <a:buFont typeface="Wingdings" panose="05000000000000000000" pitchFamily="2" charset="2"/>
              <a:buChar char="v"/>
            </a:pPr>
            <a:r>
              <a:rPr lang="uk-UA" sz="1800" dirty="0">
                <a:solidFill>
                  <a:srgbClr val="00B050"/>
                </a:solidFill>
                <a:effectLst/>
                <a:latin typeface="Arial Black" panose="020B0A04020102020204" pitchFamily="34" charset="0"/>
                <a:ea typeface="Calibri" panose="020F0502020204030204" pitchFamily="34" charset="0"/>
                <a:cs typeface="Times New Roman" panose="02020603050405020304" pitchFamily="18" charset="0"/>
              </a:rPr>
              <a:t> моніторинг ефективності впровадження інновацій; перевірка результативності;</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Font typeface="Wingdings" panose="05000000000000000000" pitchFamily="2" charset="2"/>
              <a:buChar char="v"/>
            </a:pPr>
            <a:r>
              <a:rPr lang="uk-UA" sz="1800" dirty="0">
                <a:solidFill>
                  <a:srgbClr val="00B050"/>
                </a:solidFill>
                <a:effectLst/>
                <a:latin typeface="Arial Black" panose="020B0A04020102020204" pitchFamily="34" charset="0"/>
                <a:ea typeface="Calibri" panose="020F0502020204030204" pitchFamily="34" charset="0"/>
                <a:cs typeface="Times New Roman" panose="02020603050405020304" pitchFamily="18" charset="0"/>
              </a:rPr>
              <a:t>створення бази даних щодо впровадження інновацій у діяльність ТЗДОЯС:</a:t>
            </a: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5" name="Місце для тексту 4">
            <a:extLst>
              <a:ext uri="{FF2B5EF4-FFF2-40B4-BE49-F238E27FC236}">
                <a16:creationId xmlns:a16="http://schemas.microsoft.com/office/drawing/2014/main" id="{F41CE085-6944-477B-9BFA-423216EB40B0}"/>
              </a:ext>
            </a:extLst>
          </p:cNvPr>
          <p:cNvSpPr>
            <a:spLocks noGrp="1"/>
          </p:cNvSpPr>
          <p:nvPr>
            <p:ph type="body" sz="quarter" idx="3"/>
          </p:nvPr>
        </p:nvSpPr>
        <p:spPr>
          <a:xfrm>
            <a:off x="4427984" y="949409"/>
            <a:ext cx="4570939" cy="463367"/>
          </a:xfrm>
        </p:spPr>
        <p:txBody>
          <a:bodyPr/>
          <a:lstStyle/>
          <a:p>
            <a:r>
              <a:rPr lang="uk-UA" b="1" dirty="0">
                <a:solidFill>
                  <a:schemeClr val="accent2">
                    <a:lumMod val="50000"/>
                  </a:schemeClr>
                </a:solidFill>
                <a:latin typeface="Arial Black" panose="020B0A04020102020204" pitchFamily="34" charset="0"/>
              </a:rPr>
              <a:t>База даних ТЗДОЯС№10</a:t>
            </a:r>
          </a:p>
        </p:txBody>
      </p:sp>
      <p:graphicFrame>
        <p:nvGraphicFramePr>
          <p:cNvPr id="8" name="Місце для вмісту 7">
            <a:extLst>
              <a:ext uri="{FF2B5EF4-FFF2-40B4-BE49-F238E27FC236}">
                <a16:creationId xmlns:a16="http://schemas.microsoft.com/office/drawing/2014/main" id="{2128D1EF-B1B1-4A20-B18F-D4BFCBED0096}"/>
              </a:ext>
            </a:extLst>
          </p:cNvPr>
          <p:cNvGraphicFramePr>
            <a:graphicFrameLocks noGrp="1"/>
          </p:cNvGraphicFramePr>
          <p:nvPr>
            <p:ph sz="quarter" idx="4"/>
            <p:extLst>
              <p:ext uri="{D42A27DB-BD31-4B8C-83A1-F6EECF244321}">
                <p14:modId xmlns:p14="http://schemas.microsoft.com/office/powerpoint/2010/main" val="2690511655"/>
              </p:ext>
            </p:extLst>
          </p:nvPr>
        </p:nvGraphicFramePr>
        <p:xfrm>
          <a:off x="4427984" y="1412776"/>
          <a:ext cx="4716016" cy="5293483"/>
        </p:xfrm>
        <a:graphic>
          <a:graphicData uri="http://schemas.openxmlformats.org/drawingml/2006/table">
            <a:tbl>
              <a:tblPr firstRow="1" firstCol="1" bandRow="1" bandCol="1">
                <a:tableStyleId>{5C22544A-7EE6-4342-B048-85BDC9FD1C3A}</a:tableStyleId>
              </a:tblPr>
              <a:tblGrid>
                <a:gridCol w="230099">
                  <a:extLst>
                    <a:ext uri="{9D8B030D-6E8A-4147-A177-3AD203B41FA5}">
                      <a16:colId xmlns:a16="http://schemas.microsoft.com/office/drawing/2014/main" val="1458022638"/>
                    </a:ext>
                  </a:extLst>
                </a:gridCol>
                <a:gridCol w="1103977">
                  <a:extLst>
                    <a:ext uri="{9D8B030D-6E8A-4147-A177-3AD203B41FA5}">
                      <a16:colId xmlns:a16="http://schemas.microsoft.com/office/drawing/2014/main" val="2504197460"/>
                    </a:ext>
                  </a:extLst>
                </a:gridCol>
                <a:gridCol w="956216">
                  <a:extLst>
                    <a:ext uri="{9D8B030D-6E8A-4147-A177-3AD203B41FA5}">
                      <a16:colId xmlns:a16="http://schemas.microsoft.com/office/drawing/2014/main" val="3045833845"/>
                    </a:ext>
                  </a:extLst>
                </a:gridCol>
                <a:gridCol w="2425724">
                  <a:extLst>
                    <a:ext uri="{9D8B030D-6E8A-4147-A177-3AD203B41FA5}">
                      <a16:colId xmlns:a16="http://schemas.microsoft.com/office/drawing/2014/main" val="3053926266"/>
                    </a:ext>
                  </a:extLst>
                </a:gridCol>
              </a:tblGrid>
              <a:tr h="664610">
                <a:tc>
                  <a:txBody>
                    <a:bodyPr/>
                    <a:lstStyle/>
                    <a:p>
                      <a:pPr>
                        <a:lnSpc>
                          <a:spcPct val="115000"/>
                        </a:lnSpc>
                        <a:spcAft>
                          <a:spcPts val="1000"/>
                        </a:spcAft>
                        <a:tabLst>
                          <a:tab pos="449580" algn="l"/>
                        </a:tabLst>
                      </a:pPr>
                      <a:r>
                        <a:rPr lang="uk-UA" sz="1000">
                          <a:effectLst/>
                        </a:rPr>
                        <a:t>1.</a:t>
                      </a:r>
                      <a:endParaRPr lang="uk-UA" sz="900">
                        <a:effectLst/>
                        <a:latin typeface="Times New Roman" panose="02020603050405020304" pitchFamily="18"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dirty="0" err="1">
                          <a:effectLst/>
                          <a:latin typeface="Arial Black" panose="020B0A04020102020204" pitchFamily="34" charset="0"/>
                        </a:rPr>
                        <a:t>Осадця</a:t>
                      </a:r>
                      <a:r>
                        <a:rPr lang="uk-UA" sz="1200" dirty="0">
                          <a:effectLst/>
                          <a:latin typeface="Arial Black" panose="020B0A04020102020204" pitchFamily="34" charset="0"/>
                        </a:rPr>
                        <a:t> М.І.</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dirty="0">
                          <a:effectLst/>
                          <a:latin typeface="Arial Black" panose="020B0A04020102020204" pitchFamily="34" charset="0"/>
                        </a:rPr>
                        <a:t>Практичний психолог</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dirty="0">
                          <a:effectLst/>
                          <a:latin typeface="Arial Black" panose="020B0A04020102020204" pitchFamily="34" charset="0"/>
                        </a:rPr>
                        <a:t>«Розвиток дітей дошкільного віку по методиці </a:t>
                      </a:r>
                      <a:r>
                        <a:rPr lang="uk-UA" sz="1200" dirty="0" err="1">
                          <a:effectLst/>
                          <a:latin typeface="Arial Black" panose="020B0A04020102020204" pitchFamily="34" charset="0"/>
                        </a:rPr>
                        <a:t>Монтесорі</a:t>
                      </a:r>
                      <a:r>
                        <a:rPr lang="uk-UA" sz="1200" dirty="0">
                          <a:effectLst/>
                          <a:latin typeface="Arial Black" panose="020B0A04020102020204" pitchFamily="34" charset="0"/>
                        </a:rPr>
                        <a:t>»</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extLst>
                  <a:ext uri="{0D108BD9-81ED-4DB2-BD59-A6C34878D82A}">
                    <a16:rowId xmlns:a16="http://schemas.microsoft.com/office/drawing/2014/main" val="1590480793"/>
                  </a:ext>
                </a:extLst>
              </a:tr>
              <a:tr h="1362970">
                <a:tc>
                  <a:txBody>
                    <a:bodyPr/>
                    <a:lstStyle/>
                    <a:p>
                      <a:pPr>
                        <a:lnSpc>
                          <a:spcPct val="115000"/>
                        </a:lnSpc>
                        <a:spcAft>
                          <a:spcPts val="1000"/>
                        </a:spcAft>
                        <a:tabLst>
                          <a:tab pos="449580" algn="l"/>
                        </a:tabLst>
                      </a:pPr>
                      <a:r>
                        <a:rPr lang="uk-UA" sz="1000">
                          <a:effectLst/>
                        </a:rPr>
                        <a:t>2</a:t>
                      </a:r>
                      <a:r>
                        <a:rPr lang="ru-RU" sz="1000">
                          <a:effectLst/>
                        </a:rPr>
                        <a:t>.</a:t>
                      </a:r>
                      <a:endParaRPr lang="uk-UA" sz="900">
                        <a:effectLst/>
                        <a:latin typeface="Times New Roman" panose="02020603050405020304" pitchFamily="18"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a:effectLst/>
                          <a:latin typeface="Arial Black" panose="020B0A04020102020204" pitchFamily="34" charset="0"/>
                        </a:rPr>
                        <a:t>Жорняк К.О.</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ru-RU" sz="1200">
                          <a:effectLst/>
                          <a:latin typeface="Arial Black" panose="020B0A04020102020204" pitchFamily="34" charset="0"/>
                        </a:rPr>
                        <a:t>музичний керівник</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gn="just">
                        <a:lnSpc>
                          <a:spcPct val="115000"/>
                        </a:lnSpc>
                        <a:spcAft>
                          <a:spcPts val="1000"/>
                        </a:spcAft>
                      </a:pPr>
                      <a:r>
                        <a:rPr lang="uk-UA" sz="1200" dirty="0">
                          <a:effectLst/>
                          <a:latin typeface="Arial Black" panose="020B0A04020102020204" pitchFamily="34" charset="0"/>
                        </a:rPr>
                        <a:t>Виховання життєвої компетентності у дітей старшого дошкільного віку засобами українського пісенного фольклору</a:t>
                      </a:r>
                      <a:endParaRPr lang="uk-UA" sz="12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8868" marR="48868" marT="0" marB="0"/>
                </a:tc>
                <a:extLst>
                  <a:ext uri="{0D108BD9-81ED-4DB2-BD59-A6C34878D82A}">
                    <a16:rowId xmlns:a16="http://schemas.microsoft.com/office/drawing/2014/main" val="2566232860"/>
                  </a:ext>
                </a:extLst>
              </a:tr>
              <a:tr h="670381">
                <a:tc>
                  <a:txBody>
                    <a:bodyPr/>
                    <a:lstStyle/>
                    <a:p>
                      <a:pPr>
                        <a:lnSpc>
                          <a:spcPct val="115000"/>
                        </a:lnSpc>
                        <a:spcAft>
                          <a:spcPts val="1000"/>
                        </a:spcAft>
                        <a:tabLst>
                          <a:tab pos="449580" algn="l"/>
                        </a:tabLst>
                      </a:pPr>
                      <a:r>
                        <a:rPr lang="uk-UA" sz="1000">
                          <a:effectLst/>
                        </a:rPr>
                        <a:t>3</a:t>
                      </a:r>
                      <a:r>
                        <a:rPr lang="ru-RU" sz="1000">
                          <a:effectLst/>
                        </a:rPr>
                        <a:t>.</a:t>
                      </a:r>
                      <a:endParaRPr lang="uk-UA" sz="900">
                        <a:effectLst/>
                        <a:latin typeface="Times New Roman" panose="02020603050405020304" pitchFamily="18"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a:effectLst/>
                          <a:latin typeface="Arial Black" panose="020B0A04020102020204" pitchFamily="34" charset="0"/>
                        </a:rPr>
                        <a:t>Когут Н.П.</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ru-RU" sz="1200">
                          <a:effectLst/>
                          <a:latin typeface="Arial Black" panose="020B0A04020102020204" pitchFamily="34" charset="0"/>
                        </a:rPr>
                        <a:t>музичний керівник</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pPr>
                      <a:r>
                        <a:rPr lang="uk-UA" sz="1200" dirty="0">
                          <a:effectLst/>
                          <a:latin typeface="Arial Black" panose="020B0A04020102020204" pitchFamily="34" charset="0"/>
                        </a:rPr>
                        <a:t>Система елементарного музичного виховання Карла </a:t>
                      </a:r>
                      <a:r>
                        <a:rPr lang="uk-UA" sz="1200" dirty="0" err="1">
                          <a:effectLst/>
                          <a:latin typeface="Arial Black" panose="020B0A04020102020204" pitchFamily="34" charset="0"/>
                        </a:rPr>
                        <a:t>Орфа</a:t>
                      </a:r>
                      <a:endParaRPr lang="uk-UA" sz="12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8868" marR="48868" marT="0" marB="0"/>
                </a:tc>
                <a:extLst>
                  <a:ext uri="{0D108BD9-81ED-4DB2-BD59-A6C34878D82A}">
                    <a16:rowId xmlns:a16="http://schemas.microsoft.com/office/drawing/2014/main" val="3215641356"/>
                  </a:ext>
                </a:extLst>
              </a:tr>
              <a:tr h="664610">
                <a:tc>
                  <a:txBody>
                    <a:bodyPr/>
                    <a:lstStyle/>
                    <a:p>
                      <a:pPr>
                        <a:lnSpc>
                          <a:spcPct val="115000"/>
                        </a:lnSpc>
                        <a:spcAft>
                          <a:spcPts val="1000"/>
                        </a:spcAft>
                        <a:tabLst>
                          <a:tab pos="449580" algn="l"/>
                        </a:tabLst>
                      </a:pPr>
                      <a:r>
                        <a:rPr lang="uk-UA" sz="1000">
                          <a:effectLst/>
                        </a:rPr>
                        <a:t>4</a:t>
                      </a:r>
                      <a:endParaRPr lang="uk-UA" sz="900">
                        <a:effectLst/>
                        <a:latin typeface="Times New Roman" panose="02020603050405020304" pitchFamily="18"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a:effectLst/>
                          <a:latin typeface="Arial Black" panose="020B0A04020102020204" pitchFamily="34" charset="0"/>
                        </a:rPr>
                        <a:t>Байдак Л.В.</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ru-RU" sz="1200">
                          <a:effectLst/>
                          <a:latin typeface="Arial Black" panose="020B0A04020102020204" pitchFamily="34" charset="0"/>
                        </a:rPr>
                        <a:t>вихователь</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ru-RU" sz="1200" dirty="0">
                          <a:effectLst/>
                          <a:latin typeface="Arial Black" panose="020B0A04020102020204" pitchFamily="34" charset="0"/>
                        </a:rPr>
                        <a:t> </a:t>
                      </a:r>
                      <a:r>
                        <a:rPr lang="ru-RU" sz="1200" dirty="0" err="1">
                          <a:effectLst/>
                          <a:latin typeface="Arial Black" panose="020B0A04020102020204" pitchFamily="34" charset="0"/>
                        </a:rPr>
                        <a:t>Авторськ</a:t>
                      </a:r>
                      <a:r>
                        <a:rPr lang="uk-UA" sz="1200" dirty="0">
                          <a:effectLst/>
                          <a:latin typeface="Arial Black" panose="020B0A04020102020204" pitchFamily="34" charset="0"/>
                        </a:rPr>
                        <a:t>а </a:t>
                      </a:r>
                      <a:r>
                        <a:rPr lang="ru-RU" sz="1200" dirty="0">
                          <a:effectLst/>
                          <a:latin typeface="Arial Black" panose="020B0A04020102020204" pitchFamily="34" charset="0"/>
                        </a:rPr>
                        <a:t>методик</a:t>
                      </a:r>
                      <a:r>
                        <a:rPr lang="uk-UA" sz="1200" dirty="0">
                          <a:effectLst/>
                          <a:latin typeface="Arial Black" panose="020B0A04020102020204" pitchFamily="34" charset="0"/>
                        </a:rPr>
                        <a:t>а  </a:t>
                      </a:r>
                      <a:r>
                        <a:rPr lang="ru-RU" sz="1200" dirty="0">
                          <a:effectLst/>
                          <a:latin typeface="Arial Black" panose="020B0A04020102020204" pitchFamily="34" charset="0"/>
                        </a:rPr>
                        <a:t> </a:t>
                      </a:r>
                      <a:r>
                        <a:rPr lang="ru-RU" sz="1200" dirty="0" err="1">
                          <a:effectLst/>
                          <a:latin typeface="Arial Black" panose="020B0A04020102020204" pitchFamily="34" charset="0"/>
                        </a:rPr>
                        <a:t>Т.Ткаченко</a:t>
                      </a:r>
                      <a:r>
                        <a:rPr lang="ru-RU" sz="1200" dirty="0">
                          <a:effectLst/>
                          <a:latin typeface="Arial Black" panose="020B0A04020102020204" pitchFamily="34" charset="0"/>
                        </a:rPr>
                        <a:t> з </a:t>
                      </a:r>
                      <a:r>
                        <a:rPr lang="ru-RU" sz="1200" dirty="0" err="1">
                          <a:effectLst/>
                          <a:latin typeface="Arial Black" panose="020B0A04020102020204" pitchFamily="34" charset="0"/>
                        </a:rPr>
                        <a:t>навчання</a:t>
                      </a:r>
                      <a:r>
                        <a:rPr lang="ru-RU" sz="1200" dirty="0">
                          <a:effectLst/>
                          <a:latin typeface="Arial Black" panose="020B0A04020102020204" pitchFamily="34" charset="0"/>
                        </a:rPr>
                        <a:t> </a:t>
                      </a:r>
                      <a:r>
                        <a:rPr lang="ru-RU" sz="1200" dirty="0" err="1">
                          <a:effectLst/>
                          <a:latin typeface="Arial Black" panose="020B0A04020102020204" pitchFamily="34" charset="0"/>
                        </a:rPr>
                        <a:t>описовим</a:t>
                      </a:r>
                      <a:r>
                        <a:rPr lang="ru-RU" sz="1200" dirty="0">
                          <a:effectLst/>
                          <a:latin typeface="Arial Black" panose="020B0A04020102020204" pitchFamily="34" charset="0"/>
                        </a:rPr>
                        <a:t> </a:t>
                      </a:r>
                      <a:r>
                        <a:rPr lang="ru-RU" sz="1200" dirty="0" err="1">
                          <a:effectLst/>
                          <a:latin typeface="Arial Black" panose="020B0A04020102020204" pitchFamily="34" charset="0"/>
                        </a:rPr>
                        <a:t>розповідям</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extLst>
                  <a:ext uri="{0D108BD9-81ED-4DB2-BD59-A6C34878D82A}">
                    <a16:rowId xmlns:a16="http://schemas.microsoft.com/office/drawing/2014/main" val="3730359708"/>
                  </a:ext>
                </a:extLst>
              </a:tr>
              <a:tr h="1267613">
                <a:tc>
                  <a:txBody>
                    <a:bodyPr/>
                    <a:lstStyle/>
                    <a:p>
                      <a:pPr>
                        <a:lnSpc>
                          <a:spcPct val="115000"/>
                        </a:lnSpc>
                        <a:spcAft>
                          <a:spcPts val="1000"/>
                        </a:spcAft>
                        <a:tabLst>
                          <a:tab pos="449580" algn="l"/>
                        </a:tabLst>
                      </a:pPr>
                      <a:r>
                        <a:rPr lang="uk-UA" sz="1000">
                          <a:effectLst/>
                        </a:rPr>
                        <a:t>5</a:t>
                      </a:r>
                      <a:endParaRPr lang="uk-UA" sz="900">
                        <a:effectLst/>
                        <a:latin typeface="Times New Roman" panose="02020603050405020304" pitchFamily="18"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a:effectLst/>
                          <a:latin typeface="Arial Black" panose="020B0A04020102020204" pitchFamily="34" charset="0"/>
                        </a:rPr>
                        <a:t>Сулипа Н.Б.</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a:effectLst/>
                          <a:latin typeface="Arial Black" panose="020B0A04020102020204" pitchFamily="34" charset="0"/>
                        </a:rPr>
                        <a:t>вихователь</a:t>
                      </a:r>
                      <a:endParaRPr lang="uk-UA" sz="120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pPr>
                      <a:r>
                        <a:rPr lang="uk-UA" sz="1200" dirty="0">
                          <a:effectLst/>
                          <a:latin typeface="Arial Black" panose="020B0A04020102020204" pitchFamily="34" charset="0"/>
                        </a:rPr>
                        <a:t>Особливості виховання патріотизму у дітей дошкільного віку</a:t>
                      </a:r>
                    </a:p>
                    <a:p>
                      <a:pPr>
                        <a:lnSpc>
                          <a:spcPct val="115000"/>
                        </a:lnSpc>
                        <a:spcAft>
                          <a:spcPts val="1000"/>
                        </a:spcAft>
                      </a:pPr>
                      <a:r>
                        <a:rPr lang="uk-UA" sz="1200" dirty="0">
                          <a:effectLst/>
                          <a:latin typeface="Arial Black" panose="020B0A04020102020204" pitchFamily="34" charset="0"/>
                        </a:rPr>
                        <a:t> </a:t>
                      </a:r>
                      <a:endParaRPr lang="uk-UA" sz="12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8868" marR="48868" marT="0" marB="0"/>
                </a:tc>
                <a:extLst>
                  <a:ext uri="{0D108BD9-81ED-4DB2-BD59-A6C34878D82A}">
                    <a16:rowId xmlns:a16="http://schemas.microsoft.com/office/drawing/2014/main" val="1293996648"/>
                  </a:ext>
                </a:extLst>
              </a:tr>
              <a:tr h="663299">
                <a:tc>
                  <a:txBody>
                    <a:bodyPr/>
                    <a:lstStyle/>
                    <a:p>
                      <a:pPr>
                        <a:lnSpc>
                          <a:spcPct val="115000"/>
                        </a:lnSpc>
                        <a:spcAft>
                          <a:spcPts val="1000"/>
                        </a:spcAft>
                        <a:tabLst>
                          <a:tab pos="449580" algn="l"/>
                        </a:tabLst>
                      </a:pPr>
                      <a:r>
                        <a:rPr lang="uk-UA" sz="1000">
                          <a:effectLst/>
                        </a:rPr>
                        <a:t>6</a:t>
                      </a:r>
                      <a:endParaRPr lang="uk-UA" sz="900">
                        <a:effectLst/>
                        <a:latin typeface="Times New Roman" panose="02020603050405020304" pitchFamily="18"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uk-UA" sz="1200" dirty="0" err="1">
                          <a:effectLst/>
                          <a:latin typeface="Arial Black" panose="020B0A04020102020204" pitchFamily="34" charset="0"/>
                        </a:rPr>
                        <a:t>Машталяр</a:t>
                      </a:r>
                      <a:r>
                        <a:rPr lang="uk-UA" sz="1200" dirty="0">
                          <a:effectLst/>
                          <a:latin typeface="Arial Black" panose="020B0A04020102020204" pitchFamily="34" charset="0"/>
                        </a:rPr>
                        <a:t> Н.М.</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tabLst>
                          <a:tab pos="449580" algn="l"/>
                        </a:tabLst>
                      </a:pPr>
                      <a:r>
                        <a:rPr lang="ru-RU" sz="1200" dirty="0" err="1">
                          <a:effectLst/>
                          <a:latin typeface="Arial Black" panose="020B0A04020102020204" pitchFamily="34" charset="0"/>
                        </a:rPr>
                        <a:t>вихователь</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8868" marR="48868" marT="0" marB="0"/>
                </a:tc>
                <a:tc>
                  <a:txBody>
                    <a:bodyPr/>
                    <a:lstStyle/>
                    <a:p>
                      <a:pPr>
                        <a:lnSpc>
                          <a:spcPct val="115000"/>
                        </a:lnSpc>
                        <a:spcAft>
                          <a:spcPts val="1000"/>
                        </a:spcAft>
                      </a:pPr>
                      <a:r>
                        <a:rPr lang="uk-UA" sz="1200" dirty="0" err="1">
                          <a:effectLst/>
                          <a:latin typeface="Arial Black" panose="020B0A04020102020204" pitchFamily="34" charset="0"/>
                        </a:rPr>
                        <a:t>Казкотерапія</a:t>
                      </a:r>
                      <a:endParaRPr lang="uk-UA" sz="12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8868" marR="48868" marT="0" marB="0"/>
                </a:tc>
                <a:extLst>
                  <a:ext uri="{0D108BD9-81ED-4DB2-BD59-A6C34878D82A}">
                    <a16:rowId xmlns:a16="http://schemas.microsoft.com/office/drawing/2014/main" val="2912290916"/>
                  </a:ext>
                </a:extLst>
              </a:tr>
            </a:tbl>
          </a:graphicData>
        </a:graphic>
      </p:graphicFrame>
    </p:spTree>
    <p:extLst>
      <p:ext uri="{BB962C8B-B14F-4D97-AF65-F5344CB8AC3E}">
        <p14:creationId xmlns:p14="http://schemas.microsoft.com/office/powerpoint/2010/main" val="10801148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3E759E-A39D-4C6E-936A-34968F2A60E5}"/>
              </a:ext>
            </a:extLst>
          </p:cNvPr>
          <p:cNvSpPr>
            <a:spLocks noGrp="1"/>
          </p:cNvSpPr>
          <p:nvPr>
            <p:ph type="title"/>
          </p:nvPr>
        </p:nvSpPr>
        <p:spPr>
          <a:xfrm>
            <a:off x="187324" y="0"/>
            <a:ext cx="8849172" cy="1196752"/>
          </a:xfrm>
        </p:spPr>
        <p:txBody>
          <a:bodyPr>
            <a:normAutofit fontScale="90000"/>
          </a:bodyPr>
          <a:lstStyle/>
          <a:p>
            <a:pPr algn="ctr"/>
            <a:r>
              <a:rPr lang="uk-UA" dirty="0">
                <a:solidFill>
                  <a:schemeClr val="accent2">
                    <a:lumMod val="50000"/>
                  </a:schemeClr>
                </a:solidFill>
                <a:latin typeface="Arial Black" panose="020B0A04020102020204" pitchFamily="34" charset="0"/>
              </a:rPr>
              <a:t>База даних щодо впровадження інноваційних </a:t>
            </a:r>
            <a:r>
              <a:rPr lang="uk-UA" dirty="0" err="1">
                <a:solidFill>
                  <a:schemeClr val="accent2">
                    <a:lumMod val="50000"/>
                  </a:schemeClr>
                </a:solidFill>
                <a:latin typeface="Arial Black" panose="020B0A04020102020204" pitchFamily="34" charset="0"/>
              </a:rPr>
              <a:t>технолій</a:t>
            </a:r>
            <a:r>
              <a:rPr lang="uk-UA" dirty="0">
                <a:solidFill>
                  <a:schemeClr val="accent2">
                    <a:lumMod val="50000"/>
                  </a:schemeClr>
                </a:solidFill>
                <a:latin typeface="Arial Black" panose="020B0A04020102020204" pitchFamily="34" charset="0"/>
              </a:rPr>
              <a:t> ТЗДОЯС №10</a:t>
            </a:r>
          </a:p>
        </p:txBody>
      </p:sp>
      <p:graphicFrame>
        <p:nvGraphicFramePr>
          <p:cNvPr id="10" name="Місце для вмісту 9">
            <a:extLst>
              <a:ext uri="{FF2B5EF4-FFF2-40B4-BE49-F238E27FC236}">
                <a16:creationId xmlns:a16="http://schemas.microsoft.com/office/drawing/2014/main" id="{24E29BDC-B8C9-4886-8E45-FFFE6D3FEB09}"/>
              </a:ext>
            </a:extLst>
          </p:cNvPr>
          <p:cNvGraphicFramePr>
            <a:graphicFrameLocks noGrp="1"/>
          </p:cNvGraphicFramePr>
          <p:nvPr>
            <p:ph sz="half" idx="1"/>
            <p:extLst>
              <p:ext uri="{D42A27DB-BD31-4B8C-83A1-F6EECF244321}">
                <p14:modId xmlns:p14="http://schemas.microsoft.com/office/powerpoint/2010/main" val="355000249"/>
              </p:ext>
            </p:extLst>
          </p:nvPr>
        </p:nvGraphicFramePr>
        <p:xfrm>
          <a:off x="187324" y="1052736"/>
          <a:ext cx="4384675" cy="5841292"/>
        </p:xfrm>
        <a:graphic>
          <a:graphicData uri="http://schemas.openxmlformats.org/drawingml/2006/table">
            <a:tbl>
              <a:tblPr firstRow="1" firstCol="1" bandRow="1" bandCol="1">
                <a:tableStyleId>{5C22544A-7EE6-4342-B048-85BDC9FD1C3A}</a:tableStyleId>
              </a:tblPr>
              <a:tblGrid>
                <a:gridCol w="289921">
                  <a:extLst>
                    <a:ext uri="{9D8B030D-6E8A-4147-A177-3AD203B41FA5}">
                      <a16:colId xmlns:a16="http://schemas.microsoft.com/office/drawing/2014/main" val="1772495171"/>
                    </a:ext>
                  </a:extLst>
                </a:gridCol>
                <a:gridCol w="950424">
                  <a:extLst>
                    <a:ext uri="{9D8B030D-6E8A-4147-A177-3AD203B41FA5}">
                      <a16:colId xmlns:a16="http://schemas.microsoft.com/office/drawing/2014/main" val="3955705843"/>
                    </a:ext>
                  </a:extLst>
                </a:gridCol>
                <a:gridCol w="889034">
                  <a:extLst>
                    <a:ext uri="{9D8B030D-6E8A-4147-A177-3AD203B41FA5}">
                      <a16:colId xmlns:a16="http://schemas.microsoft.com/office/drawing/2014/main" val="687810754"/>
                    </a:ext>
                  </a:extLst>
                </a:gridCol>
                <a:gridCol w="2255296">
                  <a:extLst>
                    <a:ext uri="{9D8B030D-6E8A-4147-A177-3AD203B41FA5}">
                      <a16:colId xmlns:a16="http://schemas.microsoft.com/office/drawing/2014/main" val="951820512"/>
                    </a:ext>
                  </a:extLst>
                </a:gridCol>
              </a:tblGrid>
              <a:tr h="708149">
                <a:tc>
                  <a:txBody>
                    <a:bodyPr/>
                    <a:lstStyle/>
                    <a:p>
                      <a:pPr>
                        <a:lnSpc>
                          <a:spcPct val="115000"/>
                        </a:lnSpc>
                        <a:spcAft>
                          <a:spcPts val="1000"/>
                        </a:spcAft>
                        <a:tabLst>
                          <a:tab pos="449580" algn="l"/>
                        </a:tabLst>
                      </a:pPr>
                      <a:r>
                        <a:rPr lang="uk-UA" sz="800">
                          <a:effectLst/>
                        </a:rPr>
                        <a:t>7</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dirty="0" err="1">
                          <a:effectLst/>
                          <a:latin typeface="Arial Black" panose="020B0A04020102020204" pitchFamily="34" charset="0"/>
                        </a:rPr>
                        <a:t>Саловська</a:t>
                      </a:r>
                      <a:r>
                        <a:rPr lang="uk-UA" sz="1000" dirty="0">
                          <a:effectLst/>
                          <a:latin typeface="Arial Black" panose="020B0A04020102020204" pitchFamily="34" charset="0"/>
                        </a:rPr>
                        <a:t>  О.В.</a:t>
                      </a:r>
                      <a:endParaRPr lang="uk-UA" sz="1000" dirty="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dirty="0" err="1">
                          <a:effectLst/>
                          <a:latin typeface="Arial Black" panose="020B0A04020102020204" pitchFamily="34" charset="0"/>
                        </a:rPr>
                        <a:t>вихователь</a:t>
                      </a:r>
                      <a:endParaRPr lang="uk-UA" sz="1000" dirty="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Сюжетні ігри та їх сучасний зміст і роль у процесі соціалізації дітей дошкільного віку.</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4068134996"/>
                  </a:ext>
                </a:extLst>
              </a:tr>
              <a:tr h="708149">
                <a:tc>
                  <a:txBody>
                    <a:bodyPr/>
                    <a:lstStyle/>
                    <a:p>
                      <a:pPr>
                        <a:lnSpc>
                          <a:spcPct val="115000"/>
                        </a:lnSpc>
                        <a:spcAft>
                          <a:spcPts val="1000"/>
                        </a:spcAft>
                        <a:tabLst>
                          <a:tab pos="449580" algn="l"/>
                        </a:tabLst>
                      </a:pPr>
                      <a:r>
                        <a:rPr lang="uk-UA" sz="800">
                          <a:effectLst/>
                        </a:rPr>
                        <a:t>8</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dirty="0" err="1">
                          <a:effectLst/>
                          <a:latin typeface="Arial Black" panose="020B0A04020102020204" pitchFamily="34" charset="0"/>
                        </a:rPr>
                        <a:t>Слабаш</a:t>
                      </a:r>
                      <a:r>
                        <a:rPr lang="uk-UA" sz="1000" dirty="0">
                          <a:effectLst/>
                          <a:latin typeface="Arial Black" panose="020B0A04020102020204" pitchFamily="34" charset="0"/>
                        </a:rPr>
                        <a:t> І.І.</a:t>
                      </a:r>
                      <a:endParaRPr lang="uk-UA" sz="1000" dirty="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Розвиток дитини дошкільного віку використовуючи елементи системи М.</a:t>
                      </a:r>
                      <a:r>
                        <a:rPr lang="en-US" sz="1000" dirty="0">
                          <a:effectLst/>
                          <a:latin typeface="Arial Black" panose="020B0A04020102020204" pitchFamily="34" charset="0"/>
                        </a:rPr>
                        <a:t> </a:t>
                      </a:r>
                      <a:r>
                        <a:rPr lang="uk-UA" sz="1000" dirty="0" err="1">
                          <a:effectLst/>
                          <a:latin typeface="Arial Black" panose="020B0A04020102020204" pitchFamily="34" charset="0"/>
                        </a:rPr>
                        <a:t>Монтессорі</a:t>
                      </a:r>
                      <a:r>
                        <a:rPr lang="uk-UA" sz="1000" dirty="0">
                          <a:effectLst/>
                          <a:latin typeface="Arial Black" panose="020B0A04020102020204" pitchFamily="34" charset="0"/>
                        </a:rPr>
                        <a:t> </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3172036149"/>
                  </a:ext>
                </a:extLst>
              </a:tr>
              <a:tr h="1067530">
                <a:tc>
                  <a:txBody>
                    <a:bodyPr/>
                    <a:lstStyle/>
                    <a:p>
                      <a:pPr>
                        <a:lnSpc>
                          <a:spcPct val="115000"/>
                        </a:lnSpc>
                        <a:spcAft>
                          <a:spcPts val="1000"/>
                        </a:spcAft>
                        <a:tabLst>
                          <a:tab pos="449580" algn="l"/>
                        </a:tabLst>
                      </a:pPr>
                      <a:r>
                        <a:rPr lang="uk-UA" sz="800">
                          <a:effectLst/>
                        </a:rPr>
                        <a:t>9</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a:effectLst/>
                          <a:latin typeface="Arial Black" panose="020B0A04020102020204" pitchFamily="34" charset="0"/>
                        </a:rPr>
                        <a:t>Дяків  М.В</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Особливості використання інтерактивних форм роботи ЗДО та сім’ї для розвитку мовлення старших дошкільників в сучасних умовах</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3464030754"/>
                  </a:ext>
                </a:extLst>
              </a:tr>
              <a:tr h="1067530">
                <a:tc>
                  <a:txBody>
                    <a:bodyPr/>
                    <a:lstStyle/>
                    <a:p>
                      <a:pPr>
                        <a:lnSpc>
                          <a:spcPct val="115000"/>
                        </a:lnSpc>
                        <a:spcAft>
                          <a:spcPts val="1000"/>
                        </a:spcAft>
                        <a:tabLst>
                          <a:tab pos="449580" algn="l"/>
                        </a:tabLst>
                      </a:pPr>
                      <a:r>
                        <a:rPr lang="ru-RU" sz="800">
                          <a:effectLst/>
                        </a:rPr>
                        <a:t>1</a:t>
                      </a:r>
                      <a:r>
                        <a:rPr lang="uk-UA" sz="800">
                          <a:effectLst/>
                        </a:rPr>
                        <a:t>0</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a:effectLst/>
                          <a:latin typeface="Arial Black" panose="020B0A04020102020204" pitchFamily="34" charset="0"/>
                        </a:rPr>
                        <a:t>Довгаль Н.А.</a:t>
                      </a:r>
                    </a:p>
                    <a:p>
                      <a:pPr>
                        <a:lnSpc>
                          <a:spcPct val="115000"/>
                        </a:lnSpc>
                        <a:spcAft>
                          <a:spcPts val="1000"/>
                        </a:spcAft>
                      </a:pPr>
                      <a:r>
                        <a:rPr lang="uk-UA" sz="1000">
                          <a:effectLst/>
                          <a:latin typeface="Arial Black" panose="020B0A04020102020204" pitchFamily="34" charset="0"/>
                        </a:rPr>
                        <a:t> </a:t>
                      </a:r>
                      <a:endParaRPr lang="uk-UA" sz="100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Дослідницько - пошукова діяльність як основа екологічного виховання дошкільників. Пошуково- дослідницька діяльність за методикою </a:t>
                      </a:r>
                      <a:r>
                        <a:rPr lang="uk-UA" sz="1000" dirty="0" err="1">
                          <a:effectLst/>
                          <a:latin typeface="Arial Black" panose="020B0A04020102020204" pitchFamily="34" charset="0"/>
                        </a:rPr>
                        <a:t>З.Плохій</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1708860582"/>
                  </a:ext>
                </a:extLst>
              </a:tr>
              <a:tr h="526663">
                <a:tc>
                  <a:txBody>
                    <a:bodyPr/>
                    <a:lstStyle/>
                    <a:p>
                      <a:pPr>
                        <a:lnSpc>
                          <a:spcPct val="115000"/>
                        </a:lnSpc>
                        <a:spcAft>
                          <a:spcPts val="1000"/>
                        </a:spcAft>
                        <a:tabLst>
                          <a:tab pos="449580" algn="l"/>
                        </a:tabLst>
                      </a:pPr>
                      <a:r>
                        <a:rPr lang="uk-UA" sz="800">
                          <a:effectLst/>
                        </a:rPr>
                        <a:t>11</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a:effectLst/>
                          <a:latin typeface="Arial Black" panose="020B0A04020102020204" pitchFamily="34" charset="0"/>
                        </a:rPr>
                        <a:t>Велюш С.М.</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Формування пізнавальної активності дошкільників</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1986922390"/>
                  </a:ext>
                </a:extLst>
              </a:tr>
              <a:tr h="526663">
                <a:tc>
                  <a:txBody>
                    <a:bodyPr/>
                    <a:lstStyle/>
                    <a:p>
                      <a:pPr>
                        <a:lnSpc>
                          <a:spcPct val="115000"/>
                        </a:lnSpc>
                        <a:spcAft>
                          <a:spcPts val="1000"/>
                        </a:spcAft>
                        <a:tabLst>
                          <a:tab pos="449580" algn="l"/>
                        </a:tabLst>
                      </a:pPr>
                      <a:r>
                        <a:rPr lang="uk-UA" sz="800">
                          <a:effectLst/>
                        </a:rPr>
                        <a:t>12</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a:effectLst/>
                          <a:latin typeface="Arial Black" panose="020B0A04020102020204" pitchFamily="34" charset="0"/>
                        </a:rPr>
                        <a:t>Іванців М.В.</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Патріотичне виховання дошкільників.</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857009418"/>
                  </a:ext>
                </a:extLst>
              </a:tr>
              <a:tr h="528459">
                <a:tc>
                  <a:txBody>
                    <a:bodyPr/>
                    <a:lstStyle/>
                    <a:p>
                      <a:pPr>
                        <a:lnSpc>
                          <a:spcPct val="115000"/>
                        </a:lnSpc>
                        <a:spcAft>
                          <a:spcPts val="1000"/>
                        </a:spcAft>
                        <a:tabLst>
                          <a:tab pos="449580" algn="l"/>
                        </a:tabLst>
                      </a:pPr>
                      <a:r>
                        <a:rPr lang="uk-UA" sz="800">
                          <a:effectLst/>
                        </a:rPr>
                        <a:t>13</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a:effectLst/>
                          <a:latin typeface="Arial Black" panose="020B0A04020102020204" pitchFamily="34" charset="0"/>
                        </a:rPr>
                        <a:t>Ковалик Т.С.</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en-US" sz="1000" dirty="0">
                          <a:effectLst/>
                          <a:latin typeface="Arial Black" panose="020B0A04020102020204" pitchFamily="34" charset="0"/>
                        </a:rPr>
                        <a:t>STREAM</a:t>
                      </a:r>
                      <a:r>
                        <a:rPr lang="uk-UA" sz="1000" dirty="0">
                          <a:effectLst/>
                          <a:latin typeface="Arial Black" panose="020B0A04020102020204" pitchFamily="34" charset="0"/>
                        </a:rPr>
                        <a:t> – </a:t>
                      </a:r>
                      <a:r>
                        <a:rPr lang="uk-UA" sz="1000" dirty="0" err="1">
                          <a:effectLst/>
                          <a:latin typeface="Arial Black" panose="020B0A04020102020204" pitchFamily="34" charset="0"/>
                        </a:rPr>
                        <a:t>освта</a:t>
                      </a:r>
                      <a:r>
                        <a:rPr lang="uk-UA" sz="1000" dirty="0">
                          <a:effectLst/>
                          <a:latin typeface="Arial Black" panose="020B0A04020102020204" pitchFamily="34" charset="0"/>
                        </a:rPr>
                        <a:t>: пізнання довкілля через мистецтво дошкільників.</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2085888059"/>
                  </a:ext>
                </a:extLst>
              </a:tr>
              <a:tr h="708149">
                <a:tc>
                  <a:txBody>
                    <a:bodyPr/>
                    <a:lstStyle/>
                    <a:p>
                      <a:pPr>
                        <a:lnSpc>
                          <a:spcPct val="115000"/>
                        </a:lnSpc>
                        <a:spcAft>
                          <a:spcPts val="1000"/>
                        </a:spcAft>
                        <a:tabLst>
                          <a:tab pos="449580" algn="l"/>
                        </a:tabLst>
                      </a:pPr>
                      <a:r>
                        <a:rPr lang="uk-UA" sz="800">
                          <a:effectLst/>
                        </a:rPr>
                        <a:t>14</a:t>
                      </a:r>
                      <a:endParaRPr lang="uk-UA" sz="700">
                        <a:effectLst/>
                        <a:latin typeface="Times New Roman" panose="02020603050405020304" pitchFamily="18"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uk-UA" sz="1000">
                          <a:effectLst/>
                          <a:latin typeface="Arial Black" panose="020B0A04020102020204" pitchFamily="34" charset="0"/>
                        </a:rPr>
                        <a:t>Тивонюк М.В.</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tabLst>
                          <a:tab pos="449580" algn="l"/>
                        </a:tabLst>
                      </a:pPr>
                      <a:r>
                        <a:rPr lang="ru-RU" sz="1000">
                          <a:effectLst/>
                          <a:latin typeface="Arial Black" panose="020B0A04020102020204" pitchFamily="34" charset="0"/>
                        </a:rPr>
                        <a:t>вихователь</a:t>
                      </a:r>
                      <a:endParaRPr lang="uk-UA" sz="1000">
                        <a:effectLst/>
                        <a:latin typeface="Arial Black" panose="020B0A04020102020204" pitchFamily="34" charset="0"/>
                        <a:ea typeface="SimSun" panose="02010600030101010101" pitchFamily="2" charset="-122"/>
                        <a:cs typeface="Mangal" panose="02040503050203030202" pitchFamily="18" charset="0"/>
                      </a:endParaRPr>
                    </a:p>
                  </a:txBody>
                  <a:tcPr marL="38741" marR="38741" marT="0" marB="0"/>
                </a:tc>
                <a:tc>
                  <a:txBody>
                    <a:bodyPr/>
                    <a:lstStyle/>
                    <a:p>
                      <a:pPr>
                        <a:lnSpc>
                          <a:spcPct val="115000"/>
                        </a:lnSpc>
                        <a:spcAft>
                          <a:spcPts val="1000"/>
                        </a:spcAft>
                      </a:pPr>
                      <a:r>
                        <a:rPr lang="uk-UA" sz="1000" dirty="0">
                          <a:effectLst/>
                          <a:latin typeface="Arial Black" panose="020B0A04020102020204" pitchFamily="34" charset="0"/>
                        </a:rPr>
                        <a:t>Формування соціально-</a:t>
                      </a:r>
                      <a:r>
                        <a:rPr lang="uk-UA" sz="1000" dirty="0" err="1">
                          <a:effectLst/>
                          <a:latin typeface="Arial Black" panose="020B0A04020102020204" pitchFamily="34" charset="0"/>
                        </a:rPr>
                        <a:t>компетеної</a:t>
                      </a:r>
                      <a:r>
                        <a:rPr lang="uk-UA" sz="1000" dirty="0">
                          <a:effectLst/>
                          <a:latin typeface="Arial Black" panose="020B0A04020102020204" pitchFamily="34" charset="0"/>
                        </a:rPr>
                        <a:t> </a:t>
                      </a:r>
                      <a:r>
                        <a:rPr lang="uk-UA" sz="1000" dirty="0" err="1">
                          <a:effectLst/>
                          <a:latin typeface="Arial Black" panose="020B0A04020102020204" pitchFamily="34" charset="0"/>
                        </a:rPr>
                        <a:t>собистості</a:t>
                      </a:r>
                      <a:r>
                        <a:rPr lang="uk-UA" sz="1000" dirty="0">
                          <a:effectLst/>
                          <a:latin typeface="Arial Black" panose="020B0A04020102020204" pitchFamily="34" charset="0"/>
                        </a:rPr>
                        <a:t> дошкільника в інтегрованому освітньому просторі.</a:t>
                      </a:r>
                      <a:endParaRPr lang="uk-UA" sz="10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38741" marR="38741" marT="0" marB="0"/>
                </a:tc>
                <a:extLst>
                  <a:ext uri="{0D108BD9-81ED-4DB2-BD59-A6C34878D82A}">
                    <a16:rowId xmlns:a16="http://schemas.microsoft.com/office/drawing/2014/main" val="315124942"/>
                  </a:ext>
                </a:extLst>
              </a:tr>
            </a:tbl>
          </a:graphicData>
        </a:graphic>
      </p:graphicFrame>
      <p:graphicFrame>
        <p:nvGraphicFramePr>
          <p:cNvPr id="11" name="Місце для вмісту 10">
            <a:extLst>
              <a:ext uri="{FF2B5EF4-FFF2-40B4-BE49-F238E27FC236}">
                <a16:creationId xmlns:a16="http://schemas.microsoft.com/office/drawing/2014/main" id="{1D0D44E7-7025-48FF-B07C-4E1894F59518}"/>
              </a:ext>
            </a:extLst>
          </p:cNvPr>
          <p:cNvGraphicFramePr>
            <a:graphicFrameLocks noGrp="1"/>
          </p:cNvGraphicFramePr>
          <p:nvPr>
            <p:ph sz="half" idx="2"/>
            <p:extLst>
              <p:ext uri="{D42A27DB-BD31-4B8C-83A1-F6EECF244321}">
                <p14:modId xmlns:p14="http://schemas.microsoft.com/office/powerpoint/2010/main" val="1058968846"/>
              </p:ext>
            </p:extLst>
          </p:nvPr>
        </p:nvGraphicFramePr>
        <p:xfrm>
          <a:off x="4759323" y="1052737"/>
          <a:ext cx="4384676" cy="5864885"/>
        </p:xfrm>
        <a:graphic>
          <a:graphicData uri="http://schemas.openxmlformats.org/drawingml/2006/table">
            <a:tbl>
              <a:tblPr firstRow="1" firstCol="1" bandRow="1" bandCol="1">
                <a:tableStyleId>{5C22544A-7EE6-4342-B048-85BDC9FD1C3A}</a:tableStyleId>
              </a:tblPr>
              <a:tblGrid>
                <a:gridCol w="128731">
                  <a:extLst>
                    <a:ext uri="{9D8B030D-6E8A-4147-A177-3AD203B41FA5}">
                      <a16:colId xmlns:a16="http://schemas.microsoft.com/office/drawing/2014/main" val="1520749788"/>
                    </a:ext>
                  </a:extLst>
                </a:gridCol>
                <a:gridCol w="987837">
                  <a:extLst>
                    <a:ext uri="{9D8B030D-6E8A-4147-A177-3AD203B41FA5}">
                      <a16:colId xmlns:a16="http://schemas.microsoft.com/office/drawing/2014/main" val="3081613165"/>
                    </a:ext>
                  </a:extLst>
                </a:gridCol>
                <a:gridCol w="924031">
                  <a:extLst>
                    <a:ext uri="{9D8B030D-6E8A-4147-A177-3AD203B41FA5}">
                      <a16:colId xmlns:a16="http://schemas.microsoft.com/office/drawing/2014/main" val="801317514"/>
                    </a:ext>
                  </a:extLst>
                </a:gridCol>
                <a:gridCol w="2344077">
                  <a:extLst>
                    <a:ext uri="{9D8B030D-6E8A-4147-A177-3AD203B41FA5}">
                      <a16:colId xmlns:a16="http://schemas.microsoft.com/office/drawing/2014/main" val="1297897284"/>
                    </a:ext>
                  </a:extLst>
                </a:gridCol>
              </a:tblGrid>
              <a:tr h="1015212">
                <a:tc>
                  <a:txBody>
                    <a:bodyPr/>
                    <a:lstStyle/>
                    <a:p>
                      <a:pPr>
                        <a:lnSpc>
                          <a:spcPct val="115000"/>
                        </a:lnSpc>
                        <a:spcAft>
                          <a:spcPts val="1000"/>
                        </a:spcAft>
                        <a:tabLst>
                          <a:tab pos="449580" algn="l"/>
                        </a:tabLst>
                      </a:pPr>
                      <a:r>
                        <a:rPr lang="uk-UA" sz="900">
                          <a:effectLst/>
                        </a:rPr>
                        <a:t>14</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200" dirty="0" err="1">
                          <a:effectLst/>
                          <a:latin typeface="Arial Black" panose="020B0A04020102020204" pitchFamily="34" charset="0"/>
                        </a:rPr>
                        <a:t>Тивонюк</a:t>
                      </a:r>
                      <a:r>
                        <a:rPr lang="uk-UA" sz="1200" dirty="0">
                          <a:effectLst/>
                          <a:latin typeface="Arial Black" panose="020B0A04020102020204" pitchFamily="34" charset="0"/>
                        </a:rPr>
                        <a:t> М.В.</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ru-RU" sz="1200" dirty="0" err="1">
                          <a:effectLst/>
                          <a:latin typeface="Arial Black" panose="020B0A04020102020204" pitchFamily="34" charset="0"/>
                        </a:rPr>
                        <a:t>вихователь</a:t>
                      </a:r>
                      <a:endParaRPr lang="uk-UA" sz="1200" dirty="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uk-UA" sz="1200" dirty="0">
                          <a:effectLst/>
                          <a:latin typeface="Arial Black" panose="020B0A04020102020204" pitchFamily="34" charset="0"/>
                        </a:rPr>
                        <a:t>Формування соціально-</a:t>
                      </a:r>
                      <a:r>
                        <a:rPr lang="uk-UA" sz="1200" dirty="0" err="1">
                          <a:effectLst/>
                          <a:latin typeface="Arial Black" panose="020B0A04020102020204" pitchFamily="34" charset="0"/>
                        </a:rPr>
                        <a:t>компетеної</a:t>
                      </a:r>
                      <a:r>
                        <a:rPr lang="uk-UA" sz="1200" dirty="0">
                          <a:effectLst/>
                          <a:latin typeface="Arial Black" panose="020B0A04020102020204" pitchFamily="34" charset="0"/>
                        </a:rPr>
                        <a:t> </a:t>
                      </a:r>
                      <a:r>
                        <a:rPr lang="uk-UA" sz="1200" dirty="0" err="1">
                          <a:effectLst/>
                          <a:latin typeface="Arial Black" panose="020B0A04020102020204" pitchFamily="34" charset="0"/>
                        </a:rPr>
                        <a:t>собистості</a:t>
                      </a:r>
                      <a:r>
                        <a:rPr lang="uk-UA" sz="1200" dirty="0">
                          <a:effectLst/>
                          <a:latin typeface="Arial Black" panose="020B0A04020102020204" pitchFamily="34" charset="0"/>
                        </a:rPr>
                        <a:t> дошкільника в інтегрованому освітньому просторі.</a:t>
                      </a:r>
                      <a:endParaRPr lang="uk-UA" sz="12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2188431446"/>
                  </a:ext>
                </a:extLst>
              </a:tr>
              <a:tr h="906164">
                <a:tc>
                  <a:txBody>
                    <a:bodyPr/>
                    <a:lstStyle/>
                    <a:p>
                      <a:pPr>
                        <a:lnSpc>
                          <a:spcPct val="115000"/>
                        </a:lnSpc>
                        <a:spcAft>
                          <a:spcPts val="1000"/>
                        </a:spcAft>
                        <a:tabLst>
                          <a:tab pos="449580" algn="l"/>
                        </a:tabLst>
                      </a:pPr>
                      <a:r>
                        <a:rPr lang="uk-UA" sz="900">
                          <a:effectLst/>
                        </a:rPr>
                        <a:t>15</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dirty="0" err="1">
                          <a:effectLst/>
                          <a:latin typeface="Arial Black" panose="020B0A04020102020204" pitchFamily="34" charset="0"/>
                        </a:rPr>
                        <a:t>Ревнюк</a:t>
                      </a:r>
                      <a:r>
                        <a:rPr lang="uk-UA" sz="1100" dirty="0">
                          <a:effectLst/>
                          <a:latin typeface="Arial Black" panose="020B0A04020102020204" pitchFamily="34" charset="0"/>
                        </a:rPr>
                        <a:t> М.І.</a:t>
                      </a:r>
                      <a:endParaRPr lang="uk-UA" sz="1100" dirty="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ru-RU" sz="1100" dirty="0" err="1">
                          <a:effectLst/>
                          <a:latin typeface="Arial Black" panose="020B0A04020102020204" pitchFamily="34" charset="0"/>
                        </a:rPr>
                        <a:t>вихователь</a:t>
                      </a:r>
                      <a:endParaRPr lang="uk-UA" sz="1100" dirty="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uk-UA" sz="1100" dirty="0">
                          <a:effectLst/>
                          <a:latin typeface="Arial Black" panose="020B0A04020102020204" pitchFamily="34" charset="0"/>
                        </a:rPr>
                        <a:t>Заняття з малювання нетрадиційними техніками, як засіб розвитку творчих здібностей</a:t>
                      </a:r>
                      <a:endParaRPr lang="uk-UA" sz="11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616564773"/>
                  </a:ext>
                </a:extLst>
              </a:tr>
              <a:tr h="930652">
                <a:tc>
                  <a:txBody>
                    <a:bodyPr/>
                    <a:lstStyle/>
                    <a:p>
                      <a:pPr>
                        <a:lnSpc>
                          <a:spcPct val="115000"/>
                        </a:lnSpc>
                        <a:spcAft>
                          <a:spcPts val="1000"/>
                        </a:spcAft>
                        <a:tabLst>
                          <a:tab pos="449580" algn="l"/>
                        </a:tabLst>
                      </a:pPr>
                      <a:r>
                        <a:rPr lang="uk-UA" sz="900">
                          <a:effectLst/>
                        </a:rPr>
                        <a:t>16</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Штогрин А.А.</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ru-RU" sz="1100">
                          <a:effectLst/>
                          <a:latin typeface="Arial Black" panose="020B0A04020102020204" pitchFamily="34" charset="0"/>
                        </a:rPr>
                        <a:t>вихователь</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uk-UA" sz="1100" dirty="0">
                          <a:effectLst/>
                          <a:latin typeface="Arial Black" panose="020B0A04020102020204" pitchFamily="34" charset="0"/>
                        </a:rPr>
                        <a:t>Особливості </a:t>
                      </a:r>
                      <a:r>
                        <a:rPr lang="uk-UA" sz="1100" dirty="0" err="1">
                          <a:effectLst/>
                          <a:latin typeface="Arial Black" panose="020B0A04020102020204" pitchFamily="34" charset="0"/>
                        </a:rPr>
                        <a:t>розвиткузвязного</a:t>
                      </a:r>
                      <a:r>
                        <a:rPr lang="uk-UA" sz="1100" dirty="0">
                          <a:effectLst/>
                          <a:latin typeface="Arial Black" panose="020B0A04020102020204" pitchFamily="34" charset="0"/>
                        </a:rPr>
                        <a:t> мовлення дітей старшого дошкільного віку шляхом використання ілюстрацій</a:t>
                      </a:r>
                      <a:endParaRPr lang="uk-UA" sz="11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3189234036"/>
                  </a:ext>
                </a:extLst>
              </a:tr>
              <a:tr h="560088">
                <a:tc>
                  <a:txBody>
                    <a:bodyPr/>
                    <a:lstStyle/>
                    <a:p>
                      <a:pPr>
                        <a:lnSpc>
                          <a:spcPct val="115000"/>
                        </a:lnSpc>
                        <a:spcAft>
                          <a:spcPts val="1000"/>
                        </a:spcAft>
                        <a:tabLst>
                          <a:tab pos="449580" algn="l"/>
                        </a:tabLst>
                      </a:pPr>
                      <a:r>
                        <a:rPr lang="uk-UA" sz="900">
                          <a:effectLst/>
                        </a:rPr>
                        <a:t>17</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Зінько Г.М.</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ru-RU" sz="1100">
                          <a:effectLst/>
                          <a:latin typeface="Arial Black" panose="020B0A04020102020204" pitchFamily="34" charset="0"/>
                        </a:rPr>
                        <a:t>вихователь</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en-US" sz="1100" dirty="0">
                          <a:effectLst/>
                          <a:latin typeface="Arial Black" panose="020B0A04020102020204" pitchFamily="34" charset="0"/>
                        </a:rPr>
                        <a:t>LEGO</a:t>
                      </a:r>
                      <a:r>
                        <a:rPr lang="uk-UA" sz="1100" dirty="0">
                          <a:effectLst/>
                          <a:latin typeface="Arial Black" panose="020B0A04020102020204" pitchFamily="34" charset="0"/>
                        </a:rPr>
                        <a:t> –технології в освітній діяльності</a:t>
                      </a:r>
                      <a:endParaRPr lang="uk-UA" sz="11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4093895375"/>
                  </a:ext>
                </a:extLst>
              </a:tr>
              <a:tr h="560088">
                <a:tc>
                  <a:txBody>
                    <a:bodyPr/>
                    <a:lstStyle/>
                    <a:p>
                      <a:pPr>
                        <a:lnSpc>
                          <a:spcPct val="115000"/>
                        </a:lnSpc>
                        <a:spcAft>
                          <a:spcPts val="1000"/>
                        </a:spcAft>
                        <a:tabLst>
                          <a:tab pos="449580" algn="l"/>
                        </a:tabLst>
                      </a:pPr>
                      <a:r>
                        <a:rPr lang="uk-UA" sz="900">
                          <a:effectLst/>
                        </a:rPr>
                        <a:t>18</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Проць О.Б.</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Асистент вихователя</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uk-UA" sz="1100" dirty="0">
                          <a:effectLst/>
                          <a:latin typeface="Arial Black" panose="020B0A04020102020204" pitchFamily="34" charset="0"/>
                        </a:rPr>
                        <a:t>Розвиток мовлення дітей з ООП за опорними малюнками.</a:t>
                      </a:r>
                      <a:endParaRPr lang="uk-UA" sz="11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1993929856"/>
                  </a:ext>
                </a:extLst>
              </a:tr>
              <a:tr h="1272971">
                <a:tc>
                  <a:txBody>
                    <a:bodyPr/>
                    <a:lstStyle/>
                    <a:p>
                      <a:pPr>
                        <a:lnSpc>
                          <a:spcPct val="115000"/>
                        </a:lnSpc>
                        <a:spcAft>
                          <a:spcPts val="1000"/>
                        </a:spcAft>
                        <a:tabLst>
                          <a:tab pos="449580" algn="l"/>
                        </a:tabLst>
                      </a:pPr>
                      <a:r>
                        <a:rPr lang="uk-UA" sz="900">
                          <a:effectLst/>
                        </a:rPr>
                        <a:t>19</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Тріска Н.П.</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Інструктор з фізкультури</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uk-UA" sz="1100" dirty="0">
                          <a:effectLst/>
                          <a:latin typeface="Arial Black" panose="020B0A04020102020204" pitchFamily="34" charset="0"/>
                        </a:rPr>
                        <a:t> Фізичне  виховання дітей раннього та до шкільного віку  за авторською програмою М. М. </a:t>
                      </a:r>
                      <a:r>
                        <a:rPr lang="uk-UA" sz="1100" dirty="0" err="1">
                          <a:effectLst/>
                          <a:latin typeface="Arial Black" panose="020B0A04020102020204" pitchFamily="34" charset="0"/>
                        </a:rPr>
                        <a:t>Єфименко..“Казкова</a:t>
                      </a:r>
                      <a:r>
                        <a:rPr lang="uk-UA" sz="1100" dirty="0">
                          <a:effectLst/>
                          <a:latin typeface="Arial Black" panose="020B0A04020102020204" pitchFamily="34" charset="0"/>
                        </a:rPr>
                        <a:t> фізкультура”  </a:t>
                      </a:r>
                      <a:endParaRPr lang="uk-UA" sz="11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3378824486"/>
                  </a:ext>
                </a:extLst>
              </a:tr>
              <a:tr h="560088">
                <a:tc>
                  <a:txBody>
                    <a:bodyPr/>
                    <a:lstStyle/>
                    <a:p>
                      <a:pPr>
                        <a:lnSpc>
                          <a:spcPct val="115000"/>
                        </a:lnSpc>
                        <a:spcAft>
                          <a:spcPts val="1000"/>
                        </a:spcAft>
                        <a:tabLst>
                          <a:tab pos="449580" algn="l"/>
                        </a:tabLst>
                      </a:pPr>
                      <a:r>
                        <a:rPr lang="uk-UA" sz="900">
                          <a:effectLst/>
                        </a:rPr>
                        <a:t>20</a:t>
                      </a:r>
                      <a:endParaRPr lang="uk-UA" sz="800">
                        <a:effectLst/>
                        <a:latin typeface="Times New Roman" panose="02020603050405020304" pitchFamily="18"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Горлова О.С.</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tabLst>
                          <a:tab pos="449580" algn="l"/>
                        </a:tabLst>
                      </a:pPr>
                      <a:r>
                        <a:rPr lang="uk-UA" sz="1100">
                          <a:effectLst/>
                          <a:latin typeface="Arial Black" panose="020B0A04020102020204" pitchFamily="34" charset="0"/>
                        </a:rPr>
                        <a:t>Асистент вихователя</a:t>
                      </a:r>
                      <a:endParaRPr lang="uk-UA" sz="1100">
                        <a:effectLst/>
                        <a:latin typeface="Arial Black" panose="020B0A04020102020204" pitchFamily="34" charset="0"/>
                        <a:ea typeface="SimSun" panose="02010600030101010101" pitchFamily="2" charset="-122"/>
                        <a:cs typeface="Mangal" panose="02040503050203030202" pitchFamily="18" charset="0"/>
                      </a:endParaRPr>
                    </a:p>
                  </a:txBody>
                  <a:tcPr marL="45416" marR="45416" marT="0" marB="0"/>
                </a:tc>
                <a:tc>
                  <a:txBody>
                    <a:bodyPr/>
                    <a:lstStyle/>
                    <a:p>
                      <a:pPr>
                        <a:lnSpc>
                          <a:spcPct val="115000"/>
                        </a:lnSpc>
                        <a:spcAft>
                          <a:spcPts val="1000"/>
                        </a:spcAft>
                      </a:pPr>
                      <a:r>
                        <a:rPr lang="uk-UA" sz="1100" dirty="0">
                          <a:effectLst/>
                          <a:latin typeface="Arial Black" panose="020B0A04020102020204" pitchFamily="34" charset="0"/>
                        </a:rPr>
                        <a:t>Арт-терапія , як засіб соціалізації дітей з ООП.</a:t>
                      </a:r>
                      <a:endParaRPr lang="uk-UA" sz="1100" dirty="0">
                        <a:effectLst/>
                        <a:latin typeface="Arial Black" panose="020B0A04020102020204" pitchFamily="34" charset="0"/>
                        <a:ea typeface="Times New Roman" panose="02020603050405020304" pitchFamily="18" charset="0"/>
                        <a:cs typeface="Times New Roman" panose="02020603050405020304" pitchFamily="18" charset="0"/>
                      </a:endParaRPr>
                    </a:p>
                  </a:txBody>
                  <a:tcPr marL="45416" marR="45416" marT="0" marB="0"/>
                </a:tc>
                <a:extLst>
                  <a:ext uri="{0D108BD9-81ED-4DB2-BD59-A6C34878D82A}">
                    <a16:rowId xmlns:a16="http://schemas.microsoft.com/office/drawing/2014/main" val="2844006854"/>
                  </a:ext>
                </a:extLst>
              </a:tr>
            </a:tbl>
          </a:graphicData>
        </a:graphic>
      </p:graphicFrame>
      <p:sp>
        <p:nvSpPr>
          <p:cNvPr id="12" name="Rectangle 3">
            <a:extLst>
              <a:ext uri="{FF2B5EF4-FFF2-40B4-BE49-F238E27FC236}">
                <a16:creationId xmlns:a16="http://schemas.microsoft.com/office/drawing/2014/main" id="{82243AD8-8BB8-4619-A482-BBE902DB69A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2311188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6DD87C-511D-482D-8B33-5E1B3BC390D0}"/>
              </a:ext>
            </a:extLst>
          </p:cNvPr>
          <p:cNvSpPr>
            <a:spLocks noGrp="1"/>
          </p:cNvSpPr>
          <p:nvPr>
            <p:ph type="title"/>
          </p:nvPr>
        </p:nvSpPr>
        <p:spPr>
          <a:xfrm>
            <a:off x="609598" y="609600"/>
            <a:ext cx="8354889" cy="1739280"/>
          </a:xfrm>
        </p:spPr>
        <p:txBody>
          <a:bodyPr>
            <a:normAutofit fontScale="90000"/>
          </a:bodyPr>
          <a:lstStyle/>
          <a:p>
            <a:pPr algn="ctr"/>
            <a:r>
              <a:rPr lang="uk-UA" dirty="0">
                <a:solidFill>
                  <a:schemeClr val="accent1">
                    <a:lumMod val="50000"/>
                  </a:schemeClr>
                </a:solidFill>
              </a:rPr>
              <a:t>МОНІТОРИНГ ДОСЯГНЕНЬ ДІТЕЙ </a:t>
            </a:r>
            <a:br>
              <a:rPr lang="uk-UA" dirty="0">
                <a:solidFill>
                  <a:schemeClr val="accent1">
                    <a:lumMod val="50000"/>
                  </a:schemeClr>
                </a:solidFill>
              </a:rPr>
            </a:br>
            <a:r>
              <a:rPr lang="uk-UA" dirty="0">
                <a:solidFill>
                  <a:schemeClr val="accent1">
                    <a:lumMod val="50000"/>
                  </a:schemeClr>
                </a:solidFill>
              </a:rPr>
              <a:t>ДОШКІЛЬНОГО ВІКУ ЗГІДНО З БАЗОВИМ КОМПОНЕНТОМ ДОШКІЛЬНОЇ ОСВІТИ</a:t>
            </a:r>
          </a:p>
        </p:txBody>
      </p:sp>
      <p:pic>
        <p:nvPicPr>
          <p:cNvPr id="4" name="Рисунок 3">
            <a:extLst>
              <a:ext uri="{FF2B5EF4-FFF2-40B4-BE49-F238E27FC236}">
                <a16:creationId xmlns:a16="http://schemas.microsoft.com/office/drawing/2014/main" id="{2C098B1E-65A5-48B9-B3A5-84C00F30BD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21196" y="2551212"/>
            <a:ext cx="4509120" cy="4104456"/>
          </a:xfrm>
          <a:prstGeom prst="rect">
            <a:avLst/>
          </a:prstGeom>
        </p:spPr>
      </p:pic>
      <p:pic>
        <p:nvPicPr>
          <p:cNvPr id="6" name="Рисунок 5">
            <a:extLst>
              <a:ext uri="{FF2B5EF4-FFF2-40B4-BE49-F238E27FC236}">
                <a16:creationId xmlns:a16="http://schemas.microsoft.com/office/drawing/2014/main" id="{452F8349-13F3-40F2-B89C-CE66044B97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513683" y="2551212"/>
            <a:ext cx="4509121" cy="4104456"/>
          </a:xfrm>
          <a:prstGeom prst="rect">
            <a:avLst/>
          </a:prstGeom>
        </p:spPr>
      </p:pic>
    </p:spTree>
    <p:extLst>
      <p:ext uri="{BB962C8B-B14F-4D97-AF65-F5344CB8AC3E}">
        <p14:creationId xmlns:p14="http://schemas.microsoft.com/office/powerpoint/2010/main" val="3164793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008FB0-D90F-436C-A5BB-939DA3C05C86}"/>
              </a:ext>
            </a:extLst>
          </p:cNvPr>
          <p:cNvSpPr>
            <a:spLocks noGrp="1"/>
          </p:cNvSpPr>
          <p:nvPr>
            <p:ph type="title"/>
          </p:nvPr>
        </p:nvSpPr>
        <p:spPr>
          <a:xfrm>
            <a:off x="74581" y="188641"/>
            <a:ext cx="8964488" cy="957228"/>
          </a:xfrm>
        </p:spPr>
        <p:txBody>
          <a:bodyPr>
            <a:normAutofit/>
          </a:bodyPr>
          <a:lstStyle/>
          <a:p>
            <a:pPr algn="ctr"/>
            <a:r>
              <a:rPr lang="uk-UA" sz="2000" b="1" dirty="0">
                <a:solidFill>
                  <a:srgbClr val="FF0000"/>
                </a:solidFill>
                <a:latin typeface="Times New Roman" panose="02020603050405020304" pitchFamily="18" charset="0"/>
                <a:cs typeface="Times New Roman" panose="02020603050405020304" pitchFamily="18" charset="0"/>
              </a:rPr>
              <a:t>Результати моніторингового вивчення в групах дітей молодшого віку </a:t>
            </a:r>
            <a:endParaRPr lang="uk-UA" sz="2000" dirty="0"/>
          </a:p>
        </p:txBody>
      </p:sp>
      <p:sp>
        <p:nvSpPr>
          <p:cNvPr id="3" name="Місце для тексту 2">
            <a:extLst>
              <a:ext uri="{FF2B5EF4-FFF2-40B4-BE49-F238E27FC236}">
                <a16:creationId xmlns:a16="http://schemas.microsoft.com/office/drawing/2014/main" id="{09370DE6-DAE9-4C0E-AC03-A6FCF7C80F13}"/>
              </a:ext>
            </a:extLst>
          </p:cNvPr>
          <p:cNvSpPr>
            <a:spLocks noGrp="1"/>
          </p:cNvSpPr>
          <p:nvPr>
            <p:ph type="body" sz="quarter" idx="13"/>
          </p:nvPr>
        </p:nvSpPr>
        <p:spPr>
          <a:xfrm>
            <a:off x="323528" y="1145869"/>
            <a:ext cx="8609824" cy="2283131"/>
          </a:xfrm>
        </p:spPr>
        <p:txBody>
          <a:bodyPr/>
          <a:lstStyle/>
          <a:p>
            <a:r>
              <a:rPr lang="uk-UA" sz="1600" dirty="0">
                <a:latin typeface="Times New Roman" panose="02020603050405020304" pitchFamily="18" charset="0"/>
                <a:cs typeface="Times New Roman" panose="02020603050405020304" pitchFamily="18" charset="0"/>
              </a:rPr>
              <a:t>Вересень 2023</a:t>
            </a:r>
          </a:p>
        </p:txBody>
      </p:sp>
      <p:sp>
        <p:nvSpPr>
          <p:cNvPr id="4" name="Місце для тексту 3">
            <a:extLst>
              <a:ext uri="{FF2B5EF4-FFF2-40B4-BE49-F238E27FC236}">
                <a16:creationId xmlns:a16="http://schemas.microsoft.com/office/drawing/2014/main" id="{F5163EC4-14AF-4DB9-B5BA-1ACCA62BDA97}"/>
              </a:ext>
            </a:extLst>
          </p:cNvPr>
          <p:cNvSpPr>
            <a:spLocks noGrp="1"/>
          </p:cNvSpPr>
          <p:nvPr>
            <p:ph type="body" sz="half" idx="2"/>
          </p:nvPr>
        </p:nvSpPr>
        <p:spPr>
          <a:xfrm>
            <a:off x="323527" y="3710884"/>
            <a:ext cx="11740557" cy="7145986"/>
          </a:xfrm>
        </p:spPr>
        <p:txBody>
          <a:bodyPr>
            <a:normAutofit/>
          </a:bodyPr>
          <a:lstStyle/>
          <a:p>
            <a:r>
              <a:rPr lang="uk-UA" sz="1400" dirty="0">
                <a:solidFill>
                  <a:schemeClr val="accent1"/>
                </a:solidFill>
                <a:latin typeface="Times New Roman" panose="02020603050405020304" pitchFamily="18" charset="0"/>
                <a:cs typeface="Times New Roman" panose="02020603050405020304" pitchFamily="18" charset="0"/>
              </a:rPr>
              <a:t>ТРАВЕНЬ</a:t>
            </a:r>
          </a:p>
        </p:txBody>
      </p:sp>
      <p:sp>
        <p:nvSpPr>
          <p:cNvPr id="7" name="Rectangle 3">
            <a:extLst>
              <a:ext uri="{FF2B5EF4-FFF2-40B4-BE49-F238E27FC236}">
                <a16:creationId xmlns:a16="http://schemas.microsoft.com/office/drawing/2014/main" id="{8417432A-7DFB-4C92-9F1B-3262DD1ED878}"/>
              </a:ext>
            </a:extLst>
          </p:cNvPr>
          <p:cNvSpPr>
            <a:spLocks noChangeArrowheads="1"/>
          </p:cNvSpPr>
          <p:nvPr/>
        </p:nvSpPr>
        <p:spPr bwMode="auto">
          <a:xfrm>
            <a:off x="0" y="4817451"/>
            <a:ext cx="9143998"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400" b="0" i="0" u="none" strike="noStrike" cap="none" normalizeH="0" baseline="0" dirty="0">
                <a:ln>
                  <a:noFill/>
                </a:ln>
                <a:solidFill>
                  <a:srgbClr val="000000"/>
                </a:solidFill>
                <a:effectLst/>
                <a:latin typeface="Arial" panose="020B0604020202020204" pitchFamily="34" charset="0"/>
                <a:ea typeface="Times New Roman" panose="02020603050405020304" pitchFamily="18" charset="0"/>
              </a:rPr>
              <a:t> </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13" name="Rectangle 8">
            <a:extLst>
              <a:ext uri="{FF2B5EF4-FFF2-40B4-BE49-F238E27FC236}">
                <a16:creationId xmlns:a16="http://schemas.microsoft.com/office/drawing/2014/main" id="{177ECA06-6BD4-4A63-832C-D2E7A81A2BEF}"/>
              </a:ext>
            </a:extLst>
          </p:cNvPr>
          <p:cNvSpPr>
            <a:spLocks noChangeArrowheads="1"/>
          </p:cNvSpPr>
          <p:nvPr/>
        </p:nvSpPr>
        <p:spPr bwMode="auto">
          <a:xfrm>
            <a:off x="0" y="-40704"/>
            <a:ext cx="12703676"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Вересень</a:t>
            </a:r>
            <a:endParaRPr kumimoji="0" lang="uk-UA" altLang="uk-UA"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graphicFrame>
        <p:nvGraphicFramePr>
          <p:cNvPr id="14" name="Диаграмма 4">
            <a:extLst>
              <a:ext uri="{FF2B5EF4-FFF2-40B4-BE49-F238E27FC236}">
                <a16:creationId xmlns:a16="http://schemas.microsoft.com/office/drawing/2014/main" id="{4BF23E92-9A2E-46E7-AA45-233D4D3B55C2}"/>
              </a:ext>
            </a:extLst>
          </p:cNvPr>
          <p:cNvGraphicFramePr/>
          <p:nvPr>
            <p:extLst>
              <p:ext uri="{D42A27DB-BD31-4B8C-83A1-F6EECF244321}">
                <p14:modId xmlns:p14="http://schemas.microsoft.com/office/powerpoint/2010/main" val="3347673664"/>
              </p:ext>
            </p:extLst>
          </p:nvPr>
        </p:nvGraphicFramePr>
        <p:xfrm>
          <a:off x="615148" y="959000"/>
          <a:ext cx="8454271" cy="2586743"/>
        </p:xfrm>
        <a:graphic>
          <a:graphicData uri="http://schemas.openxmlformats.org/drawingml/2006/chart">
            <c:chart xmlns:c="http://schemas.openxmlformats.org/drawingml/2006/chart" xmlns:r="http://schemas.openxmlformats.org/officeDocument/2006/relationships" r:id="rId2"/>
          </a:graphicData>
        </a:graphic>
      </p:graphicFrame>
      <p:sp>
        <p:nvSpPr>
          <p:cNvPr id="15" name="Rectangle 9">
            <a:extLst>
              <a:ext uri="{FF2B5EF4-FFF2-40B4-BE49-F238E27FC236}">
                <a16:creationId xmlns:a16="http://schemas.microsoft.com/office/drawing/2014/main" id="{A18674B0-1150-44CC-A6B6-F09B3E9440A5}"/>
              </a:ext>
            </a:extLst>
          </p:cNvPr>
          <p:cNvSpPr>
            <a:spLocks noChangeArrowheads="1"/>
          </p:cNvSpPr>
          <p:nvPr/>
        </p:nvSpPr>
        <p:spPr bwMode="auto">
          <a:xfrm>
            <a:off x="0" y="4355470"/>
            <a:ext cx="12703676"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100" b="0" i="0" u="none" strike="noStrike" cap="none" normalizeH="0" baseline="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kumimoji="0" lang="uk-UA" altLang="uk-UA" sz="1800" b="0" i="0" u="none" strike="noStrike" cap="none" normalizeH="0" baseline="0">
              <a:ln>
                <a:noFill/>
              </a:ln>
              <a:solidFill>
                <a:schemeClr val="tx1"/>
              </a:solidFill>
              <a:effectLst/>
              <a:latin typeface="Arial" panose="020B0604020202020204" pitchFamily="34" charset="0"/>
            </a:endParaRPr>
          </a:p>
        </p:txBody>
      </p:sp>
      <p:sp>
        <p:nvSpPr>
          <p:cNvPr id="16" name="Rectangle 11">
            <a:extLst>
              <a:ext uri="{FF2B5EF4-FFF2-40B4-BE49-F238E27FC236}">
                <a16:creationId xmlns:a16="http://schemas.microsoft.com/office/drawing/2014/main" id="{751DAC47-F4C1-4981-8CEA-5EF47E6513AD}"/>
              </a:ext>
            </a:extLst>
          </p:cNvPr>
          <p:cNvSpPr>
            <a:spLocks noChangeArrowheads="1"/>
          </p:cNvSpPr>
          <p:nvPr/>
        </p:nvSpPr>
        <p:spPr bwMode="auto">
          <a:xfrm>
            <a:off x="1043607" y="3545743"/>
            <a:ext cx="1102047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uk-UA" altLang="uk-UA" sz="12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ТРАВЕНЬ 2024 </a:t>
            </a:r>
            <a:endParaRPr kumimoji="0" lang="uk-UA" altLang="uk-UA" sz="1200" b="0" i="0" u="none" strike="noStrike" cap="none" normalizeH="0" baseline="0" dirty="0">
              <a:ln>
                <a:noFill/>
              </a:ln>
              <a:solidFill>
                <a:srgbClr val="FF0000"/>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graphicFrame>
        <p:nvGraphicFramePr>
          <p:cNvPr id="17" name="Диаграмма 5">
            <a:extLst>
              <a:ext uri="{FF2B5EF4-FFF2-40B4-BE49-F238E27FC236}">
                <a16:creationId xmlns:a16="http://schemas.microsoft.com/office/drawing/2014/main" id="{4CFD3053-F3D9-497B-ACBC-0CFB701C8620}"/>
              </a:ext>
            </a:extLst>
          </p:cNvPr>
          <p:cNvGraphicFramePr/>
          <p:nvPr>
            <p:extLst>
              <p:ext uri="{D42A27DB-BD31-4B8C-83A1-F6EECF244321}">
                <p14:modId xmlns:p14="http://schemas.microsoft.com/office/powerpoint/2010/main" val="1004748613"/>
              </p:ext>
            </p:extLst>
          </p:nvPr>
        </p:nvGraphicFramePr>
        <p:xfrm>
          <a:off x="323528" y="3594141"/>
          <a:ext cx="8715541" cy="3263859"/>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12">
            <a:extLst>
              <a:ext uri="{FF2B5EF4-FFF2-40B4-BE49-F238E27FC236}">
                <a16:creationId xmlns:a16="http://schemas.microsoft.com/office/drawing/2014/main" id="{0345336D-9BC5-471A-B4CF-7E2F6832FC80}"/>
              </a:ext>
            </a:extLst>
          </p:cNvPr>
          <p:cNvSpPr>
            <a:spLocks noChangeArrowheads="1"/>
          </p:cNvSpPr>
          <p:nvPr/>
        </p:nvSpPr>
        <p:spPr bwMode="auto">
          <a:xfrm>
            <a:off x="-9393" y="7518441"/>
            <a:ext cx="1207347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1595279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DA1DD8-C29B-4059-ABE1-DA31C8B7C5C9}"/>
              </a:ext>
            </a:extLst>
          </p:cNvPr>
          <p:cNvSpPr>
            <a:spLocks noGrp="1"/>
          </p:cNvSpPr>
          <p:nvPr>
            <p:ph type="title"/>
          </p:nvPr>
        </p:nvSpPr>
        <p:spPr>
          <a:xfrm>
            <a:off x="53752" y="260648"/>
            <a:ext cx="9036496" cy="830146"/>
          </a:xfrm>
        </p:spPr>
        <p:txBody>
          <a:bodyPr>
            <a:normAutofit fontScale="90000"/>
          </a:bodyPr>
          <a:lstStyle/>
          <a:p>
            <a:pPr algn="ctr">
              <a:lnSpc>
                <a:spcPct val="115000"/>
              </a:lnSpc>
              <a:spcAft>
                <a:spcPts val="1000"/>
              </a:spcAft>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Графічний зріз даних по освітніх лініях </a:t>
            </a:r>
            <a:r>
              <a:rPr lang="uk-UA" sz="1800" b="1" dirty="0">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Середні групи (вересень)</a:t>
            </a:r>
            <a:br>
              <a:rPr lang="uk-UA" sz="18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Місце для тексту 2">
            <a:extLst>
              <a:ext uri="{FF2B5EF4-FFF2-40B4-BE49-F238E27FC236}">
                <a16:creationId xmlns:a16="http://schemas.microsoft.com/office/drawing/2014/main" id="{E95C81F5-0E7C-47BC-9F20-D7007492708E}"/>
              </a:ext>
            </a:extLst>
          </p:cNvPr>
          <p:cNvSpPr>
            <a:spLocks noGrp="1"/>
          </p:cNvSpPr>
          <p:nvPr>
            <p:ph type="body" sz="quarter" idx="13"/>
          </p:nvPr>
        </p:nvSpPr>
        <p:spPr>
          <a:xfrm>
            <a:off x="467544" y="666427"/>
            <a:ext cx="8622705" cy="2448273"/>
          </a:xfrm>
        </p:spPr>
        <p:txBody>
          <a:bodyPr/>
          <a:lstStyle/>
          <a:p>
            <a:endParaRPr lang="uk-UA" dirty="0"/>
          </a:p>
        </p:txBody>
      </p:sp>
      <p:sp>
        <p:nvSpPr>
          <p:cNvPr id="4" name="Місце для тексту 3">
            <a:extLst>
              <a:ext uri="{FF2B5EF4-FFF2-40B4-BE49-F238E27FC236}">
                <a16:creationId xmlns:a16="http://schemas.microsoft.com/office/drawing/2014/main" id="{54B62F54-B671-43F2-BFFC-4C14AEDBD86C}"/>
              </a:ext>
            </a:extLst>
          </p:cNvPr>
          <p:cNvSpPr>
            <a:spLocks noGrp="1"/>
          </p:cNvSpPr>
          <p:nvPr>
            <p:ph type="body" sz="half" idx="2"/>
          </p:nvPr>
        </p:nvSpPr>
        <p:spPr>
          <a:xfrm>
            <a:off x="-1764703" y="7526501"/>
            <a:ext cx="2448272" cy="2657691"/>
          </a:xfrm>
        </p:spPr>
        <p:txBody>
          <a:bodyPr/>
          <a:lstStyle/>
          <a:p>
            <a:endParaRPr lang="uk-UA" dirty="0"/>
          </a:p>
        </p:txBody>
      </p:sp>
      <p:sp>
        <p:nvSpPr>
          <p:cNvPr id="5" name="Rectangle 2">
            <a:extLst>
              <a:ext uri="{FF2B5EF4-FFF2-40B4-BE49-F238E27FC236}">
                <a16:creationId xmlns:a16="http://schemas.microsoft.com/office/drawing/2014/main" id="{36EAF89F-8CA8-45FE-A9E8-362A4FD8D89E}"/>
              </a:ext>
            </a:extLst>
          </p:cNvPr>
          <p:cNvSpPr>
            <a:spLocks noChangeArrowheads="1"/>
          </p:cNvSpPr>
          <p:nvPr/>
        </p:nvSpPr>
        <p:spPr bwMode="auto">
          <a:xfrm>
            <a:off x="0" y="-79176"/>
            <a:ext cx="16752366"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(вересень)</a:t>
            </a:r>
            <a:endParaRPr kumimoji="0" lang="uk-UA" altLang="uk-UA"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graphicFrame>
        <p:nvGraphicFramePr>
          <p:cNvPr id="6" name="Диаграмма 10">
            <a:extLst>
              <a:ext uri="{FF2B5EF4-FFF2-40B4-BE49-F238E27FC236}">
                <a16:creationId xmlns:a16="http://schemas.microsoft.com/office/drawing/2014/main" id="{E3E1E802-EA7D-4E95-A122-8B81D60C6DA6}"/>
              </a:ext>
            </a:extLst>
          </p:cNvPr>
          <p:cNvGraphicFramePr/>
          <p:nvPr>
            <p:extLst>
              <p:ext uri="{D42A27DB-BD31-4B8C-83A1-F6EECF244321}">
                <p14:modId xmlns:p14="http://schemas.microsoft.com/office/powerpoint/2010/main" val="822359195"/>
              </p:ext>
            </p:extLst>
          </p:nvPr>
        </p:nvGraphicFramePr>
        <p:xfrm>
          <a:off x="0" y="0"/>
          <a:ext cx="9144000" cy="2924944"/>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3">
            <a:extLst>
              <a:ext uri="{FF2B5EF4-FFF2-40B4-BE49-F238E27FC236}">
                <a16:creationId xmlns:a16="http://schemas.microsoft.com/office/drawing/2014/main" id="{3A92BA19-47B2-40C8-BFFA-4655E136B855}"/>
              </a:ext>
            </a:extLst>
          </p:cNvPr>
          <p:cNvSpPr>
            <a:spLocks noChangeArrowheads="1"/>
          </p:cNvSpPr>
          <p:nvPr/>
        </p:nvSpPr>
        <p:spPr bwMode="auto">
          <a:xfrm>
            <a:off x="0" y="2579786"/>
            <a:ext cx="1675236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Травень</a:t>
            </a:r>
            <a:endParaRPr kumimoji="0" lang="uk-UA" altLang="uk-UA" sz="1800" b="0" i="0" u="none" strike="noStrike" cap="none" normalizeH="0" baseline="0" dirty="0">
              <a:ln>
                <a:noFill/>
              </a:ln>
              <a:solidFill>
                <a:schemeClr val="tx1"/>
              </a:solidFill>
              <a:effectLst/>
              <a:latin typeface="Arial" panose="020B0604020202020204" pitchFamily="34" charset="0"/>
            </a:endParaRPr>
          </a:p>
        </p:txBody>
      </p:sp>
      <p:sp>
        <p:nvSpPr>
          <p:cNvPr id="8" name="Rectangle 5">
            <a:extLst>
              <a:ext uri="{FF2B5EF4-FFF2-40B4-BE49-F238E27FC236}">
                <a16:creationId xmlns:a16="http://schemas.microsoft.com/office/drawing/2014/main" id="{9126A785-94EF-44AC-96E6-AAA122C0B717}"/>
              </a:ext>
            </a:extLst>
          </p:cNvPr>
          <p:cNvSpPr>
            <a:spLocks noChangeArrowheads="1"/>
          </p:cNvSpPr>
          <p:nvPr/>
        </p:nvSpPr>
        <p:spPr bwMode="auto">
          <a:xfrm>
            <a:off x="0" y="-63787"/>
            <a:ext cx="1453351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Травень</a:t>
            </a:r>
            <a:endParaRPr kumimoji="0" lang="uk-UA" altLang="uk-UA"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graphicFrame>
        <p:nvGraphicFramePr>
          <p:cNvPr id="9" name="Диаграмма 11">
            <a:extLst>
              <a:ext uri="{FF2B5EF4-FFF2-40B4-BE49-F238E27FC236}">
                <a16:creationId xmlns:a16="http://schemas.microsoft.com/office/drawing/2014/main" id="{1C73CB1D-1A27-4E59-BEEE-F75E371140BD}"/>
              </a:ext>
            </a:extLst>
          </p:cNvPr>
          <p:cNvGraphicFramePr/>
          <p:nvPr>
            <p:extLst>
              <p:ext uri="{D42A27DB-BD31-4B8C-83A1-F6EECF244321}">
                <p14:modId xmlns:p14="http://schemas.microsoft.com/office/powerpoint/2010/main" val="12114146"/>
              </p:ext>
            </p:extLst>
          </p:nvPr>
        </p:nvGraphicFramePr>
        <p:xfrm>
          <a:off x="0" y="3244750"/>
          <a:ext cx="9144000" cy="263252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6">
            <a:extLst>
              <a:ext uri="{FF2B5EF4-FFF2-40B4-BE49-F238E27FC236}">
                <a16:creationId xmlns:a16="http://schemas.microsoft.com/office/drawing/2014/main" id="{C576998B-2965-42E1-B0B1-E6DCB800C930}"/>
              </a:ext>
            </a:extLst>
          </p:cNvPr>
          <p:cNvSpPr>
            <a:spLocks noChangeArrowheads="1"/>
          </p:cNvSpPr>
          <p:nvPr/>
        </p:nvSpPr>
        <p:spPr bwMode="auto">
          <a:xfrm>
            <a:off x="0" y="4574173"/>
            <a:ext cx="1453351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6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З</a:t>
            </a:r>
            <a:r>
              <a:rPr kumimoji="0" lang="uk-UA" altLang="uk-UA" sz="800" b="0" i="0" u="none" strike="noStrike" cap="none" normalizeH="0" baseline="0">
                <a:ln>
                  <a:noFill/>
                </a:ln>
                <a:solidFill>
                  <a:schemeClr val="tx1"/>
                </a:solidFill>
                <a:effectLst/>
              </a:rPr>
              <a:t> </a:t>
            </a:r>
            <a:endParaRPr kumimoji="0" lang="uk-UA" altLang="uk-U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05304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F87E64-16B2-464E-9EFA-EE47F271CE09}"/>
              </a:ext>
            </a:extLst>
          </p:cNvPr>
          <p:cNvSpPr>
            <a:spLocks noGrp="1"/>
          </p:cNvSpPr>
          <p:nvPr>
            <p:ph type="title"/>
          </p:nvPr>
        </p:nvSpPr>
        <p:spPr>
          <a:xfrm>
            <a:off x="179512" y="116632"/>
            <a:ext cx="8325565" cy="457200"/>
          </a:xfrm>
        </p:spPr>
        <p:txBody>
          <a:bodyPr>
            <a:noAutofit/>
          </a:bodyPr>
          <a:lstStyle/>
          <a:p>
            <a:pPr algn="ctr"/>
            <a:r>
              <a:rPr lang="uk-UA" sz="2000" b="1" dirty="0">
                <a:solidFill>
                  <a:srgbClr val="FF0000"/>
                </a:solidFill>
                <a:latin typeface="Times New Roman" panose="02020603050405020304" pitchFamily="18" charset="0"/>
                <a:cs typeface="Times New Roman" panose="02020603050405020304" pitchFamily="18" charset="0"/>
              </a:rPr>
              <a:t>Результати моніторингового вивчення в групах дітей старшого дошкільного віку </a:t>
            </a:r>
          </a:p>
        </p:txBody>
      </p:sp>
      <p:sp>
        <p:nvSpPr>
          <p:cNvPr id="3" name="Місце для тексту 2">
            <a:extLst>
              <a:ext uri="{FF2B5EF4-FFF2-40B4-BE49-F238E27FC236}">
                <a16:creationId xmlns:a16="http://schemas.microsoft.com/office/drawing/2014/main" id="{143FAC11-9DC3-4E63-8FC1-BC3B68669406}"/>
              </a:ext>
            </a:extLst>
          </p:cNvPr>
          <p:cNvSpPr>
            <a:spLocks noGrp="1"/>
          </p:cNvSpPr>
          <p:nvPr>
            <p:ph type="body" sz="quarter" idx="13"/>
          </p:nvPr>
        </p:nvSpPr>
        <p:spPr>
          <a:xfrm>
            <a:off x="251520" y="3882020"/>
            <a:ext cx="8892480" cy="2975980"/>
          </a:xfrm>
        </p:spPr>
        <p:txBody>
          <a:bodyPr/>
          <a:lstStyle/>
          <a:p>
            <a:endParaRPr lang="uk-UA" dirty="0"/>
          </a:p>
        </p:txBody>
      </p:sp>
      <p:sp>
        <p:nvSpPr>
          <p:cNvPr id="4" name="Місце для тексту 3">
            <a:extLst>
              <a:ext uri="{FF2B5EF4-FFF2-40B4-BE49-F238E27FC236}">
                <a16:creationId xmlns:a16="http://schemas.microsoft.com/office/drawing/2014/main" id="{BB9DC577-197D-449E-AE5D-979172DF2A8B}"/>
              </a:ext>
            </a:extLst>
          </p:cNvPr>
          <p:cNvSpPr>
            <a:spLocks noGrp="1"/>
          </p:cNvSpPr>
          <p:nvPr>
            <p:ph type="body" sz="half" idx="2"/>
          </p:nvPr>
        </p:nvSpPr>
        <p:spPr>
          <a:xfrm>
            <a:off x="575049" y="7743069"/>
            <a:ext cx="11593123" cy="2859347"/>
          </a:xfrm>
        </p:spPr>
        <p:txBody>
          <a:bodyPr/>
          <a:lstStyle/>
          <a:p>
            <a:endParaRPr lang="uk-UA" dirty="0"/>
          </a:p>
        </p:txBody>
      </p:sp>
      <p:sp>
        <p:nvSpPr>
          <p:cNvPr id="8" name="Rectangle 5">
            <a:extLst>
              <a:ext uri="{FF2B5EF4-FFF2-40B4-BE49-F238E27FC236}">
                <a16:creationId xmlns:a16="http://schemas.microsoft.com/office/drawing/2014/main" id="{26E680A0-28C1-4C43-8CF4-F50C2F3776B4}"/>
              </a:ext>
            </a:extLst>
          </p:cNvPr>
          <p:cNvSpPr>
            <a:spLocks noChangeArrowheads="1"/>
          </p:cNvSpPr>
          <p:nvPr/>
        </p:nvSpPr>
        <p:spPr bwMode="auto">
          <a:xfrm>
            <a:off x="1913093" y="1139776"/>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Травень</a:t>
            </a:r>
            <a:endParaRPr kumimoji="0" lang="uk-UA" altLang="uk-UA"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graphicFrame>
        <p:nvGraphicFramePr>
          <p:cNvPr id="9" name="Диаграмма 9">
            <a:extLst>
              <a:ext uri="{FF2B5EF4-FFF2-40B4-BE49-F238E27FC236}">
                <a16:creationId xmlns:a16="http://schemas.microsoft.com/office/drawing/2014/main" id="{87A8B5CD-D939-48F9-9B73-A41F329096F7}"/>
              </a:ext>
            </a:extLst>
          </p:cNvPr>
          <p:cNvGraphicFramePr/>
          <p:nvPr>
            <p:extLst>
              <p:ext uri="{D42A27DB-BD31-4B8C-83A1-F6EECF244321}">
                <p14:modId xmlns:p14="http://schemas.microsoft.com/office/powerpoint/2010/main" val="1420600921"/>
              </p:ext>
            </p:extLst>
          </p:nvPr>
        </p:nvGraphicFramePr>
        <p:xfrm>
          <a:off x="251520" y="764705"/>
          <a:ext cx="8568952" cy="3096344"/>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8">
            <a:extLst>
              <a:ext uri="{FF2B5EF4-FFF2-40B4-BE49-F238E27FC236}">
                <a16:creationId xmlns:a16="http://schemas.microsoft.com/office/drawing/2014/main" id="{70679529-E71B-49C3-9920-455FF6F901D0}"/>
              </a:ext>
            </a:extLst>
          </p:cNvPr>
          <p:cNvSpPr>
            <a:spLocks noChangeArrowheads="1"/>
          </p:cNvSpPr>
          <p:nvPr/>
        </p:nvSpPr>
        <p:spPr bwMode="auto">
          <a:xfrm>
            <a:off x="179512" y="3797262"/>
            <a:ext cx="12371121"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200" b="0" i="0" u="none" strike="noStrike" cap="none" normalizeH="0" baseline="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kumimoji="0" lang="uk-UA" altLang="uk-UA" sz="1400" b="1" i="0" u="none" strike="noStrike" cap="none" normalizeH="0" baseline="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Вересень</a:t>
            </a:r>
            <a:endParaRPr kumimoji="0" lang="uk-UA" altLang="uk-UA"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uk-UA" sz="1800" b="0" i="0" u="none" strike="noStrike" cap="none" normalizeH="0" baseline="0">
              <a:ln>
                <a:noFill/>
              </a:ln>
              <a:solidFill>
                <a:schemeClr val="tx1"/>
              </a:solidFill>
              <a:effectLst/>
              <a:latin typeface="Arial" panose="020B0604020202020204" pitchFamily="34" charset="0"/>
            </a:endParaRPr>
          </a:p>
        </p:txBody>
      </p:sp>
      <p:graphicFrame>
        <p:nvGraphicFramePr>
          <p:cNvPr id="12" name="Диаграмма 1">
            <a:extLst>
              <a:ext uri="{FF2B5EF4-FFF2-40B4-BE49-F238E27FC236}">
                <a16:creationId xmlns:a16="http://schemas.microsoft.com/office/drawing/2014/main" id="{038DC0D2-042C-4051-87C2-AD61076A914B}"/>
              </a:ext>
            </a:extLst>
          </p:cNvPr>
          <p:cNvGraphicFramePr/>
          <p:nvPr>
            <p:extLst>
              <p:ext uri="{D42A27DB-BD31-4B8C-83A1-F6EECF244321}">
                <p14:modId xmlns:p14="http://schemas.microsoft.com/office/powerpoint/2010/main" val="3505143962"/>
              </p:ext>
            </p:extLst>
          </p:nvPr>
        </p:nvGraphicFramePr>
        <p:xfrm>
          <a:off x="179513" y="3861049"/>
          <a:ext cx="8280919" cy="3032557"/>
        </p:xfrm>
        <a:graphic>
          <a:graphicData uri="http://schemas.openxmlformats.org/drawingml/2006/chart">
            <c:chart xmlns:c="http://schemas.openxmlformats.org/drawingml/2006/chart" xmlns:r="http://schemas.openxmlformats.org/officeDocument/2006/relationships" r:id="rId3"/>
          </a:graphicData>
        </a:graphic>
      </p:graphicFrame>
      <p:sp>
        <p:nvSpPr>
          <p:cNvPr id="13" name="Rectangle 9">
            <a:extLst>
              <a:ext uri="{FF2B5EF4-FFF2-40B4-BE49-F238E27FC236}">
                <a16:creationId xmlns:a16="http://schemas.microsoft.com/office/drawing/2014/main" id="{5E777B6C-1A5B-4827-89CC-E7DAFD658E26}"/>
              </a:ext>
            </a:extLst>
          </p:cNvPr>
          <p:cNvSpPr>
            <a:spLocks noChangeArrowheads="1"/>
          </p:cNvSpPr>
          <p:nvPr/>
        </p:nvSpPr>
        <p:spPr bwMode="auto">
          <a:xfrm>
            <a:off x="179512" y="8021985"/>
            <a:ext cx="1237112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uk-UA" sz="1400" b="1" i="0" u="none" strike="noStrike" cap="none" normalizeH="0" baseline="0">
                <a:ln>
                  <a:noFill/>
                </a:ln>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Травень</a:t>
            </a:r>
            <a:endParaRPr kumimoji="0" lang="uk-UA" altLang="uk-UA"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94616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88640"/>
            <a:ext cx="4724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250" y="1965325"/>
            <a:ext cx="3365500" cy="293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9675" y="980728"/>
            <a:ext cx="2859087" cy="8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1785591"/>
            <a:ext cx="2347913" cy="7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49261" y="5733256"/>
            <a:ext cx="69199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7"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337" y="4498181"/>
            <a:ext cx="2974975" cy="79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8"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38762" y="3830638"/>
            <a:ext cx="2347913" cy="1466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a:extLst>
              <a:ext uri="{FF2B5EF4-FFF2-40B4-BE49-F238E27FC236}">
                <a16:creationId xmlns:a16="http://schemas.microsoft.com/office/drawing/2014/main" id="{CD2621A6-739B-4825-A832-2013351525E3}"/>
              </a:ext>
            </a:extLst>
          </p:cNvPr>
          <p:cNvSpPr txBox="1"/>
          <p:nvPr/>
        </p:nvSpPr>
        <p:spPr>
          <a:xfrm>
            <a:off x="6472558" y="2584105"/>
            <a:ext cx="2347913" cy="375552"/>
          </a:xfrm>
          <a:prstGeom prst="rect">
            <a:avLst/>
          </a:prstGeom>
          <a:noFill/>
        </p:spPr>
        <p:txBody>
          <a:bodyPr wrap="square">
            <a:spAutoFit/>
          </a:bodyPr>
          <a:lstStyle/>
          <a:p>
            <a:pPr>
              <a:lnSpc>
                <a:spcPct val="107000"/>
              </a:lnSpc>
              <a:spcAft>
                <a:spcPts val="800"/>
              </a:spcAft>
            </a:pPr>
            <a:endParaRPr lang="uk-UA" sz="18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222B97FD-2561-4A45-8DFE-AEF13F49F085}"/>
              </a:ext>
            </a:extLst>
          </p:cNvPr>
          <p:cNvSpPr txBox="1"/>
          <p:nvPr/>
        </p:nvSpPr>
        <p:spPr>
          <a:xfrm>
            <a:off x="6004967" y="1977968"/>
            <a:ext cx="2581708" cy="1367106"/>
          </a:xfrm>
          <a:prstGeom prst="rect">
            <a:avLst/>
          </a:prstGeom>
          <a:noFill/>
        </p:spPr>
        <p:txBody>
          <a:bodyPr wrap="square">
            <a:spAutoFit/>
          </a:bodyPr>
          <a:lstStyle/>
          <a:p>
            <a:pPr>
              <a:lnSpc>
                <a:spcPct val="107000"/>
              </a:lnSpc>
              <a:spcAft>
                <a:spcPts val="800"/>
              </a:spcAft>
            </a:pPr>
            <a:r>
              <a:rPr lang="uk-UA" sz="1800" b="1" i="1" dirty="0">
                <a:solidFill>
                  <a:srgbClr val="0070C0"/>
                </a:solidFill>
                <a:effectLst/>
                <a:latin typeface="Arial Black" panose="020B0A04020102020204" pitchFamily="34" charset="0"/>
                <a:ea typeface="Yu Gothic Light" panose="020B0300000000000000" pitchFamily="34" charset="-128"/>
                <a:cs typeface="Times New Roman" panose="02020603050405020304" pitchFamily="18" charset="0"/>
              </a:rPr>
              <a:t>ПОЛОЖЕННЯ ПРО</a:t>
            </a:r>
          </a:p>
          <a:p>
            <a:pPr>
              <a:lnSpc>
                <a:spcPct val="107000"/>
              </a:lnSpc>
              <a:spcAft>
                <a:spcPts val="800"/>
              </a:spcAft>
            </a:pPr>
            <a:r>
              <a:rPr lang="uk-UA" sz="1800" i="1"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 ЗАКЛАД ДОШКІЛЬНОЇ ОСВІТИ</a:t>
            </a:r>
          </a:p>
        </p:txBody>
      </p:sp>
      <p:sp>
        <p:nvSpPr>
          <p:cNvPr id="18" name="TextBox 17">
            <a:extLst>
              <a:ext uri="{FF2B5EF4-FFF2-40B4-BE49-F238E27FC236}">
                <a16:creationId xmlns:a16="http://schemas.microsoft.com/office/drawing/2014/main" id="{03E5E957-E1B4-40F2-8E2E-EFE180902F22}"/>
              </a:ext>
            </a:extLst>
          </p:cNvPr>
          <p:cNvSpPr txBox="1"/>
          <p:nvPr/>
        </p:nvSpPr>
        <p:spPr>
          <a:xfrm>
            <a:off x="971600" y="2959658"/>
            <a:ext cx="2167434" cy="1367106"/>
          </a:xfrm>
          <a:prstGeom prst="rect">
            <a:avLst/>
          </a:prstGeom>
          <a:noFill/>
        </p:spPr>
        <p:txBody>
          <a:bodyPr wrap="square">
            <a:spAutoFit/>
          </a:bodyPr>
          <a:lstStyle/>
          <a:p>
            <a:pPr>
              <a:lnSpc>
                <a:spcPct val="107000"/>
              </a:lnSpc>
              <a:spcAft>
                <a:spcPts val="800"/>
              </a:spcAft>
            </a:pPr>
            <a:r>
              <a:rPr lang="uk-UA" sz="1800" b="1" i="1"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СТАТУТ ЗАКЛАДУ</a:t>
            </a:r>
          </a:p>
          <a:p>
            <a:pPr>
              <a:lnSpc>
                <a:spcPct val="107000"/>
              </a:lnSpc>
              <a:spcAft>
                <a:spcPts val="800"/>
              </a:spcAft>
            </a:pPr>
            <a:r>
              <a:rPr lang="uk-UA" sz="1800" b="1" i="1" dirty="0">
                <a:solidFill>
                  <a:srgbClr val="0070C0"/>
                </a:solidFill>
                <a:effectLst/>
                <a:latin typeface="Arial Black" panose="020B0A04020102020204" pitchFamily="34" charset="0"/>
                <a:ea typeface="Calibri" panose="020F0502020204030204" pitchFamily="34" charset="0"/>
                <a:cs typeface="Times New Roman" panose="02020603050405020304" pitchFamily="18" charset="0"/>
              </a:rPr>
              <a:t> ДОШКІЛЬНОЇ ОСВІТИ</a:t>
            </a:r>
          </a:p>
        </p:txBody>
      </p:sp>
    </p:spTree>
    <p:extLst>
      <p:ext uri="{BB962C8B-B14F-4D97-AF65-F5344CB8AC3E}">
        <p14:creationId xmlns:p14="http://schemas.microsoft.com/office/powerpoint/2010/main" val="77306781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5F7A40-EBB0-45B2-A406-E20676868B3B}"/>
              </a:ext>
            </a:extLst>
          </p:cNvPr>
          <p:cNvSpPr>
            <a:spLocks noGrp="1"/>
          </p:cNvSpPr>
          <p:nvPr>
            <p:ph type="title"/>
          </p:nvPr>
        </p:nvSpPr>
        <p:spPr>
          <a:xfrm>
            <a:off x="323528" y="0"/>
            <a:ext cx="8820472" cy="1916832"/>
          </a:xfrm>
        </p:spPr>
        <p:txBody>
          <a:bodyPr>
            <a:normAutofit fontScale="90000"/>
          </a:bodyPr>
          <a:lstStyle/>
          <a:p>
            <a:pPr algn="ctr">
              <a:lnSpc>
                <a:spcPct val="115000"/>
              </a:lnSpc>
              <a:spcAft>
                <a:spcPts val="1000"/>
              </a:spcAft>
            </a:pPr>
            <a:r>
              <a:rPr lang="uk-UA" sz="1800" b="1"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Зведена таблиця визначення рівня досягнень дітей за освітніми напрямами у межах базового компонента дошкільної освіти України за 2023-2024 </a:t>
            </a:r>
            <a:r>
              <a:rPr lang="uk-UA" sz="1800" b="1" dirty="0" err="1">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н.р</a:t>
            </a:r>
            <a:r>
              <a:rPr lang="uk-UA" sz="1800" b="1"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у яслах-садку №10</a:t>
            </a:r>
            <a:br>
              <a:rPr lang="uk-UA" sz="1800" b="1"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br>
            <a:r>
              <a:rPr lang="uk-UA" sz="1300" dirty="0">
                <a:effectLst/>
                <a:latin typeface="Arial Black" panose="020B0A04020102020204" pitchFamily="34" charset="0"/>
                <a:ea typeface="Calibri" panose="020F0502020204030204" pitchFamily="34" charset="0"/>
                <a:cs typeface="Times New Roman" panose="02020603050405020304" pitchFamily="18" charset="0"/>
              </a:rPr>
              <a:t>Середній рівень засвоєння по ЗДОЯС</a:t>
            </a:r>
            <a:r>
              <a:rPr lang="ru-RU" sz="1300" dirty="0">
                <a:effectLst/>
                <a:latin typeface="Arial Black" panose="020B0A04020102020204" pitchFamily="34" charset="0"/>
                <a:ea typeface="Calibri" panose="020F0502020204030204" pitchFamily="34" charset="0"/>
                <a:cs typeface="Times New Roman" panose="02020603050405020304" pitchFamily="18" charset="0"/>
              </a:rPr>
              <a:t>: </a:t>
            </a:r>
            <a:r>
              <a:rPr lang="uk-UA"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вересень (В-8</a:t>
            </a:r>
            <a: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Д-26%;</a:t>
            </a:r>
            <a:r>
              <a:rPr lang="uk-UA"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С-42%</a:t>
            </a:r>
            <a: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П-24%); </a:t>
            </a:r>
            <a:b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br>
            <a: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a:t>
            </a:r>
            <a:r>
              <a:rPr lang="uk-UA"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травень </a:t>
            </a:r>
            <a: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a:t>
            </a:r>
            <a:r>
              <a:rPr lang="uk-UA"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В-62</a:t>
            </a:r>
            <a: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Д-26%;</a:t>
            </a:r>
            <a:r>
              <a:rPr lang="uk-UA"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С-8%</a:t>
            </a:r>
            <a:r>
              <a:rPr lang="ru-RU"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П-4%); </a:t>
            </a:r>
            <a:br>
              <a:rPr lang="uk-UA" sz="1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br>
            <a:r>
              <a:rPr lang="ru-RU" sz="1300" dirty="0" err="1">
                <a:effectLst/>
                <a:latin typeface="Arial Black" panose="020B0A04020102020204" pitchFamily="34" charset="0"/>
                <a:ea typeface="Calibri" panose="020F0502020204030204" pitchFamily="34" charset="0"/>
                <a:cs typeface="Times New Roman" panose="02020603050405020304" pitchFamily="18" charset="0"/>
              </a:rPr>
              <a:t>Рівні</a:t>
            </a:r>
            <a:r>
              <a:rPr lang="ru-RU" sz="1300" dirty="0">
                <a:effectLst/>
                <a:latin typeface="Arial Black" panose="020B0A04020102020204" pitchFamily="34" charset="0"/>
                <a:ea typeface="Calibri" panose="020F0502020204030204" pitchFamily="34" charset="0"/>
                <a:cs typeface="Times New Roman" panose="02020603050405020304" pitchFamily="18" charset="0"/>
              </a:rPr>
              <a:t> </a:t>
            </a:r>
            <a:r>
              <a:rPr lang="ru-RU" sz="1300" dirty="0" err="1">
                <a:effectLst/>
                <a:latin typeface="Arial Black" panose="020B0A04020102020204" pitchFamily="34" charset="0"/>
                <a:ea typeface="Calibri" panose="020F0502020204030204" pitchFamily="34" charset="0"/>
                <a:cs typeface="Times New Roman" panose="02020603050405020304" pitchFamily="18" charset="0"/>
              </a:rPr>
              <a:t>засвоєння</a:t>
            </a:r>
            <a:r>
              <a:rPr lang="ru-RU" sz="1300" dirty="0">
                <a:effectLst/>
                <a:latin typeface="Arial Black" panose="020B0A04020102020204" pitchFamily="34" charset="0"/>
                <a:ea typeface="Calibri" panose="020F0502020204030204" pitchFamily="34" charset="0"/>
                <a:cs typeface="Times New Roman" panose="02020603050405020304" pitchFamily="18" charset="0"/>
              </a:rPr>
              <a:t>: </a:t>
            </a:r>
            <a:r>
              <a:rPr lang="uk-UA" sz="13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В – високий рівень, Д – достатній рівень, С – середній рівень, П – початковий </a:t>
            </a:r>
            <a:br>
              <a:rPr lang="uk-UA" sz="18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graphicFrame>
        <p:nvGraphicFramePr>
          <p:cNvPr id="3" name="Таблиця 2">
            <a:extLst>
              <a:ext uri="{FF2B5EF4-FFF2-40B4-BE49-F238E27FC236}">
                <a16:creationId xmlns:a16="http://schemas.microsoft.com/office/drawing/2014/main" id="{8241A238-42AC-4867-8E8A-E1911F0F26FF}"/>
              </a:ext>
            </a:extLst>
          </p:cNvPr>
          <p:cNvGraphicFramePr>
            <a:graphicFrameLocks noGrp="1"/>
          </p:cNvGraphicFramePr>
          <p:nvPr>
            <p:extLst>
              <p:ext uri="{D42A27DB-BD31-4B8C-83A1-F6EECF244321}">
                <p14:modId xmlns:p14="http://schemas.microsoft.com/office/powerpoint/2010/main" val="3878333774"/>
              </p:ext>
            </p:extLst>
          </p:nvPr>
        </p:nvGraphicFramePr>
        <p:xfrm>
          <a:off x="467544" y="1772816"/>
          <a:ext cx="8676458" cy="5085185"/>
        </p:xfrm>
        <a:graphic>
          <a:graphicData uri="http://schemas.openxmlformats.org/drawingml/2006/table">
            <a:tbl>
              <a:tblPr firstRow="1" firstCol="1" bandRow="1">
                <a:tableStyleId>{5C22544A-7EE6-4342-B048-85BDC9FD1C3A}</a:tableStyleId>
              </a:tblPr>
              <a:tblGrid>
                <a:gridCol w="522436">
                  <a:extLst>
                    <a:ext uri="{9D8B030D-6E8A-4147-A177-3AD203B41FA5}">
                      <a16:colId xmlns:a16="http://schemas.microsoft.com/office/drawing/2014/main" val="109412582"/>
                    </a:ext>
                  </a:extLst>
                </a:gridCol>
                <a:gridCol w="641791">
                  <a:extLst>
                    <a:ext uri="{9D8B030D-6E8A-4147-A177-3AD203B41FA5}">
                      <a16:colId xmlns:a16="http://schemas.microsoft.com/office/drawing/2014/main" val="3373126905"/>
                    </a:ext>
                  </a:extLst>
                </a:gridCol>
                <a:gridCol w="233431">
                  <a:extLst>
                    <a:ext uri="{9D8B030D-6E8A-4147-A177-3AD203B41FA5}">
                      <a16:colId xmlns:a16="http://schemas.microsoft.com/office/drawing/2014/main" val="1362329489"/>
                    </a:ext>
                  </a:extLst>
                </a:gridCol>
                <a:gridCol w="232858">
                  <a:extLst>
                    <a:ext uri="{9D8B030D-6E8A-4147-A177-3AD203B41FA5}">
                      <a16:colId xmlns:a16="http://schemas.microsoft.com/office/drawing/2014/main" val="3366218892"/>
                    </a:ext>
                  </a:extLst>
                </a:gridCol>
                <a:gridCol w="232858">
                  <a:extLst>
                    <a:ext uri="{9D8B030D-6E8A-4147-A177-3AD203B41FA5}">
                      <a16:colId xmlns:a16="http://schemas.microsoft.com/office/drawing/2014/main" val="1572609054"/>
                    </a:ext>
                  </a:extLst>
                </a:gridCol>
                <a:gridCol w="232858">
                  <a:extLst>
                    <a:ext uri="{9D8B030D-6E8A-4147-A177-3AD203B41FA5}">
                      <a16:colId xmlns:a16="http://schemas.microsoft.com/office/drawing/2014/main" val="3145161360"/>
                    </a:ext>
                  </a:extLst>
                </a:gridCol>
                <a:gridCol w="232283">
                  <a:extLst>
                    <a:ext uri="{9D8B030D-6E8A-4147-A177-3AD203B41FA5}">
                      <a16:colId xmlns:a16="http://schemas.microsoft.com/office/drawing/2014/main" val="3756465722"/>
                    </a:ext>
                  </a:extLst>
                </a:gridCol>
                <a:gridCol w="232283">
                  <a:extLst>
                    <a:ext uri="{9D8B030D-6E8A-4147-A177-3AD203B41FA5}">
                      <a16:colId xmlns:a16="http://schemas.microsoft.com/office/drawing/2014/main" val="4192410692"/>
                    </a:ext>
                  </a:extLst>
                </a:gridCol>
                <a:gridCol w="232283">
                  <a:extLst>
                    <a:ext uri="{9D8B030D-6E8A-4147-A177-3AD203B41FA5}">
                      <a16:colId xmlns:a16="http://schemas.microsoft.com/office/drawing/2014/main" val="2028774199"/>
                    </a:ext>
                  </a:extLst>
                </a:gridCol>
                <a:gridCol w="234004">
                  <a:extLst>
                    <a:ext uri="{9D8B030D-6E8A-4147-A177-3AD203B41FA5}">
                      <a16:colId xmlns:a16="http://schemas.microsoft.com/office/drawing/2014/main" val="783458306"/>
                    </a:ext>
                  </a:extLst>
                </a:gridCol>
                <a:gridCol w="234004">
                  <a:extLst>
                    <a:ext uri="{9D8B030D-6E8A-4147-A177-3AD203B41FA5}">
                      <a16:colId xmlns:a16="http://schemas.microsoft.com/office/drawing/2014/main" val="1287685329"/>
                    </a:ext>
                  </a:extLst>
                </a:gridCol>
                <a:gridCol w="233431">
                  <a:extLst>
                    <a:ext uri="{9D8B030D-6E8A-4147-A177-3AD203B41FA5}">
                      <a16:colId xmlns:a16="http://schemas.microsoft.com/office/drawing/2014/main" val="2250293027"/>
                    </a:ext>
                  </a:extLst>
                </a:gridCol>
                <a:gridCol w="233431">
                  <a:extLst>
                    <a:ext uri="{9D8B030D-6E8A-4147-A177-3AD203B41FA5}">
                      <a16:colId xmlns:a16="http://schemas.microsoft.com/office/drawing/2014/main" val="1300685622"/>
                    </a:ext>
                  </a:extLst>
                </a:gridCol>
                <a:gridCol w="234004">
                  <a:extLst>
                    <a:ext uri="{9D8B030D-6E8A-4147-A177-3AD203B41FA5}">
                      <a16:colId xmlns:a16="http://schemas.microsoft.com/office/drawing/2014/main" val="3554874690"/>
                    </a:ext>
                  </a:extLst>
                </a:gridCol>
                <a:gridCol w="234004">
                  <a:extLst>
                    <a:ext uri="{9D8B030D-6E8A-4147-A177-3AD203B41FA5}">
                      <a16:colId xmlns:a16="http://schemas.microsoft.com/office/drawing/2014/main" val="932986321"/>
                    </a:ext>
                  </a:extLst>
                </a:gridCol>
                <a:gridCol w="233431">
                  <a:extLst>
                    <a:ext uri="{9D8B030D-6E8A-4147-A177-3AD203B41FA5}">
                      <a16:colId xmlns:a16="http://schemas.microsoft.com/office/drawing/2014/main" val="2978222786"/>
                    </a:ext>
                  </a:extLst>
                </a:gridCol>
                <a:gridCol w="233431">
                  <a:extLst>
                    <a:ext uri="{9D8B030D-6E8A-4147-A177-3AD203B41FA5}">
                      <a16:colId xmlns:a16="http://schemas.microsoft.com/office/drawing/2014/main" val="2161252203"/>
                    </a:ext>
                  </a:extLst>
                </a:gridCol>
                <a:gridCol w="233431">
                  <a:extLst>
                    <a:ext uri="{9D8B030D-6E8A-4147-A177-3AD203B41FA5}">
                      <a16:colId xmlns:a16="http://schemas.microsoft.com/office/drawing/2014/main" val="3916863877"/>
                    </a:ext>
                  </a:extLst>
                </a:gridCol>
                <a:gridCol w="232858">
                  <a:extLst>
                    <a:ext uri="{9D8B030D-6E8A-4147-A177-3AD203B41FA5}">
                      <a16:colId xmlns:a16="http://schemas.microsoft.com/office/drawing/2014/main" val="1558380222"/>
                    </a:ext>
                  </a:extLst>
                </a:gridCol>
                <a:gridCol w="232858">
                  <a:extLst>
                    <a:ext uri="{9D8B030D-6E8A-4147-A177-3AD203B41FA5}">
                      <a16:colId xmlns:a16="http://schemas.microsoft.com/office/drawing/2014/main" val="3402620325"/>
                    </a:ext>
                  </a:extLst>
                </a:gridCol>
                <a:gridCol w="232283">
                  <a:extLst>
                    <a:ext uri="{9D8B030D-6E8A-4147-A177-3AD203B41FA5}">
                      <a16:colId xmlns:a16="http://schemas.microsoft.com/office/drawing/2014/main" val="2844732097"/>
                    </a:ext>
                  </a:extLst>
                </a:gridCol>
                <a:gridCol w="243181">
                  <a:extLst>
                    <a:ext uri="{9D8B030D-6E8A-4147-A177-3AD203B41FA5}">
                      <a16:colId xmlns:a16="http://schemas.microsoft.com/office/drawing/2014/main" val="1281118394"/>
                    </a:ext>
                  </a:extLst>
                </a:gridCol>
                <a:gridCol w="243181">
                  <a:extLst>
                    <a:ext uri="{9D8B030D-6E8A-4147-A177-3AD203B41FA5}">
                      <a16:colId xmlns:a16="http://schemas.microsoft.com/office/drawing/2014/main" val="3175304390"/>
                    </a:ext>
                  </a:extLst>
                </a:gridCol>
                <a:gridCol w="243181">
                  <a:extLst>
                    <a:ext uri="{9D8B030D-6E8A-4147-A177-3AD203B41FA5}">
                      <a16:colId xmlns:a16="http://schemas.microsoft.com/office/drawing/2014/main" val="1145185691"/>
                    </a:ext>
                  </a:extLst>
                </a:gridCol>
                <a:gridCol w="243181">
                  <a:extLst>
                    <a:ext uri="{9D8B030D-6E8A-4147-A177-3AD203B41FA5}">
                      <a16:colId xmlns:a16="http://schemas.microsoft.com/office/drawing/2014/main" val="787990797"/>
                    </a:ext>
                  </a:extLst>
                </a:gridCol>
                <a:gridCol w="243181">
                  <a:extLst>
                    <a:ext uri="{9D8B030D-6E8A-4147-A177-3AD203B41FA5}">
                      <a16:colId xmlns:a16="http://schemas.microsoft.com/office/drawing/2014/main" val="96286240"/>
                    </a:ext>
                  </a:extLst>
                </a:gridCol>
                <a:gridCol w="234004">
                  <a:extLst>
                    <a:ext uri="{9D8B030D-6E8A-4147-A177-3AD203B41FA5}">
                      <a16:colId xmlns:a16="http://schemas.microsoft.com/office/drawing/2014/main" val="754799200"/>
                    </a:ext>
                  </a:extLst>
                </a:gridCol>
                <a:gridCol w="233431">
                  <a:extLst>
                    <a:ext uri="{9D8B030D-6E8A-4147-A177-3AD203B41FA5}">
                      <a16:colId xmlns:a16="http://schemas.microsoft.com/office/drawing/2014/main" val="3937274563"/>
                    </a:ext>
                  </a:extLst>
                </a:gridCol>
                <a:gridCol w="233431">
                  <a:extLst>
                    <a:ext uri="{9D8B030D-6E8A-4147-A177-3AD203B41FA5}">
                      <a16:colId xmlns:a16="http://schemas.microsoft.com/office/drawing/2014/main" val="2845281109"/>
                    </a:ext>
                  </a:extLst>
                </a:gridCol>
                <a:gridCol w="233431">
                  <a:extLst>
                    <a:ext uri="{9D8B030D-6E8A-4147-A177-3AD203B41FA5}">
                      <a16:colId xmlns:a16="http://schemas.microsoft.com/office/drawing/2014/main" val="2603306881"/>
                    </a:ext>
                  </a:extLst>
                </a:gridCol>
                <a:gridCol w="233431">
                  <a:extLst>
                    <a:ext uri="{9D8B030D-6E8A-4147-A177-3AD203B41FA5}">
                      <a16:colId xmlns:a16="http://schemas.microsoft.com/office/drawing/2014/main" val="131071301"/>
                    </a:ext>
                  </a:extLst>
                </a:gridCol>
                <a:gridCol w="232858">
                  <a:extLst>
                    <a:ext uri="{9D8B030D-6E8A-4147-A177-3AD203B41FA5}">
                      <a16:colId xmlns:a16="http://schemas.microsoft.com/office/drawing/2014/main" val="3279877625"/>
                    </a:ext>
                  </a:extLst>
                </a:gridCol>
                <a:gridCol w="232858">
                  <a:extLst>
                    <a:ext uri="{9D8B030D-6E8A-4147-A177-3AD203B41FA5}">
                      <a16:colId xmlns:a16="http://schemas.microsoft.com/office/drawing/2014/main" val="1293843744"/>
                    </a:ext>
                  </a:extLst>
                </a:gridCol>
                <a:gridCol w="232858">
                  <a:extLst>
                    <a:ext uri="{9D8B030D-6E8A-4147-A177-3AD203B41FA5}">
                      <a16:colId xmlns:a16="http://schemas.microsoft.com/office/drawing/2014/main" val="2333105882"/>
                    </a:ext>
                  </a:extLst>
                </a:gridCol>
              </a:tblGrid>
              <a:tr h="828436">
                <a:tc rowSpan="2">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Вікова група</a:t>
                      </a:r>
                    </a:p>
                    <a:p>
                      <a:pPr algn="ctr">
                        <a:lnSpc>
                          <a:spcPct val="115000"/>
                        </a:lnSpc>
                        <a:spcAft>
                          <a:spcPts val="1000"/>
                        </a:spcAft>
                      </a:pPr>
                      <a:r>
                        <a:rPr lang="uk-UA" sz="700">
                          <a:effectLst/>
                        </a:rPr>
                        <a:t> </a:t>
                      </a:r>
                    </a:p>
                    <a:p>
                      <a:pPr algn="ctr">
                        <a:lnSpc>
                          <a:spcPct val="115000"/>
                        </a:lnSpc>
                        <a:spcAft>
                          <a:spcPts val="1000"/>
                        </a:spcAft>
                      </a:pPr>
                      <a:r>
                        <a:rPr lang="uk-UA" sz="700">
                          <a:effectLst/>
                        </a:rPr>
                        <a:t>(кількість дітей)</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rowSpan="2">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 </a:t>
                      </a:r>
                    </a:p>
                    <a:p>
                      <a:pPr algn="ctr">
                        <a:lnSpc>
                          <a:spcPct val="115000"/>
                        </a:lnSpc>
                        <a:spcAft>
                          <a:spcPts val="1000"/>
                        </a:spcAft>
                      </a:pPr>
                      <a:r>
                        <a:rPr lang="uk-UA" sz="700">
                          <a:effectLst/>
                        </a:rPr>
                        <a:t> </a:t>
                      </a:r>
                    </a:p>
                    <a:p>
                      <a:pPr algn="ctr">
                        <a:lnSpc>
                          <a:spcPct val="115000"/>
                        </a:lnSpc>
                        <a:spcAft>
                          <a:spcPts val="1000"/>
                        </a:spcAft>
                      </a:pPr>
                      <a:r>
                        <a:rPr lang="uk-UA" sz="700">
                          <a:effectLst/>
                        </a:rPr>
                        <a:t>Місяць</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gridSpan="4">
                  <a:txBody>
                    <a:bodyPr/>
                    <a:lstStyle/>
                    <a:p>
                      <a:pPr algn="ctr">
                        <a:lnSpc>
                          <a:spcPct val="115000"/>
                        </a:lnSpc>
                        <a:spcAft>
                          <a:spcPts val="1000"/>
                        </a:spcAft>
                      </a:pPr>
                      <a:r>
                        <a:rPr lang="uk-UA" sz="700">
                          <a:effectLst/>
                        </a:rPr>
                        <a:t>Освітній напрям </a:t>
                      </a:r>
                      <a:r>
                        <a:rPr lang="en-US" sz="700">
                          <a:effectLst/>
                        </a:rPr>
                        <a:t>“</a:t>
                      </a:r>
                      <a:r>
                        <a:rPr lang="uk-UA" sz="700">
                          <a:effectLst/>
                        </a:rPr>
                        <a:t>Особистість дитини</a:t>
                      </a:r>
                      <a:r>
                        <a:rPr lang="en-US"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Освітній напрям </a:t>
                      </a:r>
                      <a:r>
                        <a:rPr lang="ru-RU" sz="700">
                          <a:effectLst/>
                        </a:rPr>
                        <a:t>“</a:t>
                      </a:r>
                      <a:r>
                        <a:rPr lang="uk-UA" sz="700">
                          <a:effectLst/>
                        </a:rPr>
                        <a:t>Дитина у соціумі</a:t>
                      </a:r>
                      <a:r>
                        <a:rPr lang="ru-RU"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Освітній напрям </a:t>
                      </a:r>
                      <a:r>
                        <a:rPr lang="ru-RU" sz="700">
                          <a:effectLst/>
                        </a:rPr>
                        <a:t>“</a:t>
                      </a:r>
                      <a:r>
                        <a:rPr lang="uk-UA" sz="700">
                          <a:effectLst/>
                        </a:rPr>
                        <a:t>Дитина в природному довкіллі</a:t>
                      </a:r>
                      <a:r>
                        <a:rPr lang="ru-RU"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Освітній напрям </a:t>
                      </a:r>
                      <a:r>
                        <a:rPr lang="ru-RU" sz="700">
                          <a:effectLst/>
                        </a:rPr>
                        <a:t>“</a:t>
                      </a:r>
                      <a:r>
                        <a:rPr lang="uk-UA" sz="700">
                          <a:effectLst/>
                        </a:rPr>
                        <a:t>Дитина у світі мистецтва</a:t>
                      </a:r>
                      <a:r>
                        <a:rPr lang="ru-RU"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Освітній напрям </a:t>
                      </a:r>
                      <a:r>
                        <a:rPr lang="en-US" sz="700">
                          <a:effectLst/>
                        </a:rPr>
                        <a:t>“</a:t>
                      </a:r>
                      <a:r>
                        <a:rPr lang="uk-UA" sz="700">
                          <a:effectLst/>
                        </a:rPr>
                        <a:t>Гра дитини</a:t>
                      </a:r>
                      <a:r>
                        <a:rPr lang="en-US"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Освітній напрям </a:t>
                      </a:r>
                      <a:r>
                        <a:rPr lang="ru-RU" sz="700">
                          <a:effectLst/>
                        </a:rPr>
                        <a:t>“</a:t>
                      </a:r>
                      <a:r>
                        <a:rPr lang="uk-UA" sz="700">
                          <a:effectLst/>
                        </a:rPr>
                        <a:t>Дитина в сенсорно-пізнавальному просторі</a:t>
                      </a:r>
                      <a:r>
                        <a:rPr lang="ru-RU"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Освітній напрям </a:t>
                      </a:r>
                      <a:r>
                        <a:rPr lang="en-US" sz="700">
                          <a:effectLst/>
                        </a:rPr>
                        <a:t>“</a:t>
                      </a:r>
                      <a:r>
                        <a:rPr lang="uk-UA" sz="700">
                          <a:effectLst/>
                        </a:rPr>
                        <a:t>Мовлення дитини</a:t>
                      </a:r>
                      <a:r>
                        <a:rPr lang="en-US" sz="700">
                          <a:effectLst/>
                        </a:rPr>
                        <a:t>”</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tc gridSpan="4">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 </a:t>
                      </a:r>
                    </a:p>
                    <a:p>
                      <a:pPr algn="ctr">
                        <a:lnSpc>
                          <a:spcPct val="115000"/>
                        </a:lnSpc>
                        <a:spcAft>
                          <a:spcPts val="1000"/>
                        </a:spcAft>
                      </a:pPr>
                      <a:r>
                        <a:rPr lang="uk-UA" sz="700">
                          <a:effectLst/>
                        </a:rPr>
                        <a:t>Висновки</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hMerge="1">
                  <a:txBody>
                    <a:bodyPr/>
                    <a:lstStyle/>
                    <a:p>
                      <a:endParaRPr lang="uk-UA"/>
                    </a:p>
                  </a:txBody>
                  <a:tcPr/>
                </a:tc>
                <a:tc hMerge="1">
                  <a:txBody>
                    <a:bodyPr/>
                    <a:lstStyle/>
                    <a:p>
                      <a:endParaRPr lang="uk-UA"/>
                    </a:p>
                  </a:txBody>
                  <a:tcPr/>
                </a:tc>
                <a:tc hMerge="1">
                  <a:txBody>
                    <a:bodyPr/>
                    <a:lstStyle/>
                    <a:p>
                      <a:endParaRPr lang="uk-UA"/>
                    </a:p>
                  </a:txBody>
                  <a:tcPr/>
                </a:tc>
                <a:extLst>
                  <a:ext uri="{0D108BD9-81ED-4DB2-BD59-A6C34878D82A}">
                    <a16:rowId xmlns:a16="http://schemas.microsoft.com/office/drawing/2014/main" val="3041511151"/>
                  </a:ext>
                </a:extLst>
              </a:tr>
              <a:tr h="456085">
                <a:tc vMerge="1">
                  <a:txBody>
                    <a:bodyPr/>
                    <a:lstStyle/>
                    <a:p>
                      <a:endParaRPr lang="uk-UA"/>
                    </a:p>
                  </a:txBody>
                  <a:tcPr/>
                </a:tc>
                <a:tc vMerge="1">
                  <a:txBody>
                    <a:bodyPr/>
                    <a:lstStyle/>
                    <a:p>
                      <a:endParaRPr lang="uk-UA"/>
                    </a:p>
                  </a:txBody>
                  <a:tcPr/>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д</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с</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п</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1631726410"/>
                  </a:ext>
                </a:extLst>
              </a:tr>
              <a:tr h="537353">
                <a:tc rowSpan="2">
                  <a:txBody>
                    <a:bodyPr/>
                    <a:lstStyle/>
                    <a:p>
                      <a:pPr algn="ctr">
                        <a:lnSpc>
                          <a:spcPct val="115000"/>
                        </a:lnSpc>
                        <a:spcAft>
                          <a:spcPts val="1000"/>
                        </a:spcAft>
                      </a:pPr>
                      <a:r>
                        <a:rPr lang="en-US" sz="700">
                          <a:effectLst/>
                        </a:rPr>
                        <a:t>I-</a:t>
                      </a:r>
                      <a:r>
                        <a:rPr lang="uk-UA" sz="700">
                          <a:effectLst/>
                        </a:rPr>
                        <a:t>молодші групи</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Вересень</a:t>
                      </a:r>
                    </a:p>
                    <a:p>
                      <a:pPr algn="ctr">
                        <a:lnSpc>
                          <a:spcPct val="115000"/>
                        </a:lnSpc>
                        <a:spcAft>
                          <a:spcPts val="1000"/>
                        </a:spcAft>
                      </a:pPr>
                      <a:r>
                        <a:rPr lang="uk-UA" sz="9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3449685946"/>
                  </a:ext>
                </a:extLst>
              </a:tr>
              <a:tr h="459971">
                <a:tc vMerge="1">
                  <a:txBody>
                    <a:bodyPr/>
                    <a:lstStyle/>
                    <a:p>
                      <a:endParaRPr lang="uk-UA"/>
                    </a:p>
                  </a:txBody>
                  <a:tcPr/>
                </a:tc>
                <a:tc>
                  <a:txBody>
                    <a:bodyPr/>
                    <a:lstStyle/>
                    <a:p>
                      <a:pPr algn="ctr">
                        <a:lnSpc>
                          <a:spcPct val="115000"/>
                        </a:lnSpc>
                        <a:spcAft>
                          <a:spcPts val="1000"/>
                        </a:spcAft>
                      </a:pPr>
                      <a:r>
                        <a:rPr lang="uk-UA" sz="700">
                          <a:effectLst/>
                        </a:rPr>
                        <a:t>Травень</a:t>
                      </a:r>
                    </a:p>
                    <a:p>
                      <a:pPr algn="ctr">
                        <a:lnSpc>
                          <a:spcPct val="115000"/>
                        </a:lnSpc>
                        <a:spcAft>
                          <a:spcPts val="1000"/>
                        </a:spcAft>
                      </a:pPr>
                      <a:r>
                        <a:rPr lang="uk-UA" sz="9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2656201487"/>
                  </a:ext>
                </a:extLst>
              </a:tr>
              <a:tr h="501732">
                <a:tc rowSpan="2">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Молодші групи</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Вересень</a:t>
                      </a:r>
                    </a:p>
                    <a:p>
                      <a:pPr algn="ctr">
                        <a:lnSpc>
                          <a:spcPct val="115000"/>
                        </a:lnSpc>
                        <a:spcAft>
                          <a:spcPts val="1000"/>
                        </a:spcAft>
                      </a:pPr>
                      <a:r>
                        <a:rPr lang="uk-UA" sz="7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93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2279704156"/>
                  </a:ext>
                </a:extLst>
              </a:tr>
              <a:tr h="651638">
                <a:tc vMerge="1">
                  <a:txBody>
                    <a:bodyPr/>
                    <a:lstStyle/>
                    <a:p>
                      <a:endParaRPr lang="uk-UA"/>
                    </a:p>
                  </a:txBody>
                  <a:tcPr/>
                </a:tc>
                <a:tc>
                  <a:txBody>
                    <a:bodyPr/>
                    <a:lstStyle/>
                    <a:p>
                      <a:pPr algn="ctr">
                        <a:lnSpc>
                          <a:spcPct val="115000"/>
                        </a:lnSpc>
                        <a:spcAft>
                          <a:spcPts val="1000"/>
                        </a:spcAft>
                      </a:pPr>
                      <a:r>
                        <a:rPr lang="uk-UA" sz="700">
                          <a:effectLst/>
                        </a:rPr>
                        <a:t>Травень</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endParaRPr>
                    </a:p>
                    <a:p>
                      <a:pPr>
                        <a:lnSpc>
                          <a:spcPct val="115000"/>
                        </a:lnSpc>
                        <a:spcAft>
                          <a:spcPts val="1000"/>
                        </a:spcAft>
                      </a:pPr>
                      <a:r>
                        <a:rPr lang="uk-UA" sz="600">
                          <a:effectLst/>
                        </a:rPr>
                        <a:t> </a:t>
                      </a:r>
                      <a:endParaRPr lang="uk-UA" sz="700">
                        <a:effectLst/>
                      </a:endParaRPr>
                    </a:p>
                    <a:p>
                      <a:pPr>
                        <a:lnSpc>
                          <a:spcPct val="115000"/>
                        </a:lnSpc>
                        <a:spcAft>
                          <a:spcPts val="1000"/>
                        </a:spcAft>
                      </a:pPr>
                      <a:r>
                        <a:rPr lang="uk-UA" sz="6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327003230"/>
                  </a:ext>
                </a:extLst>
              </a:tr>
              <a:tr h="382746">
                <a:tc rowSpan="2">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Середні групи</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Вересень</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a:t>
                      </a:r>
                      <a:endParaRPr lang="uk-UA" sz="700">
                        <a:effectLst/>
                      </a:endParaRPr>
                    </a:p>
                    <a:p>
                      <a:pPr algn="ctr">
                        <a:lnSpc>
                          <a:spcPct val="115000"/>
                        </a:lnSpc>
                        <a:spcAft>
                          <a:spcPts val="1000"/>
                        </a:spcAft>
                      </a:pPr>
                      <a:r>
                        <a:rPr lang="uk-UA" sz="6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nSpc>
                          <a:spcPct val="115000"/>
                        </a:lnSpc>
                        <a:spcAft>
                          <a:spcPts val="1000"/>
                        </a:spcAft>
                      </a:pPr>
                      <a:r>
                        <a:rPr lang="uk-UA" sz="600">
                          <a:effectLst/>
                        </a:rPr>
                        <a:t>15</a:t>
                      </a:r>
                      <a:endParaRPr lang="uk-UA" sz="700">
                        <a:effectLst/>
                      </a:endParaRPr>
                    </a:p>
                    <a:p>
                      <a:pPr>
                        <a:lnSpc>
                          <a:spcPct val="115000"/>
                        </a:lnSpc>
                        <a:spcAft>
                          <a:spcPts val="1000"/>
                        </a:spcAft>
                      </a:pPr>
                      <a:r>
                        <a:rPr lang="uk-UA" sz="6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1922479461"/>
                  </a:ext>
                </a:extLst>
              </a:tr>
              <a:tr h="382746">
                <a:tc vMerge="1">
                  <a:txBody>
                    <a:bodyPr/>
                    <a:lstStyle/>
                    <a:p>
                      <a:endParaRPr lang="uk-UA"/>
                    </a:p>
                  </a:txBody>
                  <a:tcPr/>
                </a:tc>
                <a:tc>
                  <a:txBody>
                    <a:bodyPr/>
                    <a:lstStyle/>
                    <a:p>
                      <a:pPr algn="ctr">
                        <a:lnSpc>
                          <a:spcPct val="115000"/>
                        </a:lnSpc>
                        <a:spcAft>
                          <a:spcPts val="1000"/>
                        </a:spcAft>
                      </a:pPr>
                      <a:r>
                        <a:rPr lang="uk-UA" sz="700">
                          <a:effectLst/>
                        </a:rPr>
                        <a:t>Травень</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75</a:t>
                      </a:r>
                      <a:endParaRPr lang="uk-UA" sz="700">
                        <a:effectLst/>
                      </a:endParaRPr>
                    </a:p>
                    <a:p>
                      <a:pPr algn="ctr">
                        <a:lnSpc>
                          <a:spcPct val="115000"/>
                        </a:lnSpc>
                        <a:spcAft>
                          <a:spcPts val="1000"/>
                        </a:spcAft>
                      </a:pPr>
                      <a:r>
                        <a:rPr lang="uk-UA" sz="6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3709937644"/>
                  </a:ext>
                </a:extLst>
              </a:tr>
              <a:tr h="501732">
                <a:tc rowSpan="2">
                  <a:txBody>
                    <a:bodyPr/>
                    <a:lstStyle/>
                    <a:p>
                      <a:pPr algn="ctr">
                        <a:lnSpc>
                          <a:spcPct val="115000"/>
                        </a:lnSpc>
                        <a:spcAft>
                          <a:spcPts val="1000"/>
                        </a:spcAft>
                      </a:pPr>
                      <a:r>
                        <a:rPr lang="uk-UA" sz="700">
                          <a:effectLst/>
                        </a:rPr>
                        <a:t> </a:t>
                      </a:r>
                    </a:p>
                    <a:p>
                      <a:pPr algn="ctr">
                        <a:lnSpc>
                          <a:spcPct val="115000"/>
                        </a:lnSpc>
                        <a:spcAft>
                          <a:spcPts val="1000"/>
                        </a:spcAft>
                      </a:pPr>
                      <a:r>
                        <a:rPr lang="uk-UA" sz="700">
                          <a:effectLst/>
                        </a:rPr>
                        <a:t>Старші групи</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700">
                          <a:effectLst/>
                        </a:rPr>
                        <a:t>Вересень</a:t>
                      </a:r>
                    </a:p>
                    <a:p>
                      <a:pPr algn="ctr">
                        <a:lnSpc>
                          <a:spcPct val="115000"/>
                        </a:lnSpc>
                        <a:spcAft>
                          <a:spcPts val="1000"/>
                        </a:spcAft>
                      </a:pPr>
                      <a:r>
                        <a:rPr lang="uk-UA" sz="7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nSpc>
                          <a:spcPct val="115000"/>
                        </a:lnSpc>
                        <a:spcAft>
                          <a:spcPts val="1000"/>
                        </a:spcAft>
                      </a:pPr>
                      <a:r>
                        <a:rPr lang="uk-UA" sz="600">
                          <a:effectLst/>
                        </a:rPr>
                        <a:t>34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27</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58</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19</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55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1656102807"/>
                  </a:ext>
                </a:extLst>
              </a:tr>
              <a:tr h="382746">
                <a:tc vMerge="1">
                  <a:txBody>
                    <a:bodyPr/>
                    <a:lstStyle/>
                    <a:p>
                      <a:endParaRPr lang="uk-UA"/>
                    </a:p>
                  </a:txBody>
                  <a:tcPr/>
                </a:tc>
                <a:tc>
                  <a:txBody>
                    <a:bodyPr/>
                    <a:lstStyle/>
                    <a:p>
                      <a:pPr algn="ctr">
                        <a:lnSpc>
                          <a:spcPct val="115000"/>
                        </a:lnSpc>
                        <a:spcAft>
                          <a:spcPts val="1000"/>
                        </a:spcAft>
                      </a:pPr>
                      <a:r>
                        <a:rPr lang="uk-UA" sz="700">
                          <a:effectLst/>
                        </a:rPr>
                        <a:t>Травень</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82</a:t>
                      </a:r>
                      <a:endParaRPr lang="uk-UA" sz="700">
                        <a:effectLst/>
                      </a:endParaRPr>
                    </a:p>
                    <a:p>
                      <a:pPr algn="ctr">
                        <a:lnSpc>
                          <a:spcPct val="115000"/>
                        </a:lnSpc>
                        <a:spcAft>
                          <a:spcPts val="1000"/>
                        </a:spcAft>
                      </a:pPr>
                      <a:r>
                        <a:rPr lang="uk-UA" sz="600">
                          <a:effectLst/>
                        </a:rPr>
                        <a:t> </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10</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dirty="0">
                          <a:effectLst/>
                        </a:rPr>
                        <a:t>4</a:t>
                      </a:r>
                      <a:endParaRPr lang="uk-UA"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dirty="0">
                          <a:effectLst/>
                        </a:rPr>
                        <a:t>2</a:t>
                      </a:r>
                      <a:endParaRPr lang="uk-UA"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91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6</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83</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4</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85</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11</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a:effectLst/>
                        </a:rPr>
                        <a:t>2</a:t>
                      </a:r>
                      <a:endParaRPr lang="uk-UA" sz="70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tc>
                  <a:txBody>
                    <a:bodyPr/>
                    <a:lstStyle/>
                    <a:p>
                      <a:pPr algn="ctr">
                        <a:lnSpc>
                          <a:spcPct val="115000"/>
                        </a:lnSpc>
                        <a:spcAft>
                          <a:spcPts val="1000"/>
                        </a:spcAft>
                      </a:pPr>
                      <a:r>
                        <a:rPr lang="uk-UA" sz="600" dirty="0">
                          <a:effectLst/>
                        </a:rPr>
                        <a:t>2</a:t>
                      </a:r>
                      <a:endParaRPr lang="uk-UA" sz="700" dirty="0">
                        <a:effectLst/>
                        <a:latin typeface="Calibri" panose="020F0502020204030204" pitchFamily="34" charset="0"/>
                        <a:ea typeface="Calibri" panose="020F0502020204030204" pitchFamily="34" charset="0"/>
                        <a:cs typeface="Times New Roman" panose="02020603050405020304" pitchFamily="18" charset="0"/>
                      </a:endParaRPr>
                    </a:p>
                  </a:txBody>
                  <a:tcPr marL="42858" marR="42858" marT="0" marB="0"/>
                </a:tc>
                <a:extLst>
                  <a:ext uri="{0D108BD9-81ED-4DB2-BD59-A6C34878D82A}">
                    <a16:rowId xmlns:a16="http://schemas.microsoft.com/office/drawing/2014/main" val="3923123950"/>
                  </a:ext>
                </a:extLst>
              </a:tr>
            </a:tbl>
          </a:graphicData>
        </a:graphic>
      </p:graphicFrame>
    </p:spTree>
    <p:extLst>
      <p:ext uri="{BB962C8B-B14F-4D97-AF65-F5344CB8AC3E}">
        <p14:creationId xmlns:p14="http://schemas.microsoft.com/office/powerpoint/2010/main" val="38359162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507317-066E-4F5D-A443-FA27A50AF5C9}"/>
              </a:ext>
            </a:extLst>
          </p:cNvPr>
          <p:cNvSpPr>
            <a:spLocks noGrp="1"/>
          </p:cNvSpPr>
          <p:nvPr>
            <p:ph type="title"/>
          </p:nvPr>
        </p:nvSpPr>
        <p:spPr>
          <a:xfrm>
            <a:off x="251520" y="-99392"/>
            <a:ext cx="8282880" cy="1296144"/>
          </a:xfrm>
        </p:spPr>
        <p:txBody>
          <a:bodyPr>
            <a:normAutofit fontScale="90000"/>
          </a:bodyPr>
          <a:lstStyle/>
          <a:p>
            <a:pPr algn="ctr"/>
            <a:r>
              <a:rPr lang="uk-UA" sz="1800" dirty="0">
                <a:solidFill>
                  <a:srgbClr val="333333"/>
                </a:solidFill>
                <a:latin typeface="Arial Black" panose="020B0A04020102020204" pitchFamily="34" charset="0"/>
                <a:ea typeface="Calibri" panose="020F0502020204030204" pitchFamily="34" charset="0"/>
                <a:cs typeface="Times New Roman" panose="02020603050405020304" pitchFamily="18" charset="0"/>
              </a:rPr>
              <a:t>Х</a:t>
            </a:r>
            <a:r>
              <a:rPr lang="uk-UA" sz="1800" dirty="0">
                <a:solidFill>
                  <a:srgbClr val="333333"/>
                </a:solidFill>
                <a:effectLst/>
                <a:latin typeface="Arial Black" panose="020B0A04020102020204" pitchFamily="34" charset="0"/>
                <a:ea typeface="Calibri" panose="020F0502020204030204" pitchFamily="34" charset="0"/>
                <a:cs typeface="Times New Roman" panose="02020603050405020304" pitchFamily="18" charset="0"/>
              </a:rPr>
              <a:t>арчування в ЗДОЯС №10 організовано відповідно до </a:t>
            </a:r>
            <a:br>
              <a:rPr lang="uk-UA" sz="1800" dirty="0">
                <a:solidFill>
                  <a:srgbClr val="333333"/>
                </a:solidFill>
                <a:effectLst/>
                <a:latin typeface="Arial Black" panose="020B0A04020102020204" pitchFamily="34" charset="0"/>
                <a:ea typeface="Calibri" panose="020F0502020204030204" pitchFamily="34" charset="0"/>
                <a:cs typeface="Times New Roman" panose="02020603050405020304" pitchFamily="18" charset="0"/>
              </a:rPr>
            </a:br>
            <a:r>
              <a:rPr lang="uk-UA" sz="1800" dirty="0">
                <a:solidFill>
                  <a:srgbClr val="333333"/>
                </a:solidFill>
                <a:effectLst/>
                <a:latin typeface="Arial Black" panose="020B0A04020102020204" pitchFamily="34" charset="0"/>
                <a:ea typeface="Calibri" panose="020F0502020204030204" pitchFamily="34" charset="0"/>
                <a:cs typeface="Times New Roman" panose="02020603050405020304" pitchFamily="18" charset="0"/>
              </a:rPr>
              <a:t>Постанови КМУ від 24.03.2021 № 305 «</a:t>
            </a:r>
            <a:r>
              <a:rPr lang="uk-UA" sz="1800" u="none" strike="noStrike" dirty="0">
                <a:solidFill>
                  <a:srgbClr val="3849F9"/>
                </a:solidFill>
                <a:effectLst/>
                <a:latin typeface="Arial Black" panose="020B0A04020102020204" pitchFamily="34" charset="0"/>
                <a:ea typeface="Calibri" panose="020F0502020204030204" pitchFamily="34" charset="0"/>
                <a:cs typeface="Times New Roman" panose="02020603050405020304" pitchFamily="18" charset="0"/>
                <a:hlinkClick r:id="rId2"/>
              </a:rPr>
              <a:t>Про затвердження норм та Порядку організації харчування у закладах освіти та дитячих закладах оздоровлення та відпочинку</a:t>
            </a:r>
            <a:r>
              <a:rPr lang="uk-UA" sz="1800" dirty="0">
                <a:solidFill>
                  <a:srgbClr val="333333"/>
                </a:solidFill>
                <a:effectLst/>
                <a:latin typeface="Arial Black" panose="020B0A04020102020204" pitchFamily="34" charset="0"/>
                <a:ea typeface="Calibri" panose="020F0502020204030204" pitchFamily="34" charset="0"/>
                <a:cs typeface="Times New Roman" panose="02020603050405020304" pitchFamily="18" charset="0"/>
              </a:rPr>
              <a:t>»</a:t>
            </a:r>
            <a:br>
              <a:rPr lang="uk-UA" sz="18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3D3FA6E7-546E-423B-ACD1-D07FD289C442}"/>
              </a:ext>
            </a:extLst>
          </p:cNvPr>
          <p:cNvSpPr>
            <a:spLocks noGrp="1"/>
          </p:cNvSpPr>
          <p:nvPr>
            <p:ph sz="half" idx="1"/>
          </p:nvPr>
        </p:nvSpPr>
        <p:spPr>
          <a:xfrm>
            <a:off x="251520" y="1196752"/>
            <a:ext cx="4888427" cy="5661248"/>
          </a:xfrm>
        </p:spPr>
        <p:txBody>
          <a:bodyPr>
            <a:normAutofit fontScale="25000" lnSpcReduction="20000"/>
          </a:bodyPr>
          <a:lstStyle/>
          <a:p>
            <a:pPr>
              <a:lnSpc>
                <a:spcPct val="107000"/>
              </a:lnSpc>
              <a:spcAft>
                <a:spcPts val="800"/>
              </a:spcAft>
              <a:tabLst>
                <a:tab pos="4500880" algn="l"/>
              </a:tabLst>
            </a:pPr>
            <a:r>
              <a:rPr lang="uk-UA" sz="4800" b="1" i="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1.Спосіб організації харчування:</a:t>
            </a:r>
            <a:endParaRPr lang="uk-UA" sz="48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00880" algn="l"/>
              </a:tabLst>
            </a:pPr>
            <a:r>
              <a:rPr lang="uk-UA" sz="4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Працівники, що входять до штатного розпису закладу, самостійно готують та реалізовують готові страви.</a:t>
            </a:r>
          </a:p>
          <a:p>
            <a:pPr>
              <a:lnSpc>
                <a:spcPct val="107000"/>
              </a:lnSpc>
              <a:spcAft>
                <a:spcPts val="800"/>
              </a:spcAft>
              <a:tabLst>
                <a:tab pos="4500880" algn="l"/>
              </a:tabLst>
            </a:pPr>
            <a:r>
              <a:rPr lang="uk-UA" sz="4800" b="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2. Режим харчування:</a:t>
            </a:r>
            <a:endParaRPr lang="uk-UA" sz="48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fontAlgn="base"/>
            <a:r>
              <a:rPr lang="uk-UA" sz="4800" dirty="0">
                <a:solidFill>
                  <a:schemeClr val="bg2">
                    <a:lumMod val="50000"/>
                  </a:schemeClr>
                </a:solidFill>
                <a:effectLst/>
                <a:latin typeface="Arial Black" panose="020B0A04020102020204" pitchFamily="34" charset="0"/>
                <a:ea typeface="Times New Roman" panose="02020603050405020304" pitchFamily="18" charset="0"/>
              </a:rPr>
              <a:t>У закладі освіти 3-х разовий режим харчування. Тривалість сніданку і  підвечірку не менше ніж 20 хвилин, обіду — 25–30 хвилин. Їжу  видають дітям у суворо визначений час з інтервалами у не більше ніж чотири години.</a:t>
            </a:r>
          </a:p>
          <a:p>
            <a:pPr>
              <a:lnSpc>
                <a:spcPct val="107000"/>
              </a:lnSpc>
              <a:spcAft>
                <a:spcPts val="800"/>
              </a:spcAft>
              <a:tabLst>
                <a:tab pos="4500880" algn="l"/>
              </a:tabLst>
            </a:pPr>
            <a:r>
              <a:rPr lang="uk-UA" sz="4800" dirty="0">
                <a:solidFill>
                  <a:srgbClr val="FF0000"/>
                </a:solidFill>
                <a:effectLst/>
                <a:latin typeface="Arial Black" panose="020B0A04020102020204" pitchFamily="34" charset="0"/>
                <a:ea typeface="Times New Roman" panose="02020603050405020304" pitchFamily="18" charset="0"/>
                <a:cs typeface="Times New Roman" panose="02020603050405020304" pitchFamily="18" charset="0"/>
              </a:rPr>
              <a:t>3.</a:t>
            </a:r>
            <a:r>
              <a:rPr lang="uk-UA" sz="4800" b="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Окреслено вимоги до планування меню</a:t>
            </a:r>
            <a:endParaRPr lang="uk-UA" sz="4800" b="1" dirty="0">
              <a:solidFill>
                <a:srgbClr val="FF0000"/>
              </a:solidFill>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00880" algn="l"/>
              </a:tabLst>
            </a:pP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Для забезпечення </a:t>
            </a:r>
            <a:r>
              <a:rPr lang="uk-UA" sz="4800" dirty="0" err="1">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різноманітністі</a:t>
            </a: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харчування, </a:t>
            </a:r>
            <a:r>
              <a:rPr lang="uk-UA" sz="4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медичним працівником  закладу дошкільної освіти </a:t>
            </a:r>
            <a:r>
              <a:rPr lang="uk-UA" sz="4800" dirty="0" err="1">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сладається</a:t>
            </a: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uk-UA" sz="4800" u="sng"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примірне чотиритижневе сезонне меню</a:t>
            </a:r>
            <a:r>
              <a:rPr lang="uk-UA" sz="4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 та затверджуватися директором.</a:t>
            </a: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Примірне чотиритижневе сезонне меню  використовуємо  </a:t>
            </a:r>
            <a:r>
              <a:rPr lang="uk-UA" sz="4800" u="sng"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після погодження </a:t>
            </a: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з </a:t>
            </a:r>
            <a:r>
              <a:rPr lang="uk-UA" sz="4800" u="sng" dirty="0" err="1">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Держпродспоживслужбою</a:t>
            </a: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a:t>
            </a:r>
            <a:endParaRPr lang="uk-UA" sz="4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00880" algn="l"/>
              </a:tabLst>
            </a:pPr>
            <a:r>
              <a:rPr lang="uk-UA" sz="4800" dirty="0">
                <a:solidFill>
                  <a:srgbClr val="FF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uk-UA" sz="4800" b="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4.Розписано калорійність сніданку, обіду та вечері за віковими групами: 2-4 та  4—6 (7) років </a:t>
            </a:r>
            <a:r>
              <a:rPr lang="uk-UA" sz="4800" b="1"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a:t>
            </a:r>
            <a:endParaRPr lang="uk-UA" sz="4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00880" algn="l"/>
              </a:tabLst>
            </a:pPr>
            <a:r>
              <a:rPr lang="uk-UA" sz="4800" b="1"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5. Передбачено кількість білків, жирів і вуглеводів, яка має бути у стравах.</a:t>
            </a:r>
            <a:r>
              <a:rPr lang="uk-UA" sz="4800" dirty="0">
                <a:solidFill>
                  <a:schemeClr val="bg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endParaRPr lang="uk-UA" sz="4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4500880" algn="l"/>
              </a:tabLst>
            </a:pPr>
            <a:r>
              <a:rPr lang="uk-UA" sz="4800" b="1"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6. Розраховано добову потребу в рідині для дітей різних вікових груп</a:t>
            </a:r>
            <a:endParaRPr lang="uk-UA" sz="1800" dirty="0">
              <a:solidFill>
                <a:schemeClr val="bg2">
                  <a:lumMod val="50000"/>
                </a:schemeClr>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4500880" algn="l"/>
              </a:tabLst>
            </a:pPr>
            <a:r>
              <a:rPr lang="uk-UA" sz="1800" dirty="0">
                <a:solidFill>
                  <a:srgbClr val="ED378E"/>
                </a:solidFill>
                <a:effectLst/>
                <a:latin typeface="Arial Black" panose="020B0A04020102020204" pitchFamily="34" charset="0"/>
                <a:ea typeface="Times New Roman" panose="02020603050405020304" pitchFamily="18" charset="0"/>
                <a:cs typeface="Times New Roman" panose="02020603050405020304" pitchFamily="18" charset="0"/>
              </a:rPr>
              <a:t> </a:t>
            </a:r>
            <a:endParaRPr lang="uk-UA" sz="1800" dirty="0">
              <a:solidFill>
                <a:srgbClr val="ED378E"/>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4500880" algn="l"/>
              </a:tabLst>
            </a:pPr>
            <a:r>
              <a:rPr lang="uk-UA" sz="1800" dirty="0">
                <a:solidFill>
                  <a:srgbClr val="ED378E"/>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800" dirty="0">
              <a:solidFill>
                <a:srgbClr val="ED378E"/>
              </a:solidFill>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вмісту 3">
            <a:extLst>
              <a:ext uri="{FF2B5EF4-FFF2-40B4-BE49-F238E27FC236}">
                <a16:creationId xmlns:a16="http://schemas.microsoft.com/office/drawing/2014/main" id="{8D5058E5-DF7D-4899-9CFA-1D4D14854DA6}"/>
              </a:ext>
            </a:extLst>
          </p:cNvPr>
          <p:cNvSpPr>
            <a:spLocks noGrp="1"/>
          </p:cNvSpPr>
          <p:nvPr>
            <p:ph sz="half" idx="2"/>
          </p:nvPr>
        </p:nvSpPr>
        <p:spPr>
          <a:xfrm>
            <a:off x="5337307" y="1196752"/>
            <a:ext cx="3806693" cy="5472608"/>
          </a:xfrm>
        </p:spPr>
        <p:txBody>
          <a:bodyPr>
            <a:normAutofit fontScale="25000" lnSpcReduction="20000"/>
          </a:bodyPr>
          <a:lstStyle/>
          <a:p>
            <a:endParaRPr lang="uk-UA" sz="1800" b="1" dirty="0">
              <a:solidFill>
                <a:srgbClr val="000000"/>
              </a:solidFill>
              <a:effectLst/>
              <a:latin typeface="Times New Roman" panose="02020603050405020304" pitchFamily="18" charset="0"/>
              <a:ea typeface="Times New Roman" panose="02020603050405020304" pitchFamily="18" charset="0"/>
            </a:endParaRPr>
          </a:p>
          <a:p>
            <a:r>
              <a:rPr lang="uk-UA" sz="6400" b="1" dirty="0">
                <a:solidFill>
                  <a:srgbClr val="FF0000"/>
                </a:solidFill>
                <a:effectLst/>
                <a:latin typeface="Segoe UI Black" panose="020B0A02040204020203" pitchFamily="34" charset="0"/>
                <a:ea typeface="Segoe UI Black" panose="020B0A02040204020203" pitchFamily="34" charset="0"/>
              </a:rPr>
              <a:t>Основними принципами організації харчування в  закладі дошкільної освіти є</a:t>
            </a:r>
            <a:r>
              <a:rPr lang="uk-UA" sz="6400" dirty="0">
                <a:solidFill>
                  <a:srgbClr val="FF0000"/>
                </a:solidFill>
                <a:effectLst/>
                <a:latin typeface="Segoe UI Black" panose="020B0A02040204020203" pitchFamily="34" charset="0"/>
                <a:ea typeface="Segoe UI Black" panose="020B0A02040204020203" pitchFamily="34" charset="0"/>
              </a:rPr>
              <a:t>:</a:t>
            </a:r>
          </a:p>
          <a:p>
            <a:pPr algn="l"/>
            <a:r>
              <a:rPr lang="uk-UA" sz="6400" dirty="0">
                <a:solidFill>
                  <a:schemeClr val="bg2">
                    <a:lumMod val="50000"/>
                  </a:schemeClr>
                </a:solidFill>
                <a:effectLst/>
                <a:latin typeface="Segoe UI Black" panose="020B0A02040204020203" pitchFamily="34" charset="0"/>
                <a:ea typeface="Segoe UI Black" panose="020B0A02040204020203" pitchFamily="34" charset="0"/>
              </a:rPr>
              <a:t>* енергетична цінність раціонів відповідає енерговитратам дітей,</a:t>
            </a:r>
          </a:p>
          <a:p>
            <a:pPr algn="l"/>
            <a:r>
              <a:rPr lang="uk-UA" sz="6400" dirty="0">
                <a:solidFill>
                  <a:schemeClr val="bg2">
                    <a:lumMod val="50000"/>
                  </a:schemeClr>
                </a:solidFill>
                <a:effectLst/>
                <a:latin typeface="Segoe UI Black" panose="020B0A02040204020203" pitchFamily="34" charset="0"/>
                <a:ea typeface="Segoe UI Black" panose="020B0A02040204020203" pitchFamily="34" charset="0"/>
              </a:rPr>
              <a:t>* збалансованість та максимальна різноманітність раціону,</a:t>
            </a:r>
          </a:p>
          <a:p>
            <a:pPr algn="l"/>
            <a:r>
              <a:rPr lang="uk-UA" sz="6400" dirty="0">
                <a:solidFill>
                  <a:schemeClr val="bg2">
                    <a:lumMod val="50000"/>
                  </a:schemeClr>
                </a:solidFill>
                <a:effectLst/>
                <a:latin typeface="Segoe UI Black" panose="020B0A02040204020203" pitchFamily="34" charset="0"/>
                <a:ea typeface="Segoe UI Black" panose="020B0A02040204020203" pitchFamily="34" charset="0"/>
              </a:rPr>
              <a:t>* технологічна та кулінарна обробка продуктів і страв, що забезпечує їх смакові якості та зберігає вихідну харчову цінність,</a:t>
            </a:r>
          </a:p>
          <a:p>
            <a:pPr algn="l"/>
            <a:r>
              <a:rPr lang="uk-UA" sz="6400" dirty="0">
                <a:solidFill>
                  <a:schemeClr val="bg2">
                    <a:lumMod val="50000"/>
                  </a:schemeClr>
                </a:solidFill>
                <a:effectLst/>
                <a:latin typeface="Segoe UI Black" panose="020B0A02040204020203" pitchFamily="34" charset="0"/>
                <a:ea typeface="Segoe UI Black" panose="020B0A02040204020203" pitchFamily="34" charset="0"/>
              </a:rPr>
              <a:t>* забезпечення санітарно-гігієнічних норм (дотримання всіх санітарних вимог до стану харчоблоку, продуктів харчування, їх транспортування, зберігання, приготування та роздачі страв).</a:t>
            </a:r>
          </a:p>
          <a:p>
            <a:endParaRPr lang="uk-UA" dirty="0"/>
          </a:p>
        </p:txBody>
      </p:sp>
    </p:spTree>
    <p:extLst>
      <p:ext uri="{BB962C8B-B14F-4D97-AF65-F5344CB8AC3E}">
        <p14:creationId xmlns:p14="http://schemas.microsoft.com/office/powerpoint/2010/main" val="26894129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722112"/>
            <a:ext cx="8568952" cy="6186309"/>
          </a:xfrm>
          <a:prstGeom prst="rect">
            <a:avLst/>
          </a:prstGeom>
        </p:spPr>
        <p:txBody>
          <a:bodyPr wrap="square">
            <a:spAutoFit/>
          </a:bodyPr>
          <a:lstStyle/>
          <a:p>
            <a:pPr marL="342900" lvl="0" indent="-342900" algn="r">
              <a:buFont typeface="Wingdings" panose="05000000000000000000" pitchFamily="2" charset="2"/>
              <a:buChar char="v"/>
            </a:pPr>
            <a:r>
              <a:rPr lang="uk-UA" sz="2000" b="1" dirty="0">
                <a:solidFill>
                  <a:srgbClr val="FF0000"/>
                </a:solidFill>
                <a:latin typeface="Times New Roman" pitchFamily="18" charset="0"/>
                <a:cs typeface="Times New Roman" pitchFamily="18" charset="0"/>
              </a:rPr>
              <a:t> </a:t>
            </a:r>
            <a:r>
              <a:rPr lang="uk-UA" sz="2000" b="1" dirty="0">
                <a:solidFill>
                  <a:srgbClr val="00B050"/>
                </a:solidFill>
                <a:latin typeface="Times New Roman" pitchFamily="18" charset="0"/>
                <a:cs typeface="Times New Roman" pitchFamily="18" charset="0"/>
              </a:rPr>
              <a:t>Вартість харчування одного вихованця  ТЗДОЯС №10 у 23/24 </a:t>
            </a:r>
            <a:r>
              <a:rPr lang="uk-UA" sz="2000" b="1" dirty="0" err="1">
                <a:solidFill>
                  <a:srgbClr val="00B050"/>
                </a:solidFill>
                <a:latin typeface="Times New Roman" pitchFamily="18" charset="0"/>
                <a:cs typeface="Times New Roman" pitchFamily="18" charset="0"/>
              </a:rPr>
              <a:t>н.р</a:t>
            </a:r>
            <a:r>
              <a:rPr lang="uk-UA" sz="2000" b="1" dirty="0">
                <a:solidFill>
                  <a:srgbClr val="00B050"/>
                </a:solidFill>
                <a:latin typeface="Times New Roman" pitchFamily="18" charset="0"/>
                <a:cs typeface="Times New Roman" pitchFamily="18" charset="0"/>
              </a:rPr>
              <a:t>.</a:t>
            </a:r>
          </a:p>
          <a:p>
            <a:pPr marL="342900" lvl="0" indent="-342900">
              <a:buFontTx/>
              <a:buChar char="-"/>
            </a:pPr>
            <a:r>
              <a:rPr lang="uk-UA" sz="2000" b="1" dirty="0">
                <a:solidFill>
                  <a:srgbClr val="FF0000"/>
                </a:solidFill>
                <a:latin typeface="Times New Roman" pitchFamily="18" charset="0"/>
                <a:cs typeface="Times New Roman" pitchFamily="18" charset="0"/>
              </a:rPr>
              <a:t>40 грн. на день</a:t>
            </a:r>
            <a:r>
              <a:rPr lang="en-US" sz="2000" b="1" dirty="0">
                <a:solidFill>
                  <a:srgbClr val="FF0000"/>
                </a:solidFill>
                <a:latin typeface="Times New Roman" pitchFamily="18" charset="0"/>
                <a:cs typeface="Times New Roman" pitchFamily="18" charset="0"/>
              </a:rPr>
              <a:t>  I</a:t>
            </a:r>
            <a:r>
              <a:rPr lang="uk-UA" sz="2000" b="1" dirty="0">
                <a:solidFill>
                  <a:srgbClr val="FF0000"/>
                </a:solidFill>
                <a:latin typeface="Times New Roman" pitchFamily="18" charset="0"/>
                <a:cs typeface="Times New Roman" pitchFamily="18" charset="0"/>
              </a:rPr>
              <a:t> молодших та молодших групах; </a:t>
            </a:r>
          </a:p>
          <a:p>
            <a:pPr marL="342900" lvl="0" indent="-342900">
              <a:buFontTx/>
              <a:buChar char="-"/>
            </a:pPr>
            <a:r>
              <a:rPr lang="uk-UA" sz="2000" b="1" dirty="0">
                <a:solidFill>
                  <a:srgbClr val="FF0000"/>
                </a:solidFill>
                <a:latin typeface="Times New Roman" pitchFamily="18" charset="0"/>
                <a:cs typeface="Times New Roman" pitchFamily="18" charset="0"/>
              </a:rPr>
              <a:t>53 грн. на день у середніх та старших групах</a:t>
            </a:r>
          </a:p>
          <a:p>
            <a:pPr marL="342900" lvl="0" indent="-342900">
              <a:buFontTx/>
              <a:buChar char="-"/>
            </a:pPr>
            <a:endParaRPr lang="uk-UA" sz="2000" b="1" dirty="0">
              <a:solidFill>
                <a:srgbClr val="FF0000"/>
              </a:solidFill>
              <a:latin typeface="Times New Roman" pitchFamily="18" charset="0"/>
              <a:cs typeface="Times New Roman" pitchFamily="18" charset="0"/>
            </a:endParaRPr>
          </a:p>
          <a:p>
            <a:pPr marL="342900" lvl="0" indent="-342900">
              <a:buFont typeface="Wingdings" panose="05000000000000000000" pitchFamily="2" charset="2"/>
              <a:buChar char="v"/>
            </a:pPr>
            <a:r>
              <a:rPr lang="uk-UA" sz="2000" b="1" dirty="0">
                <a:solidFill>
                  <a:srgbClr val="00B050"/>
                </a:solidFill>
                <a:latin typeface="Times New Roman" pitchFamily="18" charset="0"/>
                <a:cs typeface="Times New Roman" pitchFamily="18" charset="0"/>
              </a:rPr>
              <a:t>Батьки сплачують за харчування дітей у розмірі 60% від вартості харчування на день.</a:t>
            </a:r>
          </a:p>
          <a:p>
            <a:pPr marL="342900" lvl="0" indent="-342900">
              <a:buFont typeface="Wingdings" panose="05000000000000000000" pitchFamily="2" charset="2"/>
              <a:buChar char="v"/>
            </a:pPr>
            <a:endParaRPr lang="uk-UA" sz="2000" b="1" dirty="0">
              <a:solidFill>
                <a:srgbClr val="00B050"/>
              </a:solidFill>
              <a:latin typeface="Times New Roman" pitchFamily="18" charset="0"/>
              <a:cs typeface="Times New Roman" pitchFamily="18" charset="0"/>
            </a:endParaRPr>
          </a:p>
          <a:p>
            <a:pPr marL="342900" lvl="0" indent="-342900">
              <a:buFont typeface="Wingdings" panose="05000000000000000000" pitchFamily="2" charset="2"/>
              <a:buChar char="v"/>
            </a:pPr>
            <a:r>
              <a:rPr lang="uk-UA" sz="2000" b="1" dirty="0">
                <a:solidFill>
                  <a:srgbClr val="00B050"/>
                </a:solidFill>
                <a:latin typeface="Times New Roman" pitchFamily="18" charset="0"/>
                <a:cs typeface="Times New Roman" pitchFamily="18" charset="0"/>
              </a:rPr>
              <a:t>Пільгові категорії , звільнені від плати за харчування:</a:t>
            </a:r>
          </a:p>
          <a:p>
            <a:pPr marL="342900" lvl="0" indent="-342900">
              <a:buFontTx/>
              <a:buChar char="-"/>
            </a:pPr>
            <a:r>
              <a:rPr lang="uk-UA" sz="2000" b="1" dirty="0">
                <a:solidFill>
                  <a:srgbClr val="FF0000"/>
                </a:solidFill>
                <a:latin typeface="Times New Roman" pitchFamily="18" charset="0"/>
                <a:cs typeface="Times New Roman" pitchFamily="18" charset="0"/>
              </a:rPr>
              <a:t>діти, батьки яких є учасниками бойових дій; діти з особливими освітніми потребами; діти з малозабезпечених сімей ; ВПО; інваліди; діти, батьки яких опинилися у СЖО; на 50%- </a:t>
            </a:r>
            <a:r>
              <a:rPr lang="uk-UA" sz="2000" b="1" dirty="0" err="1">
                <a:solidFill>
                  <a:srgbClr val="FF0000"/>
                </a:solidFill>
                <a:latin typeface="Times New Roman" pitchFamily="18" charset="0"/>
                <a:cs typeface="Times New Roman" pitchFamily="18" charset="0"/>
              </a:rPr>
              <a:t>багатодатні</a:t>
            </a:r>
            <a:r>
              <a:rPr lang="uk-UA" sz="2000" b="1" dirty="0">
                <a:solidFill>
                  <a:srgbClr val="FF0000"/>
                </a:solidFill>
                <a:latin typeface="Times New Roman" pitchFamily="18" charset="0"/>
                <a:cs typeface="Times New Roman" pitchFamily="18" charset="0"/>
              </a:rPr>
              <a:t>.</a:t>
            </a:r>
          </a:p>
          <a:p>
            <a:pPr marL="342900" lvl="0" indent="-342900">
              <a:buFontTx/>
              <a:buChar char="-"/>
            </a:pPr>
            <a:endParaRPr lang="uk-UA" sz="2000" b="1" dirty="0">
              <a:solidFill>
                <a:srgbClr val="FF0000"/>
              </a:solidFill>
              <a:latin typeface="Times New Roman" pitchFamily="18" charset="0"/>
              <a:cs typeface="Times New Roman" pitchFamily="18" charset="0"/>
            </a:endParaRPr>
          </a:p>
          <a:p>
            <a:pPr marL="342900" lvl="0" indent="-342900">
              <a:buFont typeface="Wingdings" panose="05000000000000000000" pitchFamily="2" charset="2"/>
              <a:buChar char="v"/>
            </a:pPr>
            <a:r>
              <a:rPr lang="uk-UA" sz="2000" b="1" dirty="0">
                <a:solidFill>
                  <a:srgbClr val="00B050"/>
                </a:solidFill>
                <a:latin typeface="Times New Roman" panose="02020603050405020304" pitchFamily="18" charset="0"/>
                <a:cs typeface="Times New Roman" pitchFamily="18" charset="0"/>
              </a:rPr>
              <a:t>Харчування дітей у ЗДОЯС №10 здійснюється відповідно до норм, затверджених постановою Кабінету Міністрів України </a:t>
            </a:r>
            <a:r>
              <a:rPr lang="ru-RU" sz="2000" b="1" i="0" dirty="0">
                <a:solidFill>
                  <a:srgbClr val="00B050"/>
                </a:solidFill>
                <a:effectLst/>
                <a:latin typeface="Times New Roman" panose="02020603050405020304" pitchFamily="18" charset="0"/>
                <a:cs typeface="Times New Roman" panose="02020603050405020304" pitchFamily="18" charset="0"/>
              </a:rPr>
              <a:t> </a:t>
            </a:r>
            <a:r>
              <a:rPr lang="ru-RU" sz="2000" b="1" i="0" dirty="0" err="1">
                <a:solidFill>
                  <a:srgbClr val="00B050"/>
                </a:solidFill>
                <a:effectLst/>
                <a:latin typeface="Times New Roman" panose="02020603050405020304" pitchFamily="18" charset="0"/>
                <a:cs typeface="Times New Roman" panose="02020603050405020304" pitchFamily="18" charset="0"/>
              </a:rPr>
              <a:t>від</a:t>
            </a:r>
            <a:r>
              <a:rPr lang="ru-RU" sz="2000" b="1" i="0" dirty="0">
                <a:solidFill>
                  <a:srgbClr val="00B050"/>
                </a:solidFill>
                <a:effectLst/>
                <a:latin typeface="Times New Roman" panose="02020603050405020304" pitchFamily="18" charset="0"/>
                <a:cs typeface="Times New Roman" panose="02020603050405020304" pitchFamily="18" charset="0"/>
              </a:rPr>
              <a:t> 24.03.2021 № 305 «Про </a:t>
            </a:r>
            <a:r>
              <a:rPr lang="ru-RU" sz="2000" b="1" i="0" dirty="0" err="1">
                <a:solidFill>
                  <a:srgbClr val="00B050"/>
                </a:solidFill>
                <a:effectLst/>
                <a:latin typeface="Times New Roman" panose="02020603050405020304" pitchFamily="18" charset="0"/>
                <a:cs typeface="Times New Roman" panose="02020603050405020304" pitchFamily="18" charset="0"/>
              </a:rPr>
              <a:t>затвердження</a:t>
            </a:r>
            <a:r>
              <a:rPr lang="ru-RU" sz="2000" b="1" i="0" dirty="0">
                <a:solidFill>
                  <a:srgbClr val="00B050"/>
                </a:solidFill>
                <a:effectLst/>
                <a:latin typeface="Times New Roman" panose="02020603050405020304" pitchFamily="18" charset="0"/>
                <a:cs typeface="Times New Roman" panose="02020603050405020304" pitchFamily="18" charset="0"/>
              </a:rPr>
              <a:t> норм та Порядку </a:t>
            </a:r>
            <a:r>
              <a:rPr lang="ru-RU" sz="2000" b="1" i="0" dirty="0" err="1">
                <a:solidFill>
                  <a:srgbClr val="00B050"/>
                </a:solidFill>
                <a:effectLst/>
                <a:latin typeface="Times New Roman" panose="02020603050405020304" pitchFamily="18" charset="0"/>
                <a:cs typeface="Times New Roman" panose="02020603050405020304" pitchFamily="18" charset="0"/>
              </a:rPr>
              <a:t>організації</a:t>
            </a:r>
            <a:r>
              <a:rPr lang="ru-RU" sz="2000" b="1" i="0" dirty="0">
                <a:solidFill>
                  <a:srgbClr val="00B050"/>
                </a:solidFill>
                <a:effectLst/>
                <a:latin typeface="Times New Roman" panose="02020603050405020304" pitchFamily="18" charset="0"/>
                <a:cs typeface="Times New Roman" panose="02020603050405020304" pitchFamily="18" charset="0"/>
              </a:rPr>
              <a:t> </a:t>
            </a:r>
            <a:r>
              <a:rPr lang="ru-RU" sz="2000" b="1" i="0" dirty="0" err="1">
                <a:solidFill>
                  <a:srgbClr val="00B050"/>
                </a:solidFill>
                <a:effectLst/>
                <a:latin typeface="Times New Roman" panose="02020603050405020304" pitchFamily="18" charset="0"/>
                <a:cs typeface="Times New Roman" panose="02020603050405020304" pitchFamily="18" charset="0"/>
              </a:rPr>
              <a:t>харчування</a:t>
            </a:r>
            <a:r>
              <a:rPr lang="ru-RU" sz="2000" b="1" i="0" dirty="0">
                <a:solidFill>
                  <a:srgbClr val="00B050"/>
                </a:solidFill>
                <a:effectLst/>
                <a:latin typeface="Times New Roman" panose="02020603050405020304" pitchFamily="18" charset="0"/>
                <a:cs typeface="Times New Roman" panose="02020603050405020304" pitchFamily="18" charset="0"/>
              </a:rPr>
              <a:t> у закладах </a:t>
            </a:r>
            <a:r>
              <a:rPr lang="ru-RU" sz="2000" b="1" i="0" dirty="0" err="1">
                <a:solidFill>
                  <a:srgbClr val="00B050"/>
                </a:solidFill>
                <a:effectLst/>
                <a:latin typeface="Times New Roman" panose="02020603050405020304" pitchFamily="18" charset="0"/>
                <a:cs typeface="Times New Roman" panose="02020603050405020304" pitchFamily="18" charset="0"/>
              </a:rPr>
              <a:t>освіти</a:t>
            </a:r>
            <a:r>
              <a:rPr lang="ru-RU" sz="2000" b="1" i="0" dirty="0">
                <a:solidFill>
                  <a:srgbClr val="00B050"/>
                </a:solidFill>
                <a:effectLst/>
                <a:latin typeface="Times New Roman" panose="02020603050405020304" pitchFamily="18" charset="0"/>
                <a:cs typeface="Times New Roman" panose="02020603050405020304" pitchFamily="18" charset="0"/>
              </a:rPr>
              <a:t> та </a:t>
            </a:r>
            <a:r>
              <a:rPr lang="ru-RU" sz="2000" b="1" i="0" dirty="0" err="1">
                <a:solidFill>
                  <a:srgbClr val="00B050"/>
                </a:solidFill>
                <a:effectLst/>
                <a:latin typeface="Times New Roman" panose="02020603050405020304" pitchFamily="18" charset="0"/>
                <a:cs typeface="Times New Roman" panose="02020603050405020304" pitchFamily="18" charset="0"/>
              </a:rPr>
              <a:t>дитячих</a:t>
            </a:r>
            <a:r>
              <a:rPr lang="ru-RU" sz="2000" b="1" i="0" dirty="0">
                <a:solidFill>
                  <a:srgbClr val="00B050"/>
                </a:solidFill>
                <a:effectLst/>
                <a:latin typeface="Times New Roman" panose="02020603050405020304" pitchFamily="18" charset="0"/>
                <a:cs typeface="Times New Roman" panose="02020603050405020304" pitchFamily="18" charset="0"/>
              </a:rPr>
              <a:t> закладах </a:t>
            </a:r>
            <a:r>
              <a:rPr lang="ru-RU" sz="2000" b="1" i="0" dirty="0" err="1">
                <a:solidFill>
                  <a:srgbClr val="00B050"/>
                </a:solidFill>
                <a:effectLst/>
                <a:latin typeface="Times New Roman" panose="02020603050405020304" pitchFamily="18" charset="0"/>
                <a:cs typeface="Times New Roman" panose="02020603050405020304" pitchFamily="18" charset="0"/>
              </a:rPr>
              <a:t>оздоровлення</a:t>
            </a:r>
            <a:r>
              <a:rPr lang="ru-RU" sz="2000" b="1" i="0" dirty="0">
                <a:solidFill>
                  <a:srgbClr val="00B050"/>
                </a:solidFill>
                <a:effectLst/>
                <a:latin typeface="Times New Roman" panose="02020603050405020304" pitchFamily="18" charset="0"/>
                <a:cs typeface="Times New Roman" panose="02020603050405020304" pitchFamily="18" charset="0"/>
              </a:rPr>
              <a:t> та </a:t>
            </a:r>
            <a:r>
              <a:rPr lang="ru-RU" sz="2000" b="1" i="0" dirty="0" err="1">
                <a:solidFill>
                  <a:srgbClr val="00B050"/>
                </a:solidFill>
                <a:effectLst/>
                <a:latin typeface="Times New Roman" panose="02020603050405020304" pitchFamily="18" charset="0"/>
                <a:cs typeface="Times New Roman" panose="02020603050405020304" pitchFamily="18" charset="0"/>
              </a:rPr>
              <a:t>відпочинку</a:t>
            </a:r>
            <a:r>
              <a:rPr lang="ru-RU" sz="2000" b="1" i="0" dirty="0">
                <a:solidFill>
                  <a:srgbClr val="00B050"/>
                </a:solidFill>
                <a:effectLst/>
                <a:latin typeface="Times New Roman" panose="02020603050405020304" pitchFamily="18" charset="0"/>
                <a:cs typeface="Times New Roman" panose="02020603050405020304" pitchFamily="18" charset="0"/>
              </a:rPr>
              <a:t>».</a:t>
            </a:r>
          </a:p>
          <a:p>
            <a:pPr lvl="0"/>
            <a:endParaRPr lang="ru-RU" sz="2000" b="1" i="0" dirty="0">
              <a:solidFill>
                <a:srgbClr val="00B050"/>
              </a:solidFill>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uk-UA" sz="1800" dirty="0">
                <a:solidFill>
                  <a:srgbClr val="00B050"/>
                </a:solidFill>
                <a:effectLst/>
                <a:latin typeface="Arial Black" panose="020B0A04020102020204" pitchFamily="34" charset="0"/>
                <a:ea typeface="Times New Roman" panose="02020603050405020304" pitchFamily="18" charset="0"/>
                <a:cs typeface="Times New Roman" panose="02020603050405020304" pitchFamily="18" charset="0"/>
              </a:rPr>
              <a:t>Рада   закладу з харчування контролювала організацію харчування відповідно до плану роботи.</a:t>
            </a:r>
          </a:p>
          <a:p>
            <a:pPr lvl="0"/>
            <a:endParaRPr lang="uk-UA" sz="2000" b="1" dirty="0">
              <a:solidFill>
                <a:srgbClr val="00B05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83568" y="120402"/>
            <a:ext cx="8280920" cy="584775"/>
          </a:xfrm>
          <a:prstGeom prst="rect">
            <a:avLst/>
          </a:prstGeom>
        </p:spPr>
        <p:txBody>
          <a:bodyPr wrap="square">
            <a:spAutoFit/>
          </a:bodyPr>
          <a:lstStyle/>
          <a:p>
            <a:pPr lvl="0" algn="ctr"/>
            <a:r>
              <a:rPr lang="uk-UA" sz="3200" b="1" spc="50" dirty="0">
                <a:ln w="11430"/>
                <a:solidFill>
                  <a:srgbClr val="C00000"/>
                </a:solidFill>
                <a:effectLst>
                  <a:outerShdw blurRad="76200" dist="50800" dir="5400000" algn="tl" rotWithShape="0">
                    <a:srgbClr val="000000">
                      <a:alpha val="65000"/>
                    </a:srgbClr>
                  </a:outerShdw>
                </a:effectLst>
                <a:latin typeface="Arial Black" pitchFamily="34" charset="0"/>
              </a:rPr>
              <a:t>Організація харчування </a:t>
            </a:r>
          </a:p>
        </p:txBody>
      </p:sp>
    </p:spTree>
    <p:extLst>
      <p:ext uri="{BB962C8B-B14F-4D97-AF65-F5344CB8AC3E}">
        <p14:creationId xmlns:p14="http://schemas.microsoft.com/office/powerpoint/2010/main" val="18053337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9AB4322-B019-4449-82B3-ED2F68E1E143}"/>
              </a:ext>
            </a:extLst>
          </p:cNvPr>
          <p:cNvSpPr>
            <a:spLocks noGrp="1"/>
          </p:cNvSpPr>
          <p:nvPr>
            <p:ph type="title"/>
          </p:nvPr>
        </p:nvSpPr>
        <p:spPr>
          <a:xfrm>
            <a:off x="107504" y="0"/>
            <a:ext cx="8928992" cy="692696"/>
          </a:xfrm>
        </p:spPr>
        <p:txBody>
          <a:bodyPr>
            <a:normAutofit/>
          </a:bodyPr>
          <a:lstStyle/>
          <a:p>
            <a:pPr algn="ctr"/>
            <a:r>
              <a:rPr lang="uk-UA" sz="2800" dirty="0">
                <a:solidFill>
                  <a:srgbClr val="C00000"/>
                </a:solidFill>
                <a:latin typeface="Arial Black" panose="020B0A04020102020204" pitchFamily="34" charset="0"/>
              </a:rPr>
              <a:t>СЕРЕДНІЙ ПОКАЗНИК НОРМ  ХАРЧУВАННЯ</a:t>
            </a:r>
          </a:p>
        </p:txBody>
      </p:sp>
      <p:sp>
        <p:nvSpPr>
          <p:cNvPr id="3" name="Місце для тексту 2">
            <a:extLst>
              <a:ext uri="{FF2B5EF4-FFF2-40B4-BE49-F238E27FC236}">
                <a16:creationId xmlns:a16="http://schemas.microsoft.com/office/drawing/2014/main" id="{F02D5AEA-494A-4E48-B95F-5850504265F9}"/>
              </a:ext>
            </a:extLst>
          </p:cNvPr>
          <p:cNvSpPr>
            <a:spLocks noGrp="1"/>
          </p:cNvSpPr>
          <p:nvPr>
            <p:ph type="body" idx="1"/>
          </p:nvPr>
        </p:nvSpPr>
        <p:spPr>
          <a:xfrm>
            <a:off x="614605" y="692696"/>
            <a:ext cx="3309323" cy="576064"/>
          </a:xfrm>
        </p:spPr>
        <p:txBody>
          <a:bodyPr/>
          <a:lstStyle/>
          <a:p>
            <a:pPr algn="ctr"/>
            <a:r>
              <a:rPr lang="uk-UA" dirty="0">
                <a:solidFill>
                  <a:srgbClr val="C00000"/>
                </a:solidFill>
                <a:latin typeface="Arial Black" panose="020B0A04020102020204" pitchFamily="34" charset="0"/>
              </a:rPr>
              <a:t>2022рік</a:t>
            </a:r>
          </a:p>
        </p:txBody>
      </p:sp>
      <p:graphicFrame>
        <p:nvGraphicFramePr>
          <p:cNvPr id="11" name="Місце для вмісту 10">
            <a:extLst>
              <a:ext uri="{FF2B5EF4-FFF2-40B4-BE49-F238E27FC236}">
                <a16:creationId xmlns:a16="http://schemas.microsoft.com/office/drawing/2014/main" id="{A9141447-5239-457B-9CC2-B89EB1CA4513}"/>
              </a:ext>
            </a:extLst>
          </p:cNvPr>
          <p:cNvGraphicFramePr>
            <a:graphicFrameLocks noGrp="1"/>
          </p:cNvGraphicFramePr>
          <p:nvPr>
            <p:ph sz="half" idx="2"/>
            <p:extLst>
              <p:ext uri="{D42A27DB-BD31-4B8C-83A1-F6EECF244321}">
                <p14:modId xmlns:p14="http://schemas.microsoft.com/office/powerpoint/2010/main" val="1946404879"/>
              </p:ext>
            </p:extLst>
          </p:nvPr>
        </p:nvGraphicFramePr>
        <p:xfrm>
          <a:off x="323850" y="1382165"/>
          <a:ext cx="4248150" cy="5475836"/>
        </p:xfrm>
        <a:graphic>
          <a:graphicData uri="http://schemas.openxmlformats.org/drawingml/2006/table">
            <a:tbl>
              <a:tblPr firstRow="1" firstCol="1" bandRow="1">
                <a:tableStyleId>{5C22544A-7EE6-4342-B048-85BDC9FD1C3A}</a:tableStyleId>
              </a:tblPr>
              <a:tblGrid>
                <a:gridCol w="2299962">
                  <a:extLst>
                    <a:ext uri="{9D8B030D-6E8A-4147-A177-3AD203B41FA5}">
                      <a16:colId xmlns:a16="http://schemas.microsoft.com/office/drawing/2014/main" val="4137638950"/>
                    </a:ext>
                  </a:extLst>
                </a:gridCol>
                <a:gridCol w="1948188">
                  <a:extLst>
                    <a:ext uri="{9D8B030D-6E8A-4147-A177-3AD203B41FA5}">
                      <a16:colId xmlns:a16="http://schemas.microsoft.com/office/drawing/2014/main" val="431177397"/>
                    </a:ext>
                  </a:extLst>
                </a:gridCol>
              </a:tblGrid>
              <a:tr h="304028">
                <a:tc>
                  <a:txBody>
                    <a:bodyPr/>
                    <a:lstStyle/>
                    <a:p>
                      <a:pPr>
                        <a:lnSpc>
                          <a:spcPct val="115000"/>
                        </a:lnSpc>
                        <a:spcAft>
                          <a:spcPts val="1000"/>
                        </a:spcAft>
                      </a:pPr>
                      <a:r>
                        <a:rPr lang="uk-UA" sz="1200" dirty="0">
                          <a:effectLst/>
                        </a:rPr>
                        <a:t>Продукти/ роки</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en-US" sz="1200" dirty="0">
                          <a:effectLst/>
                        </a:rPr>
                        <a:t>2022 </a:t>
                      </a:r>
                      <a:r>
                        <a:rPr lang="en-US" sz="1200" dirty="0" err="1">
                          <a:effectLst/>
                        </a:rPr>
                        <a:t>рік</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3370832652"/>
                  </a:ext>
                </a:extLst>
              </a:tr>
              <a:tr h="304224">
                <a:tc>
                  <a:txBody>
                    <a:bodyPr/>
                    <a:lstStyle/>
                    <a:p>
                      <a:pPr>
                        <a:lnSpc>
                          <a:spcPct val="115000"/>
                        </a:lnSpc>
                        <a:spcAft>
                          <a:spcPts val="1000"/>
                        </a:spcAft>
                      </a:pPr>
                      <a:r>
                        <a:rPr lang="uk-UA" sz="1200" dirty="0">
                          <a:effectLst/>
                        </a:rPr>
                        <a:t>М’ясо</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77%</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961213489"/>
                  </a:ext>
                </a:extLst>
              </a:tr>
              <a:tr h="304224">
                <a:tc>
                  <a:txBody>
                    <a:bodyPr/>
                    <a:lstStyle/>
                    <a:p>
                      <a:pPr>
                        <a:lnSpc>
                          <a:spcPct val="115000"/>
                        </a:lnSpc>
                        <a:spcAft>
                          <a:spcPts val="1000"/>
                        </a:spcAft>
                      </a:pPr>
                      <a:r>
                        <a:rPr lang="uk-UA" sz="1200">
                          <a:effectLst/>
                        </a:rPr>
                        <a:t> Кури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67%</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328446448"/>
                  </a:ext>
                </a:extLst>
              </a:tr>
              <a:tr h="304224">
                <a:tc>
                  <a:txBody>
                    <a:bodyPr/>
                    <a:lstStyle/>
                    <a:p>
                      <a:pPr>
                        <a:lnSpc>
                          <a:spcPct val="115000"/>
                        </a:lnSpc>
                        <a:spcAft>
                          <a:spcPts val="1000"/>
                        </a:spcAft>
                      </a:pPr>
                      <a:r>
                        <a:rPr lang="uk-UA" sz="1200">
                          <a:effectLst/>
                        </a:rPr>
                        <a:t>Риба</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87%</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073454217"/>
                  </a:ext>
                </a:extLst>
              </a:tr>
              <a:tr h="304224">
                <a:tc>
                  <a:txBody>
                    <a:bodyPr/>
                    <a:lstStyle/>
                    <a:p>
                      <a:pPr>
                        <a:lnSpc>
                          <a:spcPct val="115000"/>
                        </a:lnSpc>
                        <a:spcAft>
                          <a:spcPts val="1000"/>
                        </a:spcAft>
                      </a:pPr>
                      <a:r>
                        <a:rPr lang="uk-UA" sz="1200" dirty="0">
                          <a:effectLst/>
                        </a:rPr>
                        <a:t>Олія-</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81%</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1607734983"/>
                  </a:ext>
                </a:extLst>
              </a:tr>
              <a:tr h="304224">
                <a:tc>
                  <a:txBody>
                    <a:bodyPr/>
                    <a:lstStyle/>
                    <a:p>
                      <a:pPr>
                        <a:lnSpc>
                          <a:spcPct val="115000"/>
                        </a:lnSpc>
                        <a:spcAft>
                          <a:spcPts val="1000"/>
                        </a:spcAft>
                      </a:pPr>
                      <a:r>
                        <a:rPr lang="uk-UA" sz="1200">
                          <a:effectLst/>
                        </a:rPr>
                        <a:t>Масло вершкове</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83%</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55847139"/>
                  </a:ext>
                </a:extLst>
              </a:tr>
              <a:tr h="304224">
                <a:tc>
                  <a:txBody>
                    <a:bodyPr/>
                    <a:lstStyle/>
                    <a:p>
                      <a:pPr>
                        <a:lnSpc>
                          <a:spcPct val="115000"/>
                        </a:lnSpc>
                        <a:spcAft>
                          <a:spcPts val="1000"/>
                        </a:spcAft>
                      </a:pPr>
                      <a:r>
                        <a:rPr lang="uk-UA" sz="1200">
                          <a:effectLst/>
                        </a:rPr>
                        <a:t>Сир твердий</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56%</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3595091477"/>
                  </a:ext>
                </a:extLst>
              </a:tr>
              <a:tr h="304224">
                <a:tc>
                  <a:txBody>
                    <a:bodyPr/>
                    <a:lstStyle/>
                    <a:p>
                      <a:pPr>
                        <a:lnSpc>
                          <a:spcPct val="115000"/>
                        </a:lnSpc>
                        <a:spcAft>
                          <a:spcPts val="1000"/>
                        </a:spcAft>
                      </a:pPr>
                      <a:r>
                        <a:rPr lang="uk-UA" sz="1200">
                          <a:effectLst/>
                        </a:rPr>
                        <a:t>Сир кисломолочний</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90%</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1089984505"/>
                  </a:ext>
                </a:extLst>
              </a:tr>
              <a:tr h="304224">
                <a:tc>
                  <a:txBody>
                    <a:bodyPr/>
                    <a:lstStyle/>
                    <a:p>
                      <a:pPr>
                        <a:lnSpc>
                          <a:spcPct val="115000"/>
                        </a:lnSpc>
                        <a:spcAft>
                          <a:spcPts val="1000"/>
                        </a:spcAft>
                      </a:pPr>
                      <a:r>
                        <a:rPr lang="uk-UA" sz="1200">
                          <a:effectLst/>
                        </a:rPr>
                        <a:t>Молоко</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87%</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3564114264"/>
                  </a:ext>
                </a:extLst>
              </a:tr>
              <a:tr h="304224">
                <a:tc>
                  <a:txBody>
                    <a:bodyPr/>
                    <a:lstStyle/>
                    <a:p>
                      <a:pPr>
                        <a:lnSpc>
                          <a:spcPct val="115000"/>
                        </a:lnSpc>
                        <a:spcAft>
                          <a:spcPts val="1000"/>
                        </a:spcAft>
                      </a:pPr>
                      <a:r>
                        <a:rPr lang="uk-UA" sz="1200">
                          <a:effectLst/>
                        </a:rPr>
                        <a:t>Сметана</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71%</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961307364"/>
                  </a:ext>
                </a:extLst>
              </a:tr>
              <a:tr h="304224">
                <a:tc>
                  <a:txBody>
                    <a:bodyPr/>
                    <a:lstStyle/>
                    <a:p>
                      <a:pPr>
                        <a:lnSpc>
                          <a:spcPct val="115000"/>
                        </a:lnSpc>
                        <a:spcAft>
                          <a:spcPts val="1000"/>
                        </a:spcAft>
                      </a:pPr>
                      <a:r>
                        <a:rPr lang="uk-UA" sz="1200">
                          <a:effectLst/>
                        </a:rPr>
                        <a:t>Цукор</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78%</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966755387"/>
                  </a:ext>
                </a:extLst>
              </a:tr>
              <a:tr h="304224">
                <a:tc>
                  <a:txBody>
                    <a:bodyPr/>
                    <a:lstStyle/>
                    <a:p>
                      <a:pPr>
                        <a:lnSpc>
                          <a:spcPct val="115000"/>
                        </a:lnSpc>
                        <a:spcAft>
                          <a:spcPts val="1000"/>
                        </a:spcAft>
                      </a:pPr>
                      <a:r>
                        <a:rPr lang="uk-UA" sz="1200">
                          <a:effectLst/>
                        </a:rPr>
                        <a:t>Картопля</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87%</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254133466"/>
                  </a:ext>
                </a:extLst>
              </a:tr>
              <a:tr h="304224">
                <a:tc>
                  <a:txBody>
                    <a:bodyPr/>
                    <a:lstStyle/>
                    <a:p>
                      <a:pPr>
                        <a:lnSpc>
                          <a:spcPct val="115000"/>
                        </a:lnSpc>
                        <a:spcAft>
                          <a:spcPts val="1000"/>
                        </a:spcAft>
                      </a:pPr>
                      <a:r>
                        <a:rPr lang="uk-UA" sz="1200">
                          <a:effectLst/>
                        </a:rPr>
                        <a:t>Крупи,макаронні вироби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89%</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66984473"/>
                  </a:ext>
                </a:extLst>
              </a:tr>
              <a:tr h="304224">
                <a:tc>
                  <a:txBody>
                    <a:bodyPr/>
                    <a:lstStyle/>
                    <a:p>
                      <a:pPr>
                        <a:lnSpc>
                          <a:spcPct val="115000"/>
                        </a:lnSpc>
                        <a:spcAft>
                          <a:spcPts val="1000"/>
                        </a:spcAft>
                      </a:pPr>
                      <a:r>
                        <a:rPr lang="uk-UA" sz="1200">
                          <a:effectLst/>
                        </a:rPr>
                        <a:t>Хлібо- булочні вироби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86%</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1595087547"/>
                  </a:ext>
                </a:extLst>
              </a:tr>
              <a:tr h="304224">
                <a:tc>
                  <a:txBody>
                    <a:bodyPr/>
                    <a:lstStyle/>
                    <a:p>
                      <a:pPr>
                        <a:lnSpc>
                          <a:spcPct val="115000"/>
                        </a:lnSpc>
                        <a:spcAft>
                          <a:spcPts val="1000"/>
                        </a:spcAft>
                      </a:pPr>
                      <a:r>
                        <a:rPr lang="uk-UA" sz="1200">
                          <a:effectLst/>
                        </a:rPr>
                        <a:t>Фрукти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71%</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42048333"/>
                  </a:ext>
                </a:extLst>
              </a:tr>
              <a:tr h="304224">
                <a:tc>
                  <a:txBody>
                    <a:bodyPr/>
                    <a:lstStyle/>
                    <a:p>
                      <a:pPr>
                        <a:lnSpc>
                          <a:spcPct val="115000"/>
                        </a:lnSpc>
                        <a:spcAft>
                          <a:spcPts val="1000"/>
                        </a:spcAft>
                      </a:pPr>
                      <a:r>
                        <a:rPr lang="uk-UA" sz="1200">
                          <a:effectLst/>
                        </a:rPr>
                        <a:t>Овочі</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98%</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1226122160"/>
                  </a:ext>
                </a:extLst>
              </a:tr>
              <a:tr h="304224">
                <a:tc>
                  <a:txBody>
                    <a:bodyPr/>
                    <a:lstStyle/>
                    <a:p>
                      <a:pPr>
                        <a:lnSpc>
                          <a:spcPct val="115000"/>
                        </a:lnSpc>
                        <a:spcAft>
                          <a:spcPts val="1000"/>
                        </a:spcAft>
                      </a:pPr>
                      <a:r>
                        <a:rPr lang="uk-UA" sz="1200">
                          <a:effectLst/>
                        </a:rPr>
                        <a:t>Яйце</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86%</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657459489"/>
                  </a:ext>
                </a:extLst>
              </a:tr>
              <a:tr h="304224">
                <a:tc>
                  <a:txBody>
                    <a:bodyPr/>
                    <a:lstStyle/>
                    <a:p>
                      <a:pPr>
                        <a:lnSpc>
                          <a:spcPct val="115000"/>
                        </a:lnSpc>
                        <a:spcAft>
                          <a:spcPts val="1000"/>
                        </a:spcAft>
                      </a:pPr>
                      <a:r>
                        <a:rPr lang="uk-UA" sz="1200">
                          <a:effectLst/>
                        </a:rPr>
                        <a:t>Сік</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tc>
                  <a:txBody>
                    <a:bodyPr/>
                    <a:lstStyle/>
                    <a:p>
                      <a:pPr>
                        <a:lnSpc>
                          <a:spcPct val="115000"/>
                        </a:lnSpc>
                        <a:spcAft>
                          <a:spcPts val="1000"/>
                        </a:spcAft>
                      </a:pPr>
                      <a:r>
                        <a:rPr lang="uk-UA" sz="1200" dirty="0">
                          <a:effectLst/>
                        </a:rPr>
                        <a:t>33%</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7481" marR="67481" marT="0" marB="0"/>
                </a:tc>
                <a:extLst>
                  <a:ext uri="{0D108BD9-81ED-4DB2-BD59-A6C34878D82A}">
                    <a16:rowId xmlns:a16="http://schemas.microsoft.com/office/drawing/2014/main" val="2691647393"/>
                  </a:ext>
                </a:extLst>
              </a:tr>
            </a:tbl>
          </a:graphicData>
        </a:graphic>
      </p:graphicFrame>
      <p:sp>
        <p:nvSpPr>
          <p:cNvPr id="5" name="Місце для тексту 4">
            <a:extLst>
              <a:ext uri="{FF2B5EF4-FFF2-40B4-BE49-F238E27FC236}">
                <a16:creationId xmlns:a16="http://schemas.microsoft.com/office/drawing/2014/main" id="{ABC24749-9711-4812-8332-B27293856678}"/>
              </a:ext>
            </a:extLst>
          </p:cNvPr>
          <p:cNvSpPr>
            <a:spLocks noGrp="1"/>
          </p:cNvSpPr>
          <p:nvPr>
            <p:ph type="body" sz="quarter" idx="3"/>
          </p:nvPr>
        </p:nvSpPr>
        <p:spPr>
          <a:xfrm>
            <a:off x="5220070" y="692696"/>
            <a:ext cx="3528394" cy="432048"/>
          </a:xfrm>
        </p:spPr>
        <p:txBody>
          <a:bodyPr/>
          <a:lstStyle/>
          <a:p>
            <a:pPr algn="ctr"/>
            <a:r>
              <a:rPr lang="uk-UA" dirty="0">
                <a:solidFill>
                  <a:srgbClr val="C00000"/>
                </a:solidFill>
                <a:latin typeface="Arial Black" panose="020B0A04020102020204" pitchFamily="34" charset="0"/>
              </a:rPr>
              <a:t>2023 рік</a:t>
            </a:r>
          </a:p>
        </p:txBody>
      </p:sp>
      <p:graphicFrame>
        <p:nvGraphicFramePr>
          <p:cNvPr id="12" name="Місце для вмісту 11">
            <a:extLst>
              <a:ext uri="{FF2B5EF4-FFF2-40B4-BE49-F238E27FC236}">
                <a16:creationId xmlns:a16="http://schemas.microsoft.com/office/drawing/2014/main" id="{7833E820-B962-47D0-897F-55265F616E98}"/>
              </a:ext>
            </a:extLst>
          </p:cNvPr>
          <p:cNvGraphicFramePr>
            <a:graphicFrameLocks noGrp="1"/>
          </p:cNvGraphicFramePr>
          <p:nvPr>
            <p:ph sz="quarter" idx="4"/>
            <p:extLst>
              <p:ext uri="{D42A27DB-BD31-4B8C-83A1-F6EECF244321}">
                <p14:modId xmlns:p14="http://schemas.microsoft.com/office/powerpoint/2010/main" val="2720263308"/>
              </p:ext>
            </p:extLst>
          </p:nvPr>
        </p:nvGraphicFramePr>
        <p:xfrm>
          <a:off x="5004049" y="1382164"/>
          <a:ext cx="2160240" cy="5475834"/>
        </p:xfrm>
        <a:graphic>
          <a:graphicData uri="http://schemas.openxmlformats.org/drawingml/2006/table">
            <a:tbl>
              <a:tblPr firstRow="1" firstCol="1" bandRow="1">
                <a:tableStyleId>{5C22544A-7EE6-4342-B048-85BDC9FD1C3A}</a:tableStyleId>
              </a:tblPr>
              <a:tblGrid>
                <a:gridCol w="2160240">
                  <a:extLst>
                    <a:ext uri="{9D8B030D-6E8A-4147-A177-3AD203B41FA5}">
                      <a16:colId xmlns:a16="http://schemas.microsoft.com/office/drawing/2014/main" val="872718974"/>
                    </a:ext>
                  </a:extLst>
                </a:gridCol>
              </a:tblGrid>
              <a:tr h="304213">
                <a:tc>
                  <a:txBody>
                    <a:bodyPr/>
                    <a:lstStyle/>
                    <a:p>
                      <a:pPr>
                        <a:lnSpc>
                          <a:spcPct val="115000"/>
                        </a:lnSpc>
                        <a:spcAft>
                          <a:spcPts val="1000"/>
                        </a:spcAft>
                      </a:pPr>
                      <a:r>
                        <a:rPr lang="uk-UA" sz="1200">
                          <a:effectLst/>
                        </a:rPr>
                        <a:t>Продукти/ роки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58515628"/>
                  </a:ext>
                </a:extLst>
              </a:tr>
              <a:tr h="304213">
                <a:tc>
                  <a:txBody>
                    <a:bodyPr/>
                    <a:lstStyle/>
                    <a:p>
                      <a:pPr>
                        <a:lnSpc>
                          <a:spcPct val="115000"/>
                        </a:lnSpc>
                        <a:spcAft>
                          <a:spcPts val="1000"/>
                        </a:spcAft>
                      </a:pPr>
                      <a:r>
                        <a:rPr lang="uk-UA" sz="1200">
                          <a:effectLst/>
                        </a:rPr>
                        <a:t>М’ясо</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92932598"/>
                  </a:ext>
                </a:extLst>
              </a:tr>
              <a:tr h="304213">
                <a:tc>
                  <a:txBody>
                    <a:bodyPr/>
                    <a:lstStyle/>
                    <a:p>
                      <a:pPr>
                        <a:lnSpc>
                          <a:spcPct val="115000"/>
                        </a:lnSpc>
                        <a:spcAft>
                          <a:spcPts val="1000"/>
                        </a:spcAft>
                      </a:pPr>
                      <a:r>
                        <a:rPr lang="uk-UA" sz="1200">
                          <a:effectLst/>
                        </a:rPr>
                        <a:t> Кури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70493268"/>
                  </a:ext>
                </a:extLst>
              </a:tr>
              <a:tr h="304213">
                <a:tc>
                  <a:txBody>
                    <a:bodyPr/>
                    <a:lstStyle/>
                    <a:p>
                      <a:pPr>
                        <a:lnSpc>
                          <a:spcPct val="115000"/>
                        </a:lnSpc>
                        <a:spcAft>
                          <a:spcPts val="1000"/>
                        </a:spcAft>
                      </a:pPr>
                      <a:r>
                        <a:rPr lang="uk-UA" sz="1200">
                          <a:effectLst/>
                        </a:rPr>
                        <a:t>Риба</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04103973"/>
                  </a:ext>
                </a:extLst>
              </a:tr>
              <a:tr h="304213">
                <a:tc>
                  <a:txBody>
                    <a:bodyPr/>
                    <a:lstStyle/>
                    <a:p>
                      <a:pPr>
                        <a:lnSpc>
                          <a:spcPct val="115000"/>
                        </a:lnSpc>
                        <a:spcAft>
                          <a:spcPts val="1000"/>
                        </a:spcAft>
                      </a:pPr>
                      <a:r>
                        <a:rPr lang="uk-UA" sz="1200">
                          <a:effectLst/>
                        </a:rPr>
                        <a:t>Олія-</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10697637"/>
                  </a:ext>
                </a:extLst>
              </a:tr>
              <a:tr h="304213">
                <a:tc>
                  <a:txBody>
                    <a:bodyPr/>
                    <a:lstStyle/>
                    <a:p>
                      <a:pPr>
                        <a:lnSpc>
                          <a:spcPct val="115000"/>
                        </a:lnSpc>
                        <a:spcAft>
                          <a:spcPts val="1000"/>
                        </a:spcAft>
                      </a:pPr>
                      <a:r>
                        <a:rPr lang="uk-UA" sz="1200">
                          <a:effectLst/>
                        </a:rPr>
                        <a:t>Масло вершкове</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50794592"/>
                  </a:ext>
                </a:extLst>
              </a:tr>
              <a:tr h="304213">
                <a:tc>
                  <a:txBody>
                    <a:bodyPr/>
                    <a:lstStyle/>
                    <a:p>
                      <a:pPr>
                        <a:lnSpc>
                          <a:spcPct val="115000"/>
                        </a:lnSpc>
                        <a:spcAft>
                          <a:spcPts val="1000"/>
                        </a:spcAft>
                      </a:pPr>
                      <a:r>
                        <a:rPr lang="uk-UA" sz="1200" dirty="0">
                          <a:effectLst/>
                        </a:rPr>
                        <a:t>Сир твердий</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879732421"/>
                  </a:ext>
                </a:extLst>
              </a:tr>
              <a:tr h="304213">
                <a:tc>
                  <a:txBody>
                    <a:bodyPr/>
                    <a:lstStyle/>
                    <a:p>
                      <a:pPr>
                        <a:lnSpc>
                          <a:spcPct val="115000"/>
                        </a:lnSpc>
                        <a:spcAft>
                          <a:spcPts val="1000"/>
                        </a:spcAft>
                      </a:pPr>
                      <a:r>
                        <a:rPr lang="uk-UA" sz="1200">
                          <a:effectLst/>
                        </a:rPr>
                        <a:t>Сир кисломолочний</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077036118"/>
                  </a:ext>
                </a:extLst>
              </a:tr>
              <a:tr h="304213">
                <a:tc>
                  <a:txBody>
                    <a:bodyPr/>
                    <a:lstStyle/>
                    <a:p>
                      <a:pPr>
                        <a:lnSpc>
                          <a:spcPct val="115000"/>
                        </a:lnSpc>
                        <a:spcAft>
                          <a:spcPts val="1000"/>
                        </a:spcAft>
                      </a:pPr>
                      <a:r>
                        <a:rPr lang="uk-UA" sz="1200">
                          <a:effectLst/>
                        </a:rPr>
                        <a:t>Молоко</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09912341"/>
                  </a:ext>
                </a:extLst>
              </a:tr>
              <a:tr h="304213">
                <a:tc>
                  <a:txBody>
                    <a:bodyPr/>
                    <a:lstStyle/>
                    <a:p>
                      <a:pPr>
                        <a:lnSpc>
                          <a:spcPct val="115000"/>
                        </a:lnSpc>
                        <a:spcAft>
                          <a:spcPts val="1000"/>
                        </a:spcAft>
                      </a:pPr>
                      <a:r>
                        <a:rPr lang="uk-UA" sz="1200">
                          <a:effectLst/>
                        </a:rPr>
                        <a:t>Сметана</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77013227"/>
                  </a:ext>
                </a:extLst>
              </a:tr>
              <a:tr h="304213">
                <a:tc>
                  <a:txBody>
                    <a:bodyPr/>
                    <a:lstStyle/>
                    <a:p>
                      <a:pPr>
                        <a:lnSpc>
                          <a:spcPct val="115000"/>
                        </a:lnSpc>
                        <a:spcAft>
                          <a:spcPts val="1000"/>
                        </a:spcAft>
                      </a:pPr>
                      <a:r>
                        <a:rPr lang="uk-UA" sz="1200">
                          <a:effectLst/>
                        </a:rPr>
                        <a:t>Цукор</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45415533"/>
                  </a:ext>
                </a:extLst>
              </a:tr>
              <a:tr h="304213">
                <a:tc>
                  <a:txBody>
                    <a:bodyPr/>
                    <a:lstStyle/>
                    <a:p>
                      <a:pPr>
                        <a:lnSpc>
                          <a:spcPct val="115000"/>
                        </a:lnSpc>
                        <a:spcAft>
                          <a:spcPts val="1000"/>
                        </a:spcAft>
                      </a:pPr>
                      <a:r>
                        <a:rPr lang="uk-UA" sz="1200">
                          <a:effectLst/>
                        </a:rPr>
                        <a:t>Картопля</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113851474"/>
                  </a:ext>
                </a:extLst>
              </a:tr>
              <a:tr h="304213">
                <a:tc>
                  <a:txBody>
                    <a:bodyPr/>
                    <a:lstStyle/>
                    <a:p>
                      <a:pPr>
                        <a:lnSpc>
                          <a:spcPct val="115000"/>
                        </a:lnSpc>
                        <a:spcAft>
                          <a:spcPts val="1000"/>
                        </a:spcAft>
                      </a:pPr>
                      <a:r>
                        <a:rPr lang="uk-UA" sz="1200">
                          <a:effectLst/>
                        </a:rPr>
                        <a:t>Крупи,макаронні вироби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63160525"/>
                  </a:ext>
                </a:extLst>
              </a:tr>
              <a:tr h="304213">
                <a:tc>
                  <a:txBody>
                    <a:bodyPr/>
                    <a:lstStyle/>
                    <a:p>
                      <a:pPr>
                        <a:lnSpc>
                          <a:spcPct val="115000"/>
                        </a:lnSpc>
                        <a:spcAft>
                          <a:spcPts val="1000"/>
                        </a:spcAft>
                      </a:pPr>
                      <a:r>
                        <a:rPr lang="uk-UA" sz="1200">
                          <a:effectLst/>
                        </a:rPr>
                        <a:t>Хлібо- булочні вироби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0495379"/>
                  </a:ext>
                </a:extLst>
              </a:tr>
              <a:tr h="304213">
                <a:tc>
                  <a:txBody>
                    <a:bodyPr/>
                    <a:lstStyle/>
                    <a:p>
                      <a:pPr>
                        <a:lnSpc>
                          <a:spcPct val="115000"/>
                        </a:lnSpc>
                        <a:spcAft>
                          <a:spcPts val="1000"/>
                        </a:spcAft>
                      </a:pPr>
                      <a:r>
                        <a:rPr lang="uk-UA" sz="1200">
                          <a:effectLst/>
                        </a:rPr>
                        <a:t>Фрукти</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8293096"/>
                  </a:ext>
                </a:extLst>
              </a:tr>
              <a:tr h="304213">
                <a:tc>
                  <a:txBody>
                    <a:bodyPr/>
                    <a:lstStyle/>
                    <a:p>
                      <a:pPr>
                        <a:lnSpc>
                          <a:spcPct val="115000"/>
                        </a:lnSpc>
                        <a:spcAft>
                          <a:spcPts val="1000"/>
                        </a:spcAft>
                      </a:pPr>
                      <a:r>
                        <a:rPr lang="uk-UA" sz="1200">
                          <a:effectLst/>
                        </a:rPr>
                        <a:t>Овочі</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24383470"/>
                  </a:ext>
                </a:extLst>
              </a:tr>
              <a:tr h="304213">
                <a:tc>
                  <a:txBody>
                    <a:bodyPr/>
                    <a:lstStyle/>
                    <a:p>
                      <a:pPr>
                        <a:lnSpc>
                          <a:spcPct val="115000"/>
                        </a:lnSpc>
                        <a:spcAft>
                          <a:spcPts val="1000"/>
                        </a:spcAft>
                      </a:pPr>
                      <a:r>
                        <a:rPr lang="uk-UA" sz="1200">
                          <a:effectLst/>
                        </a:rPr>
                        <a:t>Яйце</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98730477"/>
                  </a:ext>
                </a:extLst>
              </a:tr>
              <a:tr h="304213">
                <a:tc>
                  <a:txBody>
                    <a:bodyPr/>
                    <a:lstStyle/>
                    <a:p>
                      <a:pPr>
                        <a:lnSpc>
                          <a:spcPct val="115000"/>
                        </a:lnSpc>
                        <a:spcAft>
                          <a:spcPts val="1000"/>
                        </a:spcAft>
                      </a:pPr>
                      <a:r>
                        <a:rPr lang="uk-UA" sz="1200" dirty="0">
                          <a:effectLst/>
                        </a:rPr>
                        <a:t>Сік</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15369412"/>
                  </a:ext>
                </a:extLst>
              </a:tr>
            </a:tbl>
          </a:graphicData>
        </a:graphic>
      </p:graphicFrame>
      <p:graphicFrame>
        <p:nvGraphicFramePr>
          <p:cNvPr id="13" name="Таблиця 12">
            <a:extLst>
              <a:ext uri="{FF2B5EF4-FFF2-40B4-BE49-F238E27FC236}">
                <a16:creationId xmlns:a16="http://schemas.microsoft.com/office/drawing/2014/main" id="{A2AD64DA-E63D-49E3-8E14-B490E12DFE60}"/>
              </a:ext>
            </a:extLst>
          </p:cNvPr>
          <p:cNvGraphicFramePr>
            <a:graphicFrameLocks noGrp="1"/>
          </p:cNvGraphicFramePr>
          <p:nvPr>
            <p:extLst>
              <p:ext uri="{D42A27DB-BD31-4B8C-83A1-F6EECF244321}">
                <p14:modId xmlns:p14="http://schemas.microsoft.com/office/powerpoint/2010/main" val="2331266077"/>
              </p:ext>
            </p:extLst>
          </p:nvPr>
        </p:nvGraphicFramePr>
        <p:xfrm>
          <a:off x="7164288" y="1382164"/>
          <a:ext cx="1655861" cy="5475834"/>
        </p:xfrm>
        <a:graphic>
          <a:graphicData uri="http://schemas.openxmlformats.org/drawingml/2006/table">
            <a:tbl>
              <a:tblPr firstRow="1" firstCol="1" bandRow="1">
                <a:tableStyleId>{5C22544A-7EE6-4342-B048-85BDC9FD1C3A}</a:tableStyleId>
              </a:tblPr>
              <a:tblGrid>
                <a:gridCol w="1655861">
                  <a:extLst>
                    <a:ext uri="{9D8B030D-6E8A-4147-A177-3AD203B41FA5}">
                      <a16:colId xmlns:a16="http://schemas.microsoft.com/office/drawing/2014/main" val="2686316095"/>
                    </a:ext>
                  </a:extLst>
                </a:gridCol>
              </a:tblGrid>
              <a:tr h="304213">
                <a:tc>
                  <a:txBody>
                    <a:bodyPr/>
                    <a:lstStyle/>
                    <a:p>
                      <a:pPr>
                        <a:lnSpc>
                          <a:spcPct val="115000"/>
                        </a:lnSpc>
                        <a:spcAft>
                          <a:spcPts val="1000"/>
                        </a:spcAft>
                      </a:pPr>
                      <a:r>
                        <a:rPr lang="uk-UA" sz="1200">
                          <a:effectLst/>
                        </a:rPr>
                        <a:t>2023</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12412151"/>
                  </a:ext>
                </a:extLst>
              </a:tr>
              <a:tr h="304213">
                <a:tc>
                  <a:txBody>
                    <a:bodyPr/>
                    <a:lstStyle/>
                    <a:p>
                      <a:pPr>
                        <a:lnSpc>
                          <a:spcPct val="115000"/>
                        </a:lnSpc>
                        <a:spcAft>
                          <a:spcPts val="1000"/>
                        </a:spcAft>
                      </a:pPr>
                      <a:r>
                        <a:rPr lang="uk-UA" sz="1200">
                          <a:effectLst/>
                        </a:rPr>
                        <a:t>90%</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7640668"/>
                  </a:ext>
                </a:extLst>
              </a:tr>
              <a:tr h="304213">
                <a:tc>
                  <a:txBody>
                    <a:bodyPr/>
                    <a:lstStyle/>
                    <a:p>
                      <a:pPr>
                        <a:lnSpc>
                          <a:spcPct val="115000"/>
                        </a:lnSpc>
                        <a:spcAft>
                          <a:spcPts val="1000"/>
                        </a:spcAft>
                      </a:pPr>
                      <a:r>
                        <a:rPr lang="uk-UA" sz="1200">
                          <a:effectLst/>
                        </a:rPr>
                        <a:t>86%</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03603409"/>
                  </a:ext>
                </a:extLst>
              </a:tr>
              <a:tr h="304213">
                <a:tc>
                  <a:txBody>
                    <a:bodyPr/>
                    <a:lstStyle/>
                    <a:p>
                      <a:pPr>
                        <a:lnSpc>
                          <a:spcPct val="115000"/>
                        </a:lnSpc>
                        <a:spcAft>
                          <a:spcPts val="1000"/>
                        </a:spcAft>
                      </a:pPr>
                      <a:r>
                        <a:rPr lang="uk-UA" sz="1200">
                          <a:effectLst/>
                        </a:rPr>
                        <a:t>89%</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68506323"/>
                  </a:ext>
                </a:extLst>
              </a:tr>
              <a:tr h="304213">
                <a:tc>
                  <a:txBody>
                    <a:bodyPr/>
                    <a:lstStyle/>
                    <a:p>
                      <a:pPr>
                        <a:lnSpc>
                          <a:spcPct val="115000"/>
                        </a:lnSpc>
                        <a:spcAft>
                          <a:spcPts val="1000"/>
                        </a:spcAft>
                      </a:pPr>
                      <a:r>
                        <a:rPr lang="uk-UA" sz="1200">
                          <a:effectLst/>
                        </a:rPr>
                        <a:t>78%</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40962497"/>
                  </a:ext>
                </a:extLst>
              </a:tr>
              <a:tr h="304213">
                <a:tc>
                  <a:txBody>
                    <a:bodyPr/>
                    <a:lstStyle/>
                    <a:p>
                      <a:pPr>
                        <a:lnSpc>
                          <a:spcPct val="115000"/>
                        </a:lnSpc>
                        <a:spcAft>
                          <a:spcPts val="1000"/>
                        </a:spcAft>
                      </a:pPr>
                      <a:r>
                        <a:rPr lang="uk-UA" sz="1200">
                          <a:effectLst/>
                        </a:rPr>
                        <a:t>90%</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93402085"/>
                  </a:ext>
                </a:extLst>
              </a:tr>
              <a:tr h="304213">
                <a:tc>
                  <a:txBody>
                    <a:bodyPr/>
                    <a:lstStyle/>
                    <a:p>
                      <a:pPr>
                        <a:lnSpc>
                          <a:spcPct val="115000"/>
                        </a:lnSpc>
                        <a:spcAft>
                          <a:spcPts val="1000"/>
                        </a:spcAft>
                      </a:pPr>
                      <a:r>
                        <a:rPr lang="uk-UA" sz="1200">
                          <a:effectLst/>
                        </a:rPr>
                        <a:t>64%</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97488979"/>
                  </a:ext>
                </a:extLst>
              </a:tr>
              <a:tr h="304213">
                <a:tc>
                  <a:txBody>
                    <a:bodyPr/>
                    <a:lstStyle/>
                    <a:p>
                      <a:pPr>
                        <a:lnSpc>
                          <a:spcPct val="115000"/>
                        </a:lnSpc>
                        <a:spcAft>
                          <a:spcPts val="1000"/>
                        </a:spcAft>
                      </a:pPr>
                      <a:r>
                        <a:rPr lang="uk-UA" sz="1200">
                          <a:effectLst/>
                        </a:rPr>
                        <a:t>85%</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53362380"/>
                  </a:ext>
                </a:extLst>
              </a:tr>
              <a:tr h="304213">
                <a:tc>
                  <a:txBody>
                    <a:bodyPr/>
                    <a:lstStyle/>
                    <a:p>
                      <a:pPr>
                        <a:lnSpc>
                          <a:spcPct val="115000"/>
                        </a:lnSpc>
                        <a:spcAft>
                          <a:spcPts val="1000"/>
                        </a:spcAft>
                      </a:pPr>
                      <a:r>
                        <a:rPr lang="uk-UA" sz="1200">
                          <a:effectLst/>
                        </a:rPr>
                        <a:t>96%</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22187500"/>
                  </a:ext>
                </a:extLst>
              </a:tr>
              <a:tr h="304213">
                <a:tc>
                  <a:txBody>
                    <a:bodyPr/>
                    <a:lstStyle/>
                    <a:p>
                      <a:pPr>
                        <a:lnSpc>
                          <a:spcPct val="115000"/>
                        </a:lnSpc>
                        <a:spcAft>
                          <a:spcPts val="1000"/>
                        </a:spcAft>
                      </a:pPr>
                      <a:r>
                        <a:rPr lang="uk-UA" sz="1200">
                          <a:effectLst/>
                        </a:rPr>
                        <a:t>63%</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41207472"/>
                  </a:ext>
                </a:extLst>
              </a:tr>
              <a:tr h="304213">
                <a:tc>
                  <a:txBody>
                    <a:bodyPr/>
                    <a:lstStyle/>
                    <a:p>
                      <a:pPr>
                        <a:lnSpc>
                          <a:spcPct val="115000"/>
                        </a:lnSpc>
                        <a:spcAft>
                          <a:spcPts val="1000"/>
                        </a:spcAft>
                      </a:pPr>
                      <a:r>
                        <a:rPr lang="uk-UA" sz="1200">
                          <a:effectLst/>
                        </a:rPr>
                        <a:t>92%</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28246830"/>
                  </a:ext>
                </a:extLst>
              </a:tr>
              <a:tr h="304213">
                <a:tc>
                  <a:txBody>
                    <a:bodyPr/>
                    <a:lstStyle/>
                    <a:p>
                      <a:pPr>
                        <a:lnSpc>
                          <a:spcPct val="115000"/>
                        </a:lnSpc>
                        <a:spcAft>
                          <a:spcPts val="1000"/>
                        </a:spcAft>
                      </a:pPr>
                      <a:r>
                        <a:rPr lang="uk-UA" sz="1200">
                          <a:effectLst/>
                        </a:rPr>
                        <a:t>105%</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27809124"/>
                  </a:ext>
                </a:extLst>
              </a:tr>
              <a:tr h="304213">
                <a:tc>
                  <a:txBody>
                    <a:bodyPr/>
                    <a:lstStyle/>
                    <a:p>
                      <a:pPr>
                        <a:lnSpc>
                          <a:spcPct val="115000"/>
                        </a:lnSpc>
                        <a:spcAft>
                          <a:spcPts val="1000"/>
                        </a:spcAft>
                      </a:pPr>
                      <a:r>
                        <a:rPr lang="uk-UA" sz="1200">
                          <a:effectLst/>
                        </a:rPr>
                        <a:t>88%</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32135181"/>
                  </a:ext>
                </a:extLst>
              </a:tr>
              <a:tr h="304213">
                <a:tc>
                  <a:txBody>
                    <a:bodyPr/>
                    <a:lstStyle/>
                    <a:p>
                      <a:pPr>
                        <a:lnSpc>
                          <a:spcPct val="115000"/>
                        </a:lnSpc>
                        <a:spcAft>
                          <a:spcPts val="1000"/>
                        </a:spcAft>
                      </a:pPr>
                      <a:r>
                        <a:rPr lang="uk-UA" sz="1200">
                          <a:effectLst/>
                        </a:rPr>
                        <a:t>97%</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24484604"/>
                  </a:ext>
                </a:extLst>
              </a:tr>
              <a:tr h="304213">
                <a:tc>
                  <a:txBody>
                    <a:bodyPr/>
                    <a:lstStyle/>
                    <a:p>
                      <a:pPr>
                        <a:lnSpc>
                          <a:spcPct val="115000"/>
                        </a:lnSpc>
                        <a:spcAft>
                          <a:spcPts val="1000"/>
                        </a:spcAft>
                      </a:pPr>
                      <a:r>
                        <a:rPr lang="uk-UA" sz="1200">
                          <a:effectLst/>
                        </a:rPr>
                        <a:t>56%</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398099762"/>
                  </a:ext>
                </a:extLst>
              </a:tr>
              <a:tr h="304213">
                <a:tc>
                  <a:txBody>
                    <a:bodyPr/>
                    <a:lstStyle/>
                    <a:p>
                      <a:pPr>
                        <a:lnSpc>
                          <a:spcPct val="115000"/>
                        </a:lnSpc>
                        <a:spcAft>
                          <a:spcPts val="1000"/>
                        </a:spcAft>
                      </a:pPr>
                      <a:r>
                        <a:rPr lang="uk-UA" sz="1200">
                          <a:effectLst/>
                        </a:rPr>
                        <a:t>88</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957994679"/>
                  </a:ext>
                </a:extLst>
              </a:tr>
              <a:tr h="304213">
                <a:tc>
                  <a:txBody>
                    <a:bodyPr/>
                    <a:lstStyle/>
                    <a:p>
                      <a:pPr>
                        <a:lnSpc>
                          <a:spcPct val="115000"/>
                        </a:lnSpc>
                        <a:spcAft>
                          <a:spcPts val="1000"/>
                        </a:spcAft>
                      </a:pPr>
                      <a:r>
                        <a:rPr lang="uk-UA" sz="1200">
                          <a:effectLst/>
                        </a:rPr>
                        <a:t>89</a:t>
                      </a:r>
                      <a:endParaRPr lang="uk-UA" sz="1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8671887"/>
                  </a:ext>
                </a:extLst>
              </a:tr>
              <a:tr h="304213">
                <a:tc>
                  <a:txBody>
                    <a:bodyPr/>
                    <a:lstStyle/>
                    <a:p>
                      <a:pPr>
                        <a:lnSpc>
                          <a:spcPct val="115000"/>
                        </a:lnSpc>
                        <a:spcAft>
                          <a:spcPts val="1000"/>
                        </a:spcAft>
                      </a:pPr>
                      <a:r>
                        <a:rPr lang="uk-UA" sz="1200" dirty="0">
                          <a:effectLst/>
                        </a:rPr>
                        <a:t>0%</a:t>
                      </a:r>
                      <a:endParaRPr lang="uk-UA" sz="1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414780970"/>
                  </a:ext>
                </a:extLst>
              </a:tr>
            </a:tbl>
          </a:graphicData>
        </a:graphic>
      </p:graphicFrame>
    </p:spTree>
    <p:extLst>
      <p:ext uri="{BB962C8B-B14F-4D97-AF65-F5344CB8AC3E}">
        <p14:creationId xmlns:p14="http://schemas.microsoft.com/office/powerpoint/2010/main" val="1626686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C0F5A3F-3656-47DF-BD74-39810C31F35A}"/>
              </a:ext>
            </a:extLst>
          </p:cNvPr>
          <p:cNvSpPr>
            <a:spLocks noGrp="1"/>
          </p:cNvSpPr>
          <p:nvPr>
            <p:ph type="title"/>
          </p:nvPr>
        </p:nvSpPr>
        <p:spPr>
          <a:xfrm>
            <a:off x="1023822" y="107733"/>
            <a:ext cx="7490792" cy="1080120"/>
          </a:xfrm>
        </p:spPr>
        <p:txBody>
          <a:bodyPr>
            <a:normAutofit/>
          </a:bodyPr>
          <a:lstStyle/>
          <a:p>
            <a:r>
              <a:rPr lang="uk-UA" sz="3600" dirty="0">
                <a:solidFill>
                  <a:srgbClr val="C00000"/>
                </a:solidFill>
              </a:rPr>
              <a:t>Надання соціальної підтримки</a:t>
            </a:r>
          </a:p>
        </p:txBody>
      </p:sp>
      <p:sp>
        <p:nvSpPr>
          <p:cNvPr id="3" name="Місце для тексту 2">
            <a:extLst>
              <a:ext uri="{FF2B5EF4-FFF2-40B4-BE49-F238E27FC236}">
                <a16:creationId xmlns:a16="http://schemas.microsoft.com/office/drawing/2014/main" id="{1FF25228-3B26-4A1C-BC06-0BC88C164BDF}"/>
              </a:ext>
            </a:extLst>
          </p:cNvPr>
          <p:cNvSpPr>
            <a:spLocks noGrp="1"/>
          </p:cNvSpPr>
          <p:nvPr>
            <p:ph type="body" idx="1"/>
          </p:nvPr>
        </p:nvSpPr>
        <p:spPr>
          <a:xfrm>
            <a:off x="467544" y="1196752"/>
            <a:ext cx="8603349" cy="5328592"/>
          </a:xfrm>
        </p:spPr>
        <p:txBody>
          <a:bodyPr>
            <a:normAutofit fontScale="85000" lnSpcReduction="20000"/>
          </a:bodyPr>
          <a:lstStyle/>
          <a:p>
            <a:pPr marL="0" indent="0" algn="just">
              <a:lnSpc>
                <a:spcPct val="107000"/>
              </a:lnSpc>
              <a:spcAft>
                <a:spcPts val="800"/>
              </a:spcAft>
              <a:buNone/>
            </a:pPr>
            <a:r>
              <a:rPr lang="uk-UA" sz="1800" b="1" dirty="0">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Відповідно до ст. 33 Закону України «Про дошкільну освіту»  у ЗДОЯС здійснюється соціальний захист дітей дошкільного віку. </a:t>
            </a:r>
            <a:r>
              <a:rPr lang="uk-UA" b="1" dirty="0">
                <a:solidFill>
                  <a:schemeClr val="accent1">
                    <a:lumMod val="50000"/>
                  </a:schemeClr>
                </a:solidFill>
                <a:latin typeface="Open Sans" panose="020B0606030504020204" pitchFamily="34" charset="0"/>
                <a:ea typeface="Calibri" panose="020F0502020204030204" pitchFamily="34" charset="0"/>
                <a:cs typeface="Times New Roman" panose="02020603050405020304" pitchFamily="18" charset="0"/>
              </a:rPr>
              <a:t> П</a:t>
            </a:r>
            <a:r>
              <a:rPr lang="uk-UA" sz="1800" b="1" dirty="0">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ротягом року 66 дітей харчувалися безкоштовно, 24 дитини звільнено від оплати на 50%.</a:t>
            </a:r>
          </a:p>
          <a:p>
            <a:pPr marL="0" indent="0" algn="just">
              <a:lnSpc>
                <a:spcPct val="107000"/>
              </a:lnSpc>
              <a:spcAft>
                <a:spcPts val="800"/>
              </a:spcAft>
              <a:buNone/>
            </a:pPr>
            <a:r>
              <a:rPr lang="uk-UA" sz="1800" b="1" dirty="0">
                <a:solidFill>
                  <a:schemeClr val="accent1">
                    <a:lumMod val="50000"/>
                  </a:schemeClr>
                </a:solidFill>
                <a:effectLst/>
                <a:latin typeface="Open Sans" panose="020B0606030504020204" pitchFamily="34" charset="0"/>
                <a:ea typeface="Calibri" panose="020F0502020204030204" pitchFamily="34" charset="0"/>
                <a:cs typeface="Times New Roman" panose="02020603050405020304" pitchFamily="18" charset="0"/>
              </a:rPr>
              <a:t> З метою  забезпечення належної організації роботи з соціального захисту дітей пільгових категорій, на підставі наказу по закладу  працювала робоча група.</a:t>
            </a:r>
          </a:p>
          <a:p>
            <a:pPr marL="0" indent="0" algn="ctr">
              <a:lnSpc>
                <a:spcPct val="107000"/>
              </a:lnSpc>
              <a:spcAft>
                <a:spcPts val="800"/>
              </a:spcAft>
              <a:buNone/>
            </a:pPr>
            <a:r>
              <a:rPr lang="uk-UA" sz="2600" b="1" dirty="0">
                <a:solidFill>
                  <a:srgbClr val="C00000"/>
                </a:solidFill>
                <a:effectLst/>
                <a:latin typeface="Open Sans" panose="020B0606030504020204" pitchFamily="34" charset="0"/>
                <a:ea typeface="Calibri" panose="020F0502020204030204" pitchFamily="34" charset="0"/>
                <a:cs typeface="Times New Roman" panose="02020603050405020304" pitchFamily="18" charset="0"/>
              </a:rPr>
              <a:t>Склад робочої групи з охорони дитинства :</a:t>
            </a:r>
            <a:endParaRPr lang="uk-UA" sz="2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uk-UA" sz="1800" dirty="0">
                <a:solidFill>
                  <a:srgbClr val="C00000"/>
                </a:solidFill>
                <a:effectLst/>
                <a:latin typeface="Open Sans" panose="020B0606030504020204" pitchFamily="34" charset="0"/>
                <a:ea typeface="Calibri" panose="020F0502020204030204" pitchFamily="34" charset="0"/>
                <a:cs typeface="Times New Roman" panose="02020603050405020304" pitchFamily="18" charset="0"/>
              </a:rPr>
              <a:t>                    </a:t>
            </a:r>
            <a:r>
              <a:rPr lang="uk-UA" sz="1800" b="1"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голова комісії</a:t>
            </a: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Л.Ц. Олійник, вихователь-методист  , </a:t>
            </a:r>
          </a:p>
          <a:p>
            <a:pPr marL="0" indent="0">
              <a:lnSpc>
                <a:spcPct val="107000"/>
              </a:lnSpc>
              <a:spcAft>
                <a:spcPts val="800"/>
              </a:spcAft>
              <a:buNone/>
            </a:pPr>
            <a:r>
              <a:rPr lang="uk-UA" sz="1800" b="1"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члени комісії</a:t>
            </a: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a:t>
            </a:r>
            <a:r>
              <a:rPr lang="uk-UA" sz="1800" dirty="0" err="1">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М.І.Осадця</a:t>
            </a: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практичний психолог</a:t>
            </a:r>
          </a:p>
          <a:p>
            <a:pPr marL="0" indent="0">
              <a:lnSpc>
                <a:spcPct val="107000"/>
              </a:lnSpc>
              <a:spcAft>
                <a:spcPts val="800"/>
              </a:spcAft>
              <a:buNone/>
            </a:pP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-Н.П. Тріска,  інструктор з фізкультури     </a:t>
            </a:r>
          </a:p>
          <a:p>
            <a:pPr marL="0" indent="0">
              <a:lnSpc>
                <a:spcPct val="107000"/>
              </a:lnSpc>
              <a:spcAft>
                <a:spcPts val="800"/>
              </a:spcAft>
              <a:buNone/>
            </a:pP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Н.В. </a:t>
            </a:r>
            <a:r>
              <a:rPr lang="uk-UA" sz="1800" dirty="0" err="1">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Козіцка</a:t>
            </a: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 сестра медична старша   </a:t>
            </a:r>
          </a:p>
          <a:p>
            <a:pPr>
              <a:lnSpc>
                <a:spcPct val="107000"/>
              </a:lnSpc>
              <a:spcAft>
                <a:spcPts val="800"/>
              </a:spcAft>
            </a:pPr>
            <a:r>
              <a:rPr lang="uk-UA" sz="18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a:t>
            </a:r>
            <a:r>
              <a:rPr lang="uk-UA" sz="1800" dirty="0">
                <a:solidFill>
                  <a:schemeClr val="accent1">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Робоча група  здійснювала  облік дітей</a:t>
            </a:r>
            <a:r>
              <a:rPr lang="uk-UA" dirty="0">
                <a:solidFill>
                  <a:schemeClr val="accent1">
                    <a:lumMod val="50000"/>
                  </a:schemeClr>
                </a:solidFill>
                <a:latin typeface="Arial Black" panose="020B0A04020102020204" pitchFamily="34" charset="0"/>
                <a:ea typeface="Calibri" panose="020F0502020204030204" pitchFamily="34" charset="0"/>
                <a:cs typeface="Times New Roman" panose="02020603050405020304" pitchFamily="18" charset="0"/>
              </a:rPr>
              <a:t>,</a:t>
            </a:r>
            <a:r>
              <a:rPr lang="uk-UA" sz="1800" dirty="0">
                <a:solidFill>
                  <a:schemeClr val="accent1">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 які потребують соціальної підтримки,</a:t>
            </a:r>
          </a:p>
          <a:p>
            <a:pPr>
              <a:lnSpc>
                <a:spcPct val="107000"/>
              </a:lnSpc>
              <a:spcAft>
                <a:spcPts val="800"/>
              </a:spcAft>
            </a:pPr>
            <a:r>
              <a:rPr lang="uk-UA" sz="1800" dirty="0">
                <a:solidFill>
                  <a:schemeClr val="accent1">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 склала соціальний паспорт ЗДОЯС №10 за пільговими категоріями дітей:   </a:t>
            </a:r>
          </a:p>
          <a:p>
            <a:endParaRPr lang="uk-UA" dirty="0"/>
          </a:p>
        </p:txBody>
      </p:sp>
    </p:spTree>
    <p:extLst>
      <p:ext uri="{BB962C8B-B14F-4D97-AF65-F5344CB8AC3E}">
        <p14:creationId xmlns:p14="http://schemas.microsoft.com/office/powerpoint/2010/main" val="3873760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F7B1A7-E4BD-45F8-B984-CE0FDC10AAB6}"/>
              </a:ext>
            </a:extLst>
          </p:cNvPr>
          <p:cNvSpPr>
            <a:spLocks noGrp="1"/>
          </p:cNvSpPr>
          <p:nvPr>
            <p:ph type="title"/>
          </p:nvPr>
        </p:nvSpPr>
        <p:spPr>
          <a:xfrm>
            <a:off x="1944309" y="188640"/>
            <a:ext cx="6590091" cy="864096"/>
          </a:xfrm>
        </p:spPr>
        <p:txBody>
          <a:bodyPr>
            <a:normAutofit fontScale="90000"/>
          </a:bodyPr>
          <a:lstStyle/>
          <a:p>
            <a:pPr algn="ctr"/>
            <a:r>
              <a:rPr lang="uk-UA" sz="1800" dirty="0">
                <a:solidFill>
                  <a:schemeClr val="accent1">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t>Порівняльний аналіз кількості дітей  соціально незахищених категорій дітей ТДЗОЯС №10 на початок та кінець 2023/2024 навчального року</a:t>
            </a:r>
            <a:br>
              <a:rPr lang="uk-UA" sz="1800" dirty="0">
                <a:solidFill>
                  <a:schemeClr val="accent1">
                    <a:lumMod val="50000"/>
                  </a:schemeClr>
                </a:solidFill>
                <a:effectLst/>
                <a:latin typeface="Arial Black" panose="020B0A04020102020204" pitchFamily="34" charset="0"/>
                <a:ea typeface="Calibri" panose="020F0502020204030204" pitchFamily="34" charset="0"/>
                <a:cs typeface="Times New Roman" panose="02020603050405020304" pitchFamily="18" charset="0"/>
              </a:rPr>
            </a:br>
            <a:endParaRPr lang="uk-UA" dirty="0">
              <a:solidFill>
                <a:schemeClr val="accent1">
                  <a:lumMod val="50000"/>
                </a:schemeClr>
              </a:solidFill>
              <a:latin typeface="Arial Black" panose="020B0A04020102020204" pitchFamily="34" charset="0"/>
            </a:endParaRPr>
          </a:p>
        </p:txBody>
      </p:sp>
      <p:sp>
        <p:nvSpPr>
          <p:cNvPr id="3" name="Місце для тексту 2">
            <a:extLst>
              <a:ext uri="{FF2B5EF4-FFF2-40B4-BE49-F238E27FC236}">
                <a16:creationId xmlns:a16="http://schemas.microsoft.com/office/drawing/2014/main" id="{4E667FAE-D2CE-4923-8EB9-7AAD34453DD7}"/>
              </a:ext>
            </a:extLst>
          </p:cNvPr>
          <p:cNvSpPr>
            <a:spLocks noGrp="1"/>
          </p:cNvSpPr>
          <p:nvPr>
            <p:ph type="body" idx="1"/>
          </p:nvPr>
        </p:nvSpPr>
        <p:spPr>
          <a:xfrm>
            <a:off x="654581" y="1052736"/>
            <a:ext cx="3771254" cy="864096"/>
          </a:xfrm>
        </p:spPr>
        <p:txBody>
          <a:bodyPr/>
          <a:lstStyle/>
          <a:p>
            <a:pPr algn="ctr"/>
            <a:r>
              <a:rPr lang="ru-RU" sz="1800" b="1" dirty="0" err="1">
                <a:solidFill>
                  <a:schemeClr val="accent1">
                    <a:lumMod val="50000"/>
                  </a:schemeClr>
                </a:solidFill>
                <a:effectLst/>
                <a:latin typeface="Times New Roman" panose="02020603050405020304" pitchFamily="18" charset="0"/>
                <a:ea typeface="Times New Roman" panose="02020603050405020304" pitchFamily="18" charset="0"/>
              </a:rPr>
              <a:t>Кількість</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a:t>
            </a:r>
            <a:r>
              <a:rPr lang="ru-RU" sz="1800" b="1" dirty="0" err="1">
                <a:solidFill>
                  <a:schemeClr val="accent1">
                    <a:lumMod val="50000"/>
                  </a:schemeClr>
                </a:solidFill>
                <a:effectLst/>
                <a:latin typeface="Times New Roman" panose="02020603050405020304" pitchFamily="18" charset="0"/>
                <a:ea typeface="Times New Roman" panose="02020603050405020304" pitchFamily="18" charset="0"/>
              </a:rPr>
              <a:t>дітей</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станом</a:t>
            </a:r>
          </a:p>
          <a:p>
            <a:pPr algn="ctr"/>
            <a:r>
              <a:rPr lang="ru-RU" sz="1800" b="1" dirty="0">
                <a:solidFill>
                  <a:schemeClr val="accent1">
                    <a:lumMod val="50000"/>
                  </a:schemeClr>
                </a:solidFill>
                <a:latin typeface="Times New Roman" panose="02020603050405020304" pitchFamily="18" charset="0"/>
                <a:ea typeface="Times New Roman" panose="02020603050405020304" pitchFamily="18" charset="0"/>
              </a:rPr>
              <a:t>н</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а  1 </a:t>
            </a:r>
            <a:r>
              <a:rPr lang="ru-RU" sz="1800" b="1" dirty="0" err="1">
                <a:solidFill>
                  <a:schemeClr val="accent1">
                    <a:lumMod val="50000"/>
                  </a:schemeClr>
                </a:solidFill>
                <a:effectLst/>
                <a:latin typeface="Times New Roman" panose="02020603050405020304" pitchFamily="18" charset="0"/>
                <a:ea typeface="Times New Roman" panose="02020603050405020304" pitchFamily="18" charset="0"/>
              </a:rPr>
              <a:t>вересеня</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2023 р.</a:t>
            </a:r>
            <a:endParaRPr lang="uk-UA" b="1" dirty="0">
              <a:solidFill>
                <a:schemeClr val="accent1">
                  <a:lumMod val="50000"/>
                </a:schemeClr>
              </a:solidFill>
            </a:endParaRPr>
          </a:p>
        </p:txBody>
      </p:sp>
      <p:sp>
        <p:nvSpPr>
          <p:cNvPr id="10" name="Місце для вмісту 9">
            <a:extLst>
              <a:ext uri="{FF2B5EF4-FFF2-40B4-BE49-F238E27FC236}">
                <a16:creationId xmlns:a16="http://schemas.microsoft.com/office/drawing/2014/main" id="{4EDC8E65-8ED8-4BAD-8B80-86674257CCBC}"/>
              </a:ext>
            </a:extLst>
          </p:cNvPr>
          <p:cNvSpPr>
            <a:spLocks noGrp="1"/>
          </p:cNvSpPr>
          <p:nvPr>
            <p:ph sz="half" idx="2"/>
          </p:nvPr>
        </p:nvSpPr>
        <p:spPr>
          <a:xfrm>
            <a:off x="1225804" y="2348880"/>
            <a:ext cx="3197532" cy="3105703"/>
          </a:xfrm>
        </p:spPr>
        <p:txBody>
          <a:bodyPr/>
          <a:lstStyle/>
          <a:p>
            <a:endParaRPr lang="uk-UA" dirty="0"/>
          </a:p>
        </p:txBody>
      </p:sp>
      <p:sp>
        <p:nvSpPr>
          <p:cNvPr id="5" name="Місце для тексту 4">
            <a:extLst>
              <a:ext uri="{FF2B5EF4-FFF2-40B4-BE49-F238E27FC236}">
                <a16:creationId xmlns:a16="http://schemas.microsoft.com/office/drawing/2014/main" id="{15A1A65B-A617-471C-B14B-723D912D1FE9}"/>
              </a:ext>
            </a:extLst>
          </p:cNvPr>
          <p:cNvSpPr>
            <a:spLocks noGrp="1"/>
          </p:cNvSpPr>
          <p:nvPr>
            <p:ph type="body" sz="quarter" idx="3"/>
          </p:nvPr>
        </p:nvSpPr>
        <p:spPr>
          <a:xfrm>
            <a:off x="4718166" y="1078066"/>
            <a:ext cx="3816424" cy="838766"/>
          </a:xfrm>
        </p:spPr>
        <p:txBody>
          <a:bodyPr/>
          <a:lstStyle/>
          <a:p>
            <a:pPr algn="ctr"/>
            <a:r>
              <a:rPr lang="ru-RU" sz="1800" b="1" dirty="0" err="1">
                <a:solidFill>
                  <a:schemeClr val="accent1">
                    <a:lumMod val="50000"/>
                  </a:schemeClr>
                </a:solidFill>
                <a:effectLst/>
                <a:latin typeface="Times New Roman" panose="02020603050405020304" pitchFamily="18" charset="0"/>
                <a:ea typeface="Times New Roman" panose="02020603050405020304" pitchFamily="18" charset="0"/>
              </a:rPr>
              <a:t>Кількість</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a:t>
            </a:r>
            <a:r>
              <a:rPr lang="ru-RU" sz="1800" b="1" dirty="0" err="1">
                <a:solidFill>
                  <a:schemeClr val="accent1">
                    <a:lumMod val="50000"/>
                  </a:schemeClr>
                </a:solidFill>
                <a:effectLst/>
                <a:latin typeface="Times New Roman" panose="02020603050405020304" pitchFamily="18" charset="0"/>
                <a:ea typeface="Times New Roman" panose="02020603050405020304" pitchFamily="18" charset="0"/>
              </a:rPr>
              <a:t>дітей</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станом</a:t>
            </a:r>
          </a:p>
          <a:p>
            <a:pPr algn="ct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на 31 </a:t>
            </a:r>
            <a:r>
              <a:rPr lang="ru-RU" sz="1800" b="1" dirty="0" err="1">
                <a:solidFill>
                  <a:schemeClr val="accent1">
                    <a:lumMod val="50000"/>
                  </a:schemeClr>
                </a:solidFill>
                <a:effectLst/>
                <a:latin typeface="Times New Roman" panose="02020603050405020304" pitchFamily="18" charset="0"/>
                <a:ea typeface="Times New Roman" panose="02020603050405020304" pitchFamily="18" charset="0"/>
              </a:rPr>
              <a:t>травня</a:t>
            </a:r>
            <a:r>
              <a:rPr lang="ru-RU" sz="1800" b="1" dirty="0">
                <a:solidFill>
                  <a:schemeClr val="accent1">
                    <a:lumMod val="50000"/>
                  </a:schemeClr>
                </a:solidFill>
                <a:effectLst/>
                <a:latin typeface="Times New Roman" panose="02020603050405020304" pitchFamily="18" charset="0"/>
                <a:ea typeface="Times New Roman" panose="02020603050405020304" pitchFamily="18" charset="0"/>
              </a:rPr>
              <a:t> 2024 р</a:t>
            </a:r>
            <a:endParaRPr lang="uk-UA" b="1" dirty="0">
              <a:solidFill>
                <a:schemeClr val="accent1">
                  <a:lumMod val="50000"/>
                </a:schemeClr>
              </a:solidFill>
            </a:endParaRPr>
          </a:p>
        </p:txBody>
      </p:sp>
      <p:graphicFrame>
        <p:nvGraphicFramePr>
          <p:cNvPr id="8" name="Місце для вмісту 7">
            <a:extLst>
              <a:ext uri="{FF2B5EF4-FFF2-40B4-BE49-F238E27FC236}">
                <a16:creationId xmlns:a16="http://schemas.microsoft.com/office/drawing/2014/main" id="{7A0D9B8F-7899-4986-8EFC-566802073F7C}"/>
              </a:ext>
            </a:extLst>
          </p:cNvPr>
          <p:cNvGraphicFramePr>
            <a:graphicFrameLocks noGrp="1"/>
          </p:cNvGraphicFramePr>
          <p:nvPr>
            <p:ph sz="quarter" idx="4"/>
            <p:extLst>
              <p:ext uri="{D42A27DB-BD31-4B8C-83A1-F6EECF244321}">
                <p14:modId xmlns:p14="http://schemas.microsoft.com/office/powerpoint/2010/main" val="2562033389"/>
              </p:ext>
            </p:extLst>
          </p:nvPr>
        </p:nvGraphicFramePr>
        <p:xfrm>
          <a:off x="5148064" y="2132855"/>
          <a:ext cx="3384374" cy="4566277"/>
        </p:xfrm>
        <a:graphic>
          <a:graphicData uri="http://schemas.openxmlformats.org/drawingml/2006/table">
            <a:tbl>
              <a:tblPr firstRow="1" firstCol="1" bandRow="1">
                <a:tableStyleId>{5C22544A-7EE6-4342-B048-85BDC9FD1C3A}</a:tableStyleId>
              </a:tblPr>
              <a:tblGrid>
                <a:gridCol w="3384374">
                  <a:extLst>
                    <a:ext uri="{9D8B030D-6E8A-4147-A177-3AD203B41FA5}">
                      <a16:colId xmlns:a16="http://schemas.microsoft.com/office/drawing/2014/main" val="2122798825"/>
                    </a:ext>
                  </a:extLst>
                </a:gridCol>
              </a:tblGrid>
              <a:tr h="68150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осіб</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визнаних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учасниками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бойових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дій</a:t>
                      </a:r>
                      <a:r>
                        <a:rPr lang="ru-RU" sz="1400" dirty="0">
                          <a:effectLst/>
                          <a:latin typeface="Times New Roman" panose="02020603050405020304" pitchFamily="18" charset="0"/>
                          <a:cs typeface="Times New Roman" panose="02020603050405020304" pitchFamily="18" charset="0"/>
                        </a:rPr>
                        <a:t> -5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842442062"/>
                  </a:ext>
                </a:extLst>
              </a:tr>
              <a:tr h="24304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з </a:t>
                      </a:r>
                      <a:r>
                        <a:rPr lang="ru-RU" sz="1400" dirty="0" err="1">
                          <a:effectLst/>
                          <a:latin typeface="Times New Roman" panose="02020603050405020304" pitchFamily="18" charset="0"/>
                          <a:cs typeface="Times New Roman" panose="02020603050405020304" pitchFamily="18" charset="0"/>
                        </a:rPr>
                        <a:t>інвалідністю</a:t>
                      </a:r>
                      <a:r>
                        <a:rPr lang="ru-RU" sz="1400" dirty="0">
                          <a:effectLst/>
                          <a:latin typeface="Times New Roman" panose="02020603050405020304" pitchFamily="18" charset="0"/>
                          <a:cs typeface="Times New Roman" panose="02020603050405020304" pitchFamily="18" charset="0"/>
                        </a:rPr>
                        <a:t>- 2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3821164953"/>
                  </a:ext>
                </a:extLst>
              </a:tr>
              <a:tr h="507270">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з </a:t>
                      </a:r>
                      <a:r>
                        <a:rPr lang="ru-RU" sz="1400" dirty="0" err="1">
                          <a:effectLst/>
                          <a:latin typeface="Times New Roman" panose="02020603050405020304" pitchFamily="18" charset="0"/>
                          <a:cs typeface="Times New Roman" panose="02020603050405020304" pitchFamily="18" charset="0"/>
                        </a:rPr>
                        <a:t>багатодітних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сімей</a:t>
                      </a:r>
                      <a:r>
                        <a:rPr lang="ru-RU" sz="1400" dirty="0">
                          <a:effectLst/>
                          <a:latin typeface="Times New Roman" panose="02020603050405020304" pitchFamily="18" charset="0"/>
                          <a:cs typeface="Times New Roman" panose="02020603050405020304" pitchFamily="18" charset="0"/>
                        </a:rPr>
                        <a:t> – 24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1918611167"/>
                  </a:ext>
                </a:extLst>
              </a:tr>
              <a:tr h="24304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з </a:t>
                      </a:r>
                      <a:r>
                        <a:rPr lang="ru-RU" sz="1400" dirty="0" err="1">
                          <a:effectLst/>
                          <a:latin typeface="Times New Roman" panose="02020603050405020304" pitchFamily="18" charset="0"/>
                          <a:cs typeface="Times New Roman" panose="02020603050405020304" pitchFamily="18" charset="0"/>
                        </a:rPr>
                        <a:t>малозабезпечених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сімей</a:t>
                      </a:r>
                      <a:r>
                        <a:rPr lang="ru-RU" sz="1400" dirty="0">
                          <a:effectLst/>
                          <a:latin typeface="Times New Roman" panose="02020603050405020304" pitchFamily="18" charset="0"/>
                          <a:cs typeface="Times New Roman" panose="02020603050405020304" pitchFamily="18" charset="0"/>
                        </a:rPr>
                        <a:t>- 8</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892017123"/>
                  </a:ext>
                </a:extLst>
              </a:tr>
              <a:tr h="507270">
                <a:tc>
                  <a:txBody>
                    <a:bodyPr/>
                    <a:lstStyle/>
                    <a:p>
                      <a:pPr marL="0" marR="0" lvl="0" indent="0" algn="just" defTabSz="457200" rtl="0" eaLnBrk="1" fontAlgn="auto" latinLnBrk="0" hangingPunct="1">
                        <a:lnSpc>
                          <a:spcPct val="115000"/>
                        </a:lnSpc>
                        <a:spcBef>
                          <a:spcPts val="0"/>
                        </a:spcBef>
                        <a:spcAft>
                          <a:spcPts val="1000"/>
                        </a:spcAft>
                        <a:buClrTx/>
                        <a:buSzTx/>
                        <a:buFontTx/>
                        <a:buNone/>
                        <a:tabLst/>
                        <a:defRPr/>
                      </a:pPr>
                      <a:r>
                        <a:rPr lang="uk-UA" sz="1400" dirty="0">
                          <a:effectLst/>
                          <a:latin typeface="Times New Roman" panose="02020603050405020304" pitchFamily="18" charset="0"/>
                          <a:cs typeface="Times New Roman" panose="02020603050405020304" pitchFamily="18" charset="0"/>
                        </a:rPr>
                        <a:t>Діти, батьки яких перебувають на службі в ЗСУ-23 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097684389"/>
                  </a:ext>
                </a:extLst>
              </a:tr>
              <a:tr h="77149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які</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перебувають</a:t>
                      </a:r>
                      <a:r>
                        <a:rPr lang="ru-RU" sz="1400" dirty="0">
                          <a:effectLst/>
                          <a:latin typeface="Times New Roman" panose="02020603050405020304" pitchFamily="18" charset="0"/>
                          <a:cs typeface="Times New Roman" panose="02020603050405020304" pitchFamily="18" charset="0"/>
                        </a:rPr>
                        <a:t> у </a:t>
                      </a:r>
                      <a:r>
                        <a:rPr lang="ru-RU" sz="1400" dirty="0" err="1">
                          <a:effectLst/>
                          <a:latin typeface="Times New Roman" panose="02020603050405020304" pitchFamily="18" charset="0"/>
                          <a:cs typeface="Times New Roman" panose="02020603050405020304" pitchFamily="18" charset="0"/>
                        </a:rPr>
                        <a:t>складних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життєвих</a:t>
                      </a:r>
                      <a:r>
                        <a:rPr lang="ru-RU" sz="1400" dirty="0">
                          <a:effectLst/>
                          <a:latin typeface="Times New Roman" panose="02020603050405020304" pitchFamily="18" charset="0"/>
                          <a:cs typeface="Times New Roman" panose="02020603050405020304" pitchFamily="18" charset="0"/>
                        </a:rPr>
                        <a:t> обставинах-0</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973062899"/>
                  </a:ext>
                </a:extLst>
              </a:tr>
              <a:tr h="507270">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внутрішньо</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переміщених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осіб</a:t>
                      </a:r>
                      <a:r>
                        <a:rPr lang="ru-RU" sz="1400" dirty="0">
                          <a:effectLst/>
                          <a:latin typeface="Times New Roman" panose="02020603050405020304" pitchFamily="18" charset="0"/>
                          <a:cs typeface="Times New Roman" panose="02020603050405020304" pitchFamily="18" charset="0"/>
                        </a:rPr>
                        <a:t>-</a:t>
                      </a:r>
                    </a:p>
                    <a:p>
                      <a:pPr algn="just">
                        <a:lnSpc>
                          <a:spcPct val="115000"/>
                        </a:lnSpc>
                        <a:spcAft>
                          <a:spcPts val="1000"/>
                        </a:spcAft>
                      </a:pPr>
                      <a:r>
                        <a:rPr lang="ru-RU" sz="1400" dirty="0">
                          <a:effectLst/>
                          <a:latin typeface="Times New Roman" panose="02020603050405020304" pitchFamily="18" charset="0"/>
                          <a:cs typeface="Times New Roman" panose="02020603050405020304" pitchFamily="18" charset="0"/>
                        </a:rPr>
                        <a:t>17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3062073588"/>
                  </a:ext>
                </a:extLst>
              </a:tr>
              <a:tr h="507270">
                <a:tc>
                  <a:txBody>
                    <a:bodyPr/>
                    <a:lstStyle/>
                    <a:p>
                      <a:pPr algn="just">
                        <a:lnSpc>
                          <a:spcPct val="115000"/>
                        </a:lnSpc>
                        <a:spcAft>
                          <a:spcPts val="1000"/>
                        </a:spcAft>
                      </a:pPr>
                      <a:r>
                        <a:rPr lang="uk-UA" sz="1400" dirty="0">
                          <a:effectLst/>
                          <a:latin typeface="Times New Roman" panose="02020603050405020304" pitchFamily="18" charset="0"/>
                          <a:cs typeface="Times New Roman" panose="02020603050405020304" pitchFamily="18" charset="0"/>
                        </a:rPr>
                        <a:t>Діти з особливими освітніми потребами-10 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306572070"/>
                  </a:ext>
                </a:extLst>
              </a:tr>
              <a:tr h="507270">
                <a:tc>
                  <a:txBody>
                    <a:bodyPr/>
                    <a:lstStyle/>
                    <a:p>
                      <a:pPr algn="just">
                        <a:lnSpc>
                          <a:spcPct val="115000"/>
                        </a:lnSpc>
                        <a:spcAft>
                          <a:spcPts val="100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Усього: 90 дітей</a:t>
                      </a:r>
                    </a:p>
                  </a:txBody>
                  <a:tcPr marL="64067" marR="64067" marT="0" marB="0" anchor="ctr"/>
                </a:tc>
                <a:extLst>
                  <a:ext uri="{0D108BD9-81ED-4DB2-BD59-A6C34878D82A}">
                    <a16:rowId xmlns:a16="http://schemas.microsoft.com/office/drawing/2014/main" val="2276350583"/>
                  </a:ext>
                </a:extLst>
              </a:tr>
            </a:tbl>
          </a:graphicData>
        </a:graphic>
      </p:graphicFrame>
      <p:graphicFrame>
        <p:nvGraphicFramePr>
          <p:cNvPr id="11" name="Місце для вмісту 7">
            <a:extLst>
              <a:ext uri="{FF2B5EF4-FFF2-40B4-BE49-F238E27FC236}">
                <a16:creationId xmlns:a16="http://schemas.microsoft.com/office/drawing/2014/main" id="{6BF39422-463C-4C2D-B9AF-C6C77425B6CE}"/>
              </a:ext>
            </a:extLst>
          </p:cNvPr>
          <p:cNvGraphicFramePr>
            <a:graphicFrameLocks/>
          </p:cNvGraphicFramePr>
          <p:nvPr>
            <p:extLst>
              <p:ext uri="{D42A27DB-BD31-4B8C-83A1-F6EECF244321}">
                <p14:modId xmlns:p14="http://schemas.microsoft.com/office/powerpoint/2010/main" val="1200910969"/>
              </p:ext>
            </p:extLst>
          </p:nvPr>
        </p:nvGraphicFramePr>
        <p:xfrm>
          <a:off x="1043610" y="2132855"/>
          <a:ext cx="3528390" cy="4657114"/>
        </p:xfrm>
        <a:graphic>
          <a:graphicData uri="http://schemas.openxmlformats.org/drawingml/2006/table">
            <a:tbl>
              <a:tblPr firstRow="1" firstCol="1" bandRow="1">
                <a:tableStyleId>{5C22544A-7EE6-4342-B048-85BDC9FD1C3A}</a:tableStyleId>
              </a:tblPr>
              <a:tblGrid>
                <a:gridCol w="3528390">
                  <a:extLst>
                    <a:ext uri="{9D8B030D-6E8A-4147-A177-3AD203B41FA5}">
                      <a16:colId xmlns:a16="http://schemas.microsoft.com/office/drawing/2014/main" val="2122798825"/>
                    </a:ext>
                  </a:extLst>
                </a:gridCol>
              </a:tblGrid>
              <a:tr h="68150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осіб</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визнаних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учасниками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бойових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дій</a:t>
                      </a:r>
                      <a:r>
                        <a:rPr lang="ru-RU" sz="1400" dirty="0">
                          <a:effectLst/>
                          <a:latin typeface="Times New Roman" panose="02020603050405020304" pitchFamily="18" charset="0"/>
                          <a:cs typeface="Times New Roman" panose="02020603050405020304" pitchFamily="18" charset="0"/>
                        </a:rPr>
                        <a:t> -5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842442062"/>
                  </a:ext>
                </a:extLst>
              </a:tr>
              <a:tr h="24304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з інвалідністю-2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3821164953"/>
                  </a:ext>
                </a:extLst>
              </a:tr>
              <a:tr h="507270">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з </a:t>
                      </a:r>
                      <a:r>
                        <a:rPr lang="ru-RU" sz="1400" dirty="0" err="1">
                          <a:effectLst/>
                          <a:latin typeface="Times New Roman" panose="02020603050405020304" pitchFamily="18" charset="0"/>
                          <a:cs typeface="Times New Roman" panose="02020603050405020304" pitchFamily="18" charset="0"/>
                        </a:rPr>
                        <a:t>багатодітних</a:t>
                      </a:r>
                      <a:r>
                        <a:rPr lang="ru-RU" sz="1400" dirty="0">
                          <a:effectLst/>
                          <a:latin typeface="Times New Roman" panose="02020603050405020304" pitchFamily="18" charset="0"/>
                          <a:cs typeface="Times New Roman" panose="02020603050405020304" pitchFamily="18" charset="0"/>
                        </a:rPr>
                        <a:t> сімей-19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1918611167"/>
                  </a:ext>
                </a:extLst>
              </a:tr>
              <a:tr h="24304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з </a:t>
                      </a:r>
                      <a:r>
                        <a:rPr lang="ru-RU" sz="1400" dirty="0" err="1">
                          <a:effectLst/>
                          <a:latin typeface="Times New Roman" panose="02020603050405020304" pitchFamily="18" charset="0"/>
                          <a:cs typeface="Times New Roman" panose="02020603050405020304" pitchFamily="18" charset="0"/>
                        </a:rPr>
                        <a:t>малозабезпечених</a:t>
                      </a:r>
                      <a:r>
                        <a:rPr lang="ru-RU" sz="1400" dirty="0">
                          <a:effectLst/>
                          <a:latin typeface="Times New Roman" panose="02020603050405020304" pitchFamily="18" charset="0"/>
                          <a:cs typeface="Times New Roman" panose="02020603050405020304" pitchFamily="18" charset="0"/>
                        </a:rPr>
                        <a:t> сімей-0</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892017123"/>
                  </a:ext>
                </a:extLst>
              </a:tr>
              <a:tr h="507270">
                <a:tc>
                  <a:txBody>
                    <a:bodyPr/>
                    <a:lstStyle/>
                    <a:p>
                      <a:pPr marL="0" marR="0" lvl="0" indent="0" algn="just" defTabSz="457200" rtl="0" eaLnBrk="1" fontAlgn="auto" latinLnBrk="0" hangingPunct="1">
                        <a:lnSpc>
                          <a:spcPct val="115000"/>
                        </a:lnSpc>
                        <a:spcBef>
                          <a:spcPts val="0"/>
                        </a:spcBef>
                        <a:spcAft>
                          <a:spcPts val="1000"/>
                        </a:spcAft>
                        <a:buClrTx/>
                        <a:buSzTx/>
                        <a:buFontTx/>
                        <a:buNone/>
                        <a:tabLst/>
                        <a:defRPr/>
                      </a:pPr>
                      <a:r>
                        <a:rPr lang="uk-UA" sz="1400" dirty="0">
                          <a:effectLst/>
                          <a:latin typeface="Times New Roman" panose="02020603050405020304" pitchFamily="18" charset="0"/>
                          <a:cs typeface="Times New Roman" panose="02020603050405020304" pitchFamily="18" charset="0"/>
                        </a:rPr>
                        <a:t>Діти, батьки яких перебувають на службі в ЗСУ-15 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097684389"/>
                  </a:ext>
                </a:extLst>
              </a:tr>
              <a:tr h="771495">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які</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перебувають</a:t>
                      </a:r>
                      <a:r>
                        <a:rPr lang="ru-RU" sz="1400" dirty="0">
                          <a:effectLst/>
                          <a:latin typeface="Times New Roman" panose="02020603050405020304" pitchFamily="18" charset="0"/>
                          <a:cs typeface="Times New Roman" panose="02020603050405020304" pitchFamily="18" charset="0"/>
                        </a:rPr>
                        <a:t> у </a:t>
                      </a:r>
                      <a:r>
                        <a:rPr lang="ru-RU" sz="1400" dirty="0" err="1">
                          <a:effectLst/>
                          <a:latin typeface="Times New Roman" panose="02020603050405020304" pitchFamily="18" charset="0"/>
                          <a:cs typeface="Times New Roman" panose="02020603050405020304" pitchFamily="18" charset="0"/>
                        </a:rPr>
                        <a:t>складних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життєвих</a:t>
                      </a:r>
                      <a:r>
                        <a:rPr lang="ru-RU" sz="1400" dirty="0">
                          <a:effectLst/>
                          <a:latin typeface="Times New Roman" panose="02020603050405020304" pitchFamily="18" charset="0"/>
                          <a:cs typeface="Times New Roman" panose="02020603050405020304" pitchFamily="18" charset="0"/>
                        </a:rPr>
                        <a:t> обставинах-0 </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973062899"/>
                  </a:ext>
                </a:extLst>
              </a:tr>
              <a:tr h="507270">
                <a:tc>
                  <a:txBody>
                    <a:bodyPr/>
                    <a:lstStyle/>
                    <a:p>
                      <a:pPr algn="just">
                        <a:lnSpc>
                          <a:spcPct val="115000"/>
                        </a:lnSpc>
                        <a:spcAft>
                          <a:spcPts val="1000"/>
                        </a:spcAft>
                      </a:pPr>
                      <a:r>
                        <a:rPr lang="ru-RU" sz="1400" dirty="0" err="1">
                          <a:effectLst/>
                          <a:latin typeface="Times New Roman" panose="02020603050405020304" pitchFamily="18" charset="0"/>
                          <a:cs typeface="Times New Roman" panose="02020603050405020304" pitchFamily="18" charset="0"/>
                        </a:rPr>
                        <a:t>Діти</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внутрішньо</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переміщених</a:t>
                      </a:r>
                      <a:r>
                        <a:rPr lang="ru-RU" sz="1400" dirty="0">
                          <a:effectLst/>
                          <a:latin typeface="Times New Roman" panose="02020603050405020304" pitchFamily="18" charset="0"/>
                          <a:cs typeface="Times New Roman" panose="02020603050405020304" pitchFamily="18" charset="0"/>
                        </a:rPr>
                        <a:t> </a:t>
                      </a:r>
                      <a:r>
                        <a:rPr lang="ru-RU" sz="1400" dirty="0" err="1">
                          <a:effectLst/>
                          <a:latin typeface="Times New Roman" panose="02020603050405020304" pitchFamily="18" charset="0"/>
                          <a:cs typeface="Times New Roman" panose="02020603050405020304" pitchFamily="18" charset="0"/>
                        </a:rPr>
                        <a:t>осіб</a:t>
                      </a:r>
                      <a:r>
                        <a:rPr lang="ru-RU" sz="1400" dirty="0">
                          <a:effectLst/>
                          <a:latin typeface="Times New Roman" panose="02020603050405020304" pitchFamily="18" charset="0"/>
                          <a:cs typeface="Times New Roman" panose="02020603050405020304" pitchFamily="18" charset="0"/>
                        </a:rPr>
                        <a:t>-</a:t>
                      </a:r>
                    </a:p>
                    <a:p>
                      <a:pPr algn="just">
                        <a:lnSpc>
                          <a:spcPct val="115000"/>
                        </a:lnSpc>
                        <a:spcAft>
                          <a:spcPts val="1000"/>
                        </a:spcAft>
                      </a:pPr>
                      <a:r>
                        <a:rPr lang="ru-RU" sz="1400" dirty="0">
                          <a:effectLst/>
                          <a:latin typeface="Times New Roman" panose="02020603050405020304" pitchFamily="18" charset="0"/>
                          <a:cs typeface="Times New Roman" panose="02020603050405020304" pitchFamily="18" charset="0"/>
                        </a:rPr>
                        <a:t>14 </a:t>
                      </a:r>
                      <a:r>
                        <a:rPr lang="ru-RU" sz="1400" dirty="0" err="1">
                          <a:effectLst/>
                          <a:latin typeface="Times New Roman" panose="02020603050405020304" pitchFamily="18" charset="0"/>
                          <a:cs typeface="Times New Roman" panose="02020603050405020304" pitchFamily="18" charset="0"/>
                        </a:rPr>
                        <a:t>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3062073588"/>
                  </a:ext>
                </a:extLst>
              </a:tr>
              <a:tr h="507270">
                <a:tc>
                  <a:txBody>
                    <a:bodyPr/>
                    <a:lstStyle/>
                    <a:p>
                      <a:pPr algn="just">
                        <a:lnSpc>
                          <a:spcPct val="115000"/>
                        </a:lnSpc>
                        <a:spcAft>
                          <a:spcPts val="1000"/>
                        </a:spcAft>
                      </a:pPr>
                      <a:r>
                        <a:rPr lang="uk-UA" sz="1400" dirty="0">
                          <a:effectLst/>
                          <a:latin typeface="Times New Roman" panose="02020603050405020304" pitchFamily="18" charset="0"/>
                          <a:cs typeface="Times New Roman" panose="02020603050405020304" pitchFamily="18" charset="0"/>
                        </a:rPr>
                        <a:t>Діти з особливими освітніми потребами</a:t>
                      </a:r>
                    </a:p>
                    <a:p>
                      <a:pPr algn="just">
                        <a:lnSpc>
                          <a:spcPct val="115000"/>
                        </a:lnSpc>
                        <a:spcAft>
                          <a:spcPts val="1000"/>
                        </a:spcAft>
                      </a:pPr>
                      <a:r>
                        <a:rPr lang="uk-UA" sz="1400" dirty="0">
                          <a:effectLst/>
                          <a:latin typeface="Times New Roman" panose="02020603050405020304" pitchFamily="18" charset="0"/>
                          <a:cs typeface="Times New Roman" panose="02020603050405020304" pitchFamily="18" charset="0"/>
                        </a:rPr>
                        <a:t>-8 дітей</a:t>
                      </a: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4067" marR="64067" marT="0" marB="0" anchor="ctr"/>
                </a:tc>
                <a:extLst>
                  <a:ext uri="{0D108BD9-81ED-4DB2-BD59-A6C34878D82A}">
                    <a16:rowId xmlns:a16="http://schemas.microsoft.com/office/drawing/2014/main" val="2306572070"/>
                  </a:ext>
                </a:extLst>
              </a:tr>
              <a:tr h="507270">
                <a:tc>
                  <a:txBody>
                    <a:bodyPr/>
                    <a:lstStyle/>
                    <a:p>
                      <a:pPr algn="just">
                        <a:lnSpc>
                          <a:spcPct val="115000"/>
                        </a:lnSpc>
                        <a:spcAft>
                          <a:spcPts val="100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Усього: 73 дитини</a:t>
                      </a:r>
                    </a:p>
                  </a:txBody>
                  <a:tcPr marL="64067" marR="64067" marT="0" marB="0" anchor="ctr"/>
                </a:tc>
                <a:extLst>
                  <a:ext uri="{0D108BD9-81ED-4DB2-BD59-A6C34878D82A}">
                    <a16:rowId xmlns:a16="http://schemas.microsoft.com/office/drawing/2014/main" val="2276350583"/>
                  </a:ext>
                </a:extLst>
              </a:tr>
            </a:tbl>
          </a:graphicData>
        </a:graphic>
      </p:graphicFrame>
    </p:spTree>
    <p:extLst>
      <p:ext uri="{BB962C8B-B14F-4D97-AF65-F5344CB8AC3E}">
        <p14:creationId xmlns:p14="http://schemas.microsoft.com/office/powerpoint/2010/main" val="39447177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964488" cy="2185214"/>
          </a:xfrm>
          <a:prstGeom prst="rect">
            <a:avLst/>
          </a:prstGeom>
        </p:spPr>
        <p:txBody>
          <a:bodyPr wrap="square">
            <a:spAutoFit/>
          </a:bodyPr>
          <a:lstStyle/>
          <a:p>
            <a:pPr lvl="0" indent="446088" algn="just" fontAlgn="base">
              <a:spcBef>
                <a:spcPct val="0"/>
              </a:spcBef>
              <a:spcAft>
                <a:spcPct val="0"/>
              </a:spcAft>
            </a:pPr>
            <a:r>
              <a:rPr lang="uk-UA" sz="1600" b="1" dirty="0">
                <a:ln w="10541" cmpd="sng">
                  <a:solidFill>
                    <a:srgbClr val="4F81BD">
                      <a:shade val="88000"/>
                      <a:satMod val="110000"/>
                    </a:srgbClr>
                  </a:solidFill>
                  <a:prstDash val="solid"/>
                </a:ln>
                <a:solidFill>
                  <a:schemeClr val="accent1">
                    <a:lumMod val="50000"/>
                  </a:schemeClr>
                </a:solidFill>
                <a:latin typeface="Arial Black" panose="020B0A04020102020204" pitchFamily="34" charset="0"/>
                <a:ea typeface="Times New Roman" pitchFamily="18" charset="0"/>
                <a:cs typeface="Times New Roman" pitchFamily="18" charset="0"/>
              </a:rPr>
              <a:t>Найважливішою умовою правильної організації харчування дітей є суворе дотримання санітарно-гігієнічних вимог НАССР до харчоблоку,  та процесу приготування і зберігання їжі. З метою профілактики кишкових захворювань працівники суворо дотримуються встановлених вимог НАССР до зберігання, технологічної обробки продуктів, правил особистої гігієни. </a:t>
            </a:r>
          </a:p>
          <a:p>
            <a:pPr lvl="0" indent="446088" algn="just" fontAlgn="base">
              <a:spcBef>
                <a:spcPct val="0"/>
              </a:spcBef>
              <a:spcAft>
                <a:spcPct val="0"/>
              </a:spcAft>
            </a:pPr>
            <a:r>
              <a:rPr lang="uk-UA" sz="1600" b="1" dirty="0">
                <a:ln w="10541" cmpd="sng">
                  <a:solidFill>
                    <a:srgbClr val="4F81BD">
                      <a:shade val="88000"/>
                      <a:satMod val="110000"/>
                    </a:srgbClr>
                  </a:solidFill>
                  <a:prstDash val="solid"/>
                </a:ln>
                <a:solidFill>
                  <a:schemeClr val="accent1">
                    <a:lumMod val="50000"/>
                  </a:schemeClr>
                </a:solidFill>
                <a:latin typeface="Arial Black" panose="020B0A04020102020204" pitchFamily="34" charset="0"/>
                <a:ea typeface="Times New Roman" pitchFamily="18" charset="0"/>
                <a:cs typeface="Times New Roman" pitchFamily="18" charset="0"/>
              </a:rPr>
              <a:t>Усі продукти харчування, що надходять до ЗДОЯС №10 відповідають вимогам державних стандартів, супроводжуються накладними, сертифікатами якості</a:t>
            </a:r>
            <a:r>
              <a:rPr lang="uk-UA" sz="2400" b="1" dirty="0">
                <a:ln w="10541" cmpd="sng">
                  <a:solidFill>
                    <a:srgbClr val="4F81BD">
                      <a:shade val="88000"/>
                      <a:satMod val="110000"/>
                    </a:srgbClr>
                  </a:solidFill>
                  <a:prstDash val="solid"/>
                </a:ln>
                <a:solidFill>
                  <a:schemeClr val="accent1">
                    <a:lumMod val="50000"/>
                  </a:schemeClr>
                </a:solidFill>
                <a:latin typeface="Times New Roman" pitchFamily="18" charset="0"/>
                <a:ea typeface="Times New Roman" pitchFamily="18" charset="0"/>
                <a:cs typeface="Times New Roman" pitchFamily="18" charset="0"/>
              </a:rPr>
              <a:t>.</a:t>
            </a:r>
          </a:p>
        </p:txBody>
      </p:sp>
      <p:pic>
        <p:nvPicPr>
          <p:cNvPr id="4" name="Рисунок 3">
            <a:extLst>
              <a:ext uri="{FF2B5EF4-FFF2-40B4-BE49-F238E27FC236}">
                <a16:creationId xmlns:a16="http://schemas.microsoft.com/office/drawing/2014/main" id="{88C33F4F-49A9-4919-BB04-62BD893D07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799758" y="4188314"/>
            <a:ext cx="2663396" cy="4025088"/>
          </a:xfrm>
          <a:prstGeom prst="rect">
            <a:avLst/>
          </a:prstGeom>
        </p:spPr>
      </p:pic>
      <p:pic>
        <p:nvPicPr>
          <p:cNvPr id="6" name="Рисунок 5">
            <a:extLst>
              <a:ext uri="{FF2B5EF4-FFF2-40B4-BE49-F238E27FC236}">
                <a16:creationId xmlns:a16="http://schemas.microsoft.com/office/drawing/2014/main" id="{5B5B7B78-CA3A-4548-AFD3-5A4717EBBE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609639" y="2482171"/>
            <a:ext cx="4005064" cy="4032448"/>
          </a:xfrm>
          <a:prstGeom prst="rect">
            <a:avLst/>
          </a:prstGeom>
        </p:spPr>
      </p:pic>
      <p:pic>
        <p:nvPicPr>
          <p:cNvPr id="8" name="Рисунок 7">
            <a:extLst>
              <a:ext uri="{FF2B5EF4-FFF2-40B4-BE49-F238E27FC236}">
                <a16:creationId xmlns:a16="http://schemas.microsoft.com/office/drawing/2014/main" id="{4DB6258B-49D0-40F2-B03D-EA03CCEE545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2610" y="2129548"/>
            <a:ext cx="3671390" cy="2952328"/>
          </a:xfrm>
          <a:prstGeom prst="rect">
            <a:avLst/>
          </a:prstGeom>
        </p:spPr>
      </p:pic>
      <p:pic>
        <p:nvPicPr>
          <p:cNvPr id="10" name="Рисунок 9">
            <a:extLst>
              <a:ext uri="{FF2B5EF4-FFF2-40B4-BE49-F238E27FC236}">
                <a16:creationId xmlns:a16="http://schemas.microsoft.com/office/drawing/2014/main" id="{CF3E8BC8-1399-429A-981C-74118D59F6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56325" y="4013005"/>
            <a:ext cx="2358740" cy="3671393"/>
          </a:xfrm>
          <a:prstGeom prst="rect">
            <a:avLst/>
          </a:prstGeom>
        </p:spPr>
      </p:pic>
    </p:spTree>
    <p:extLst>
      <p:ext uri="{BB962C8B-B14F-4D97-AF65-F5344CB8AC3E}">
        <p14:creationId xmlns:p14="http://schemas.microsoft.com/office/powerpoint/2010/main" val="3588768898"/>
      </p:ext>
    </p:extLst>
  </p:cSld>
  <p:clrMapOvr>
    <a:masterClrMapping/>
  </p:clrMapOvr>
  <p:transition spd="slow">
    <p:cove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4B3B7C-0B98-42C3-B2AE-14758189B2D3}"/>
              </a:ext>
            </a:extLst>
          </p:cNvPr>
          <p:cNvSpPr>
            <a:spLocks noGrp="1"/>
          </p:cNvSpPr>
          <p:nvPr>
            <p:ph type="title"/>
          </p:nvPr>
        </p:nvSpPr>
        <p:spPr>
          <a:xfrm>
            <a:off x="323528" y="0"/>
            <a:ext cx="8640959" cy="4149080"/>
          </a:xfrm>
        </p:spPr>
        <p:txBody>
          <a:bodyPr>
            <a:normAutofit fontScale="90000"/>
          </a:bodyPr>
          <a:lstStyle/>
          <a:p>
            <a:br>
              <a:rPr lang="uk-UA" sz="1800" b="1" dirty="0">
                <a:solidFill>
                  <a:srgbClr val="000000"/>
                </a:solidFill>
                <a:effectLst/>
                <a:latin typeface="Arial Black" panose="020B0A04020102020204" pitchFamily="34" charset="0"/>
                <a:ea typeface="Times New Roman" panose="02020603050405020304" pitchFamily="18" charset="0"/>
              </a:rPr>
            </a:br>
            <a:br>
              <a:rPr lang="uk-UA" sz="1800" b="1" dirty="0">
                <a:solidFill>
                  <a:srgbClr val="000000"/>
                </a:solidFill>
                <a:effectLst/>
                <a:latin typeface="Arial Black" panose="020B0A04020102020204" pitchFamily="34" charset="0"/>
                <a:ea typeface="Times New Roman" panose="02020603050405020304" pitchFamily="18" charset="0"/>
              </a:rPr>
            </a:br>
            <a:br>
              <a:rPr lang="uk-UA" sz="1800" b="1" dirty="0">
                <a:solidFill>
                  <a:srgbClr val="000000"/>
                </a:solidFill>
                <a:effectLst/>
                <a:latin typeface="Arial Black" panose="020B0A04020102020204" pitchFamily="34" charset="0"/>
                <a:ea typeface="Times New Roman" panose="02020603050405020304" pitchFamily="18" charset="0"/>
              </a:rPr>
            </a:br>
            <a:r>
              <a:rPr lang="uk-UA" sz="1800" b="1" dirty="0">
                <a:solidFill>
                  <a:srgbClr val="FF0000"/>
                </a:solidFill>
                <a:effectLst/>
                <a:latin typeface="Arial Black" panose="020B0A04020102020204" pitchFamily="34" charset="0"/>
                <a:ea typeface="Times New Roman" panose="02020603050405020304" pitchFamily="18" charset="0"/>
              </a:rPr>
              <a:t>В ЗДО ведеться систематична і планомірна робота</a:t>
            </a:r>
            <a:r>
              <a:rPr lang="uk-UA" sz="1800" b="1" dirty="0">
                <a:solidFill>
                  <a:srgbClr val="FF0000"/>
                </a:solidFill>
                <a:latin typeface="Arial Black" panose="020B0A04020102020204" pitchFamily="34" charset="0"/>
                <a:ea typeface="Times New Roman" panose="02020603050405020304" pitchFamily="18" charset="0"/>
              </a:rPr>
              <a:t> щодо організації харчування</a:t>
            </a:r>
            <a:r>
              <a:rPr lang="uk-UA" sz="1800" b="1" dirty="0">
                <a:solidFill>
                  <a:srgbClr val="FF0000"/>
                </a:solidFill>
                <a:effectLst/>
                <a:latin typeface="Arial Black" panose="020B0A04020102020204" pitchFamily="34" charset="0"/>
                <a:ea typeface="Times New Roman" panose="02020603050405020304" pitchFamily="18" charset="0"/>
              </a:rPr>
              <a:t>:</a:t>
            </a:r>
            <a:br>
              <a:rPr lang="uk-UA" sz="1800" dirty="0">
                <a:solidFill>
                  <a:srgbClr val="FF0000"/>
                </a:solidFill>
                <a:effectLst/>
                <a:latin typeface="Arial Black" panose="020B0A04020102020204" pitchFamily="34" charset="0"/>
                <a:ea typeface="Times New Roman" panose="02020603050405020304" pitchFamily="18" charset="0"/>
              </a:rPr>
            </a:br>
            <a:r>
              <a:rPr lang="uk-UA" sz="1800" dirty="0">
                <a:solidFill>
                  <a:schemeClr val="bg2">
                    <a:lumMod val="50000"/>
                  </a:schemeClr>
                </a:solidFill>
                <a:effectLst/>
                <a:latin typeface="Arial Black" panose="020B0A04020102020204" pitchFamily="34" charset="0"/>
                <a:ea typeface="Times New Roman" panose="02020603050405020304" pitchFamily="18" charset="0"/>
              </a:rPr>
              <a:t>- організовано безпечне і якісне харчування дітей (замовлення і прийняття безпечних і якісних продуктів харчування, продовольчої сировини у необхідній кількості, додержання умов і термінів їх зберігання, технології приготування страв, правил особистої гігієни працівників харчоблоку);</a:t>
            </a:r>
            <a:br>
              <a:rPr lang="uk-UA" sz="1800" dirty="0">
                <a:solidFill>
                  <a:schemeClr val="bg2">
                    <a:lumMod val="50000"/>
                  </a:schemeClr>
                </a:solidFill>
                <a:effectLst/>
                <a:latin typeface="Arial Black" panose="020B0A04020102020204" pitchFamily="34" charset="0"/>
                <a:ea typeface="Times New Roman" panose="02020603050405020304" pitchFamily="18" charset="0"/>
              </a:rPr>
            </a:br>
            <a:r>
              <a:rPr lang="uk-UA" sz="1800" dirty="0">
                <a:solidFill>
                  <a:schemeClr val="bg2">
                    <a:lumMod val="50000"/>
                  </a:schemeClr>
                </a:solidFill>
                <a:effectLst/>
                <a:latin typeface="Arial Black" panose="020B0A04020102020204" pitchFamily="34" charset="0"/>
                <a:ea typeface="Times New Roman" panose="02020603050405020304" pitchFamily="18" charset="0"/>
              </a:rPr>
              <a:t>- харчування здійснюється згідно з перспективним двотижневим меню (на осінній, зимовий, весняний, літній періоди);</a:t>
            </a:r>
            <a:br>
              <a:rPr lang="uk-UA" sz="1800" dirty="0">
                <a:solidFill>
                  <a:schemeClr val="bg2">
                    <a:lumMod val="50000"/>
                  </a:schemeClr>
                </a:solidFill>
                <a:effectLst/>
                <a:latin typeface="Arial Black" panose="020B0A04020102020204" pitchFamily="34" charset="0"/>
                <a:ea typeface="Times New Roman" panose="02020603050405020304" pitchFamily="18" charset="0"/>
              </a:rPr>
            </a:br>
            <a:r>
              <a:rPr lang="uk-UA" sz="1800" dirty="0">
                <a:solidFill>
                  <a:schemeClr val="bg2">
                    <a:lumMod val="50000"/>
                  </a:schemeClr>
                </a:solidFill>
                <a:effectLst/>
                <a:latin typeface="Arial Black" panose="020B0A04020102020204" pitchFamily="34" charset="0"/>
                <a:ea typeface="Times New Roman" panose="02020603050405020304" pitchFamily="18" charset="0"/>
              </a:rPr>
              <a:t>- щодня на кожний наступний день відповідно до наявності продуктів харчування та з урахуванням перспективного двотижневого меню, картотеки страв складаємо меню-розклад окремо для </a:t>
            </a:r>
            <a:br>
              <a:rPr lang="uk-UA" sz="1800" dirty="0">
                <a:solidFill>
                  <a:schemeClr val="bg2">
                    <a:lumMod val="50000"/>
                  </a:schemeClr>
                </a:solidFill>
                <a:latin typeface="Arial Black" panose="020B0A04020102020204" pitchFamily="34" charset="0"/>
                <a:ea typeface="Times New Roman" panose="02020603050405020304" pitchFamily="18" charset="0"/>
              </a:rPr>
            </a:br>
            <a:r>
              <a:rPr lang="uk-UA" sz="1800" dirty="0">
                <a:solidFill>
                  <a:schemeClr val="bg2">
                    <a:lumMod val="50000"/>
                  </a:schemeClr>
                </a:solidFill>
                <a:effectLst/>
                <a:latin typeface="Arial Black" panose="020B0A04020102020204" pitchFamily="34" charset="0"/>
                <a:ea typeface="Times New Roman" panose="02020603050405020304" pitchFamily="18" charset="0"/>
              </a:rPr>
              <a:t> – дітей віком до 4 років та дітей віком від 4 до 6 років, відповідно до затверджених норм харчування;</a:t>
            </a:r>
            <a:br>
              <a:rPr lang="uk-UA" sz="1800" dirty="0">
                <a:solidFill>
                  <a:schemeClr val="bg2">
                    <a:lumMod val="50000"/>
                  </a:schemeClr>
                </a:solidFill>
                <a:effectLst/>
                <a:latin typeface="Arial Black" panose="020B0A04020102020204" pitchFamily="34" charset="0"/>
                <a:ea typeface="Times New Roman" panose="02020603050405020304" pitchFamily="18" charset="0"/>
              </a:rPr>
            </a:br>
            <a:r>
              <a:rPr lang="uk-UA" sz="1800" dirty="0">
                <a:solidFill>
                  <a:schemeClr val="bg2">
                    <a:lumMod val="50000"/>
                  </a:schemeClr>
                </a:solidFill>
                <a:effectLst/>
                <a:latin typeface="Arial Black" panose="020B0A04020102020204" pitchFamily="34" charset="0"/>
                <a:ea typeface="Times New Roman" panose="02020603050405020304" pitchFamily="18" charset="0"/>
              </a:rPr>
              <a:t>- кожного дня за 30 хв. до роздачі їжі медичний працівник оцінює якість її приготування.</a:t>
            </a:r>
            <a:br>
              <a:rPr lang="uk-UA" sz="1800" dirty="0">
                <a:solidFill>
                  <a:schemeClr val="bg2">
                    <a:lumMod val="50000"/>
                  </a:schemeClr>
                </a:solidFill>
                <a:effectLst/>
                <a:latin typeface="Arial Black" panose="020B0A04020102020204" pitchFamily="34" charset="0"/>
                <a:ea typeface="Times New Roman" panose="02020603050405020304" pitchFamily="18" charset="0"/>
              </a:rPr>
            </a:br>
            <a:endParaRPr lang="uk-UA" dirty="0">
              <a:solidFill>
                <a:schemeClr val="bg2">
                  <a:lumMod val="50000"/>
                </a:schemeClr>
              </a:solidFill>
              <a:latin typeface="Arial Black" panose="020B0A04020102020204" pitchFamily="34" charset="0"/>
            </a:endParaRPr>
          </a:p>
        </p:txBody>
      </p:sp>
      <p:sp>
        <p:nvSpPr>
          <p:cNvPr id="3" name="Місце для тексту 2">
            <a:extLst>
              <a:ext uri="{FF2B5EF4-FFF2-40B4-BE49-F238E27FC236}">
                <a16:creationId xmlns:a16="http://schemas.microsoft.com/office/drawing/2014/main" id="{92452DDB-51C3-4901-B9F3-F1FE71BE46E6}"/>
              </a:ext>
            </a:extLst>
          </p:cNvPr>
          <p:cNvSpPr>
            <a:spLocks noGrp="1"/>
          </p:cNvSpPr>
          <p:nvPr>
            <p:ph type="body" idx="1"/>
          </p:nvPr>
        </p:nvSpPr>
        <p:spPr>
          <a:xfrm>
            <a:off x="323528" y="4149080"/>
            <a:ext cx="8820472" cy="2520280"/>
          </a:xfrm>
        </p:spPr>
        <p:txBody>
          <a:bodyPr/>
          <a:lstStyle/>
          <a:p>
            <a:pPr algn="ctr"/>
            <a:r>
              <a:rPr lang="uk-UA" sz="1800" b="1" dirty="0">
                <a:solidFill>
                  <a:srgbClr val="FF0000"/>
                </a:solidFill>
                <a:effectLst/>
                <a:latin typeface="Arial Black" panose="020B0A04020102020204" pitchFamily="34" charset="0"/>
                <a:ea typeface="Times New Roman" panose="02020603050405020304" pitchFamily="18" charset="0"/>
              </a:rPr>
              <a:t>В ЗДО здійснюється постійний контроль за постачанням продуктів харчування.</a:t>
            </a:r>
            <a:endParaRPr lang="uk-UA" sz="1800" dirty="0">
              <a:solidFill>
                <a:srgbClr val="FF0000"/>
              </a:solidFill>
              <a:effectLst/>
              <a:latin typeface="Arial Black" panose="020B0A04020102020204" pitchFamily="34" charset="0"/>
              <a:ea typeface="Times New Roman" panose="02020603050405020304" pitchFamily="18" charset="0"/>
            </a:endParaRPr>
          </a:p>
          <a:p>
            <a:pPr algn="l"/>
            <a:r>
              <a:rPr lang="uk-UA" sz="1800" dirty="0">
                <a:solidFill>
                  <a:schemeClr val="bg2">
                    <a:lumMod val="50000"/>
                  </a:schemeClr>
                </a:solidFill>
                <a:effectLst/>
                <a:latin typeface="Arial Black" panose="020B0A04020102020204" pitchFamily="34" charset="0"/>
                <a:ea typeface="Times New Roman" panose="02020603050405020304" pitchFamily="18" charset="0"/>
              </a:rPr>
              <a:t>Планово проводиться контроль за санітарно-гігієнічним станом харчоблоку, технологією приготування їжі, умовами її зберігання і дотриманням термінів реалізації, виконанням норм харчування міським управлінням </a:t>
            </a:r>
            <a:r>
              <a:rPr lang="uk-UA" sz="1800" dirty="0" err="1">
                <a:solidFill>
                  <a:schemeClr val="bg2">
                    <a:lumMod val="50000"/>
                  </a:schemeClr>
                </a:solidFill>
                <a:effectLst/>
                <a:latin typeface="Arial Black" panose="020B0A04020102020204" pitchFamily="34" charset="0"/>
                <a:ea typeface="Times New Roman" panose="02020603050405020304" pitchFamily="18" charset="0"/>
              </a:rPr>
              <a:t>Держпродспоживслужби</a:t>
            </a:r>
            <a:r>
              <a:rPr lang="uk-UA" sz="1800" dirty="0">
                <a:solidFill>
                  <a:schemeClr val="bg2">
                    <a:lumMod val="50000"/>
                  </a:schemeClr>
                </a:solidFill>
                <a:effectLst/>
                <a:latin typeface="Arial Black" panose="020B0A04020102020204" pitchFamily="34" charset="0"/>
                <a:ea typeface="Times New Roman" panose="02020603050405020304" pitchFamily="18" charset="0"/>
              </a:rPr>
              <a:t> </a:t>
            </a:r>
          </a:p>
          <a:p>
            <a:endParaRPr lang="uk-UA" dirty="0"/>
          </a:p>
        </p:txBody>
      </p:sp>
    </p:spTree>
    <p:extLst>
      <p:ext uri="{BB962C8B-B14F-4D97-AF65-F5344CB8AC3E}">
        <p14:creationId xmlns:p14="http://schemas.microsoft.com/office/powerpoint/2010/main" val="14054648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9B648E-8145-4BD7-9C99-B24844962F6B}"/>
              </a:ext>
            </a:extLst>
          </p:cNvPr>
          <p:cNvSpPr>
            <a:spLocks noGrp="1"/>
          </p:cNvSpPr>
          <p:nvPr>
            <p:ph type="title"/>
          </p:nvPr>
        </p:nvSpPr>
        <p:spPr>
          <a:xfrm>
            <a:off x="176224" y="36553"/>
            <a:ext cx="8856984" cy="450680"/>
          </a:xfrm>
        </p:spPr>
        <p:txBody>
          <a:bodyPr>
            <a:normAutofit fontScale="90000"/>
          </a:bodyPr>
          <a:lstStyle/>
          <a:p>
            <a:r>
              <a:rPr lang="uk-UA" dirty="0">
                <a:solidFill>
                  <a:srgbClr val="666699"/>
                </a:solidFill>
                <a:latin typeface="Arial Black" panose="020B0A04020102020204" pitchFamily="34" charset="0"/>
              </a:rPr>
              <a:t>        Медичне обслуговування</a:t>
            </a:r>
            <a:br>
              <a:rPr lang="uk-UA" dirty="0">
                <a:solidFill>
                  <a:srgbClr val="666699"/>
                </a:solidFill>
                <a:latin typeface="Arial Black" panose="020B0A04020102020204" pitchFamily="34" charset="0"/>
              </a:rPr>
            </a:br>
            <a:r>
              <a:rPr lang="uk-UA" sz="1600" dirty="0">
                <a:latin typeface="Arial Black" panose="020B0A04020102020204" pitchFamily="34" charset="0"/>
              </a:rPr>
              <a:t> </a:t>
            </a:r>
            <a:r>
              <a:rPr lang="uk-UA" sz="1600" b="1" dirty="0">
                <a:solidFill>
                  <a:schemeClr val="accent4">
                    <a:lumMod val="50000"/>
                  </a:schemeClr>
                </a:solidFill>
                <a:effectLst/>
                <a:latin typeface="Arial Black" panose="020B0A04020102020204" pitchFamily="34" charset="0"/>
                <a:ea typeface="Times New Roman" panose="02020603050405020304" pitchFamily="18" charset="0"/>
                <a:cs typeface="Courier New" panose="02070309020205020404" pitchFamily="49" charset="0"/>
              </a:rPr>
              <a:t>Здійснюється відповідно до  П О С Т А Н О В И КМУ від 14 червня 2002 р.  N 826 «Про затвердження Порядку медичного обслуговування дітей у    дошкільному   навчальному  закладі</a:t>
            </a:r>
            <a:r>
              <a:rPr lang="uk-UA" sz="1800" b="1" dirty="0">
                <a:solidFill>
                  <a:schemeClr val="accent4">
                    <a:lumMod val="50000"/>
                  </a:schemeClr>
                </a:solidFill>
                <a:effectLst/>
                <a:latin typeface="Arial Black" panose="020B0A04020102020204" pitchFamily="34" charset="0"/>
                <a:ea typeface="Times New Roman" panose="02020603050405020304" pitchFamily="18" charset="0"/>
                <a:cs typeface="Courier New" panose="02070309020205020404" pitchFamily="49" charset="0"/>
              </a:rPr>
              <a:t>»,   </a:t>
            </a:r>
            <a:r>
              <a:rPr lang="uk-UA" sz="1800" dirty="0">
                <a:solidFill>
                  <a:schemeClr val="accent4">
                    <a:lumMod val="50000"/>
                  </a:schemeClr>
                </a:solidFill>
                <a:effectLst/>
                <a:latin typeface="Arial Black" panose="020B0A04020102020204" pitchFamily="34" charset="0"/>
                <a:ea typeface="Calibri" panose="020F0502020204030204" pitchFamily="34" charset="0"/>
              </a:rPr>
              <a:t>Положення   про   медичний   кабінет дошкільного закладу та Положення про ізолятор дошкільного  закладу, затверджених спільним наказом Міністерства охорони здоров'я України та Міністерства освіти і науки України від 30 серпня 2005р. № 432/496, </a:t>
            </a:r>
            <a:br>
              <a:rPr lang="uk-UA" dirty="0">
                <a:solidFill>
                  <a:schemeClr val="accent4">
                    <a:lumMod val="50000"/>
                  </a:schemeClr>
                </a:solidFill>
                <a:latin typeface="Arial Black" panose="020B0A04020102020204" pitchFamily="34" charset="0"/>
              </a:rPr>
            </a:br>
            <a:endParaRPr lang="uk-UA" dirty="0">
              <a:solidFill>
                <a:schemeClr val="accent4">
                  <a:lumMod val="50000"/>
                </a:schemeClr>
              </a:solidFill>
              <a:latin typeface="Arial Black" panose="020B0A04020102020204" pitchFamily="34" charset="0"/>
            </a:endParaRPr>
          </a:p>
        </p:txBody>
      </p:sp>
      <p:sp>
        <p:nvSpPr>
          <p:cNvPr id="3" name="Місце для тексту 2">
            <a:extLst>
              <a:ext uri="{FF2B5EF4-FFF2-40B4-BE49-F238E27FC236}">
                <a16:creationId xmlns:a16="http://schemas.microsoft.com/office/drawing/2014/main" id="{AF0B7E89-B4B2-4EB2-A67F-FFCD6B28D941}"/>
              </a:ext>
            </a:extLst>
          </p:cNvPr>
          <p:cNvSpPr>
            <a:spLocks noGrp="1"/>
          </p:cNvSpPr>
          <p:nvPr>
            <p:ph type="body" idx="1"/>
          </p:nvPr>
        </p:nvSpPr>
        <p:spPr>
          <a:xfrm>
            <a:off x="851723" y="2060848"/>
            <a:ext cx="3960440" cy="289744"/>
          </a:xfrm>
        </p:spPr>
        <p:txBody>
          <a:bodyPr/>
          <a:lstStyle/>
          <a:p>
            <a:pPr algn="ctr"/>
            <a:r>
              <a:rPr lang="uk-UA" sz="14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Медичне обслуговування</a:t>
            </a:r>
            <a:endParaRPr lang="uk-UA" sz="1400" dirty="0">
              <a:solidFill>
                <a:srgbClr val="666699"/>
              </a:solidFill>
            </a:endParaRPr>
          </a:p>
        </p:txBody>
      </p:sp>
      <p:sp>
        <p:nvSpPr>
          <p:cNvPr id="4" name="Місце для вмісту 3">
            <a:extLst>
              <a:ext uri="{FF2B5EF4-FFF2-40B4-BE49-F238E27FC236}">
                <a16:creationId xmlns:a16="http://schemas.microsoft.com/office/drawing/2014/main" id="{1CB9FB16-10AE-4DA5-8495-687B8F2D9EFE}"/>
              </a:ext>
            </a:extLst>
          </p:cNvPr>
          <p:cNvSpPr>
            <a:spLocks noGrp="1"/>
          </p:cNvSpPr>
          <p:nvPr>
            <p:ph sz="half" idx="2"/>
          </p:nvPr>
        </p:nvSpPr>
        <p:spPr>
          <a:xfrm>
            <a:off x="343650" y="2511529"/>
            <a:ext cx="4660397" cy="4229839"/>
          </a:xfrm>
        </p:spPr>
        <p:txBody>
          <a:bodyPr>
            <a:noAutofit/>
          </a:bodyPr>
          <a:lstStyle/>
          <a:p>
            <a:pPr algn="just">
              <a:lnSpc>
                <a:spcPct val="107000"/>
              </a:lnSpc>
              <a:spcAft>
                <a:spcPts val="800"/>
              </a:spcAft>
              <a:tabLst>
                <a:tab pos="4500880" algn="l"/>
              </a:tabLst>
            </a:pPr>
            <a:r>
              <a:rPr lang="uk-UA" sz="1200" dirty="0">
                <a:solidFill>
                  <a:srgbClr val="666699"/>
                </a:solidFill>
                <a:latin typeface="Arial Black" panose="020B0A04020102020204" pitchFamily="34" charset="0"/>
                <a:ea typeface="Calibri" panose="020F0502020204030204" pitchFamily="34" charset="0"/>
                <a:cs typeface="Times New Roman" panose="02020603050405020304" pitchFamily="18" charset="0"/>
              </a:rPr>
              <a:t>дітей проводилось згідно  затвердженого плану роботи медичного кабінету на 2023-2024 навчальний рік. </a:t>
            </a:r>
            <a:endParaRPr lang="uk-UA" sz="12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gn="just">
              <a:lnSpc>
                <a:spcPct val="107000"/>
              </a:lnSpc>
              <a:spcAft>
                <a:spcPts val="800"/>
              </a:spcAft>
              <a:tabLst>
                <a:tab pos="4500880" algn="l"/>
              </a:tabLst>
            </a:pPr>
            <a:r>
              <a:rPr lang="uk-UA" sz="12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учасників освітнього процесу у закладі здійснює сестра медична старша. </a:t>
            </a:r>
          </a:p>
          <a:p>
            <a:pPr algn="just">
              <a:lnSpc>
                <a:spcPct val="107000"/>
              </a:lnSpc>
              <a:spcAft>
                <a:spcPts val="800"/>
              </a:spcAft>
              <a:tabLst>
                <a:tab pos="4500880" algn="l"/>
              </a:tabLst>
            </a:pPr>
            <a:r>
              <a:rPr lang="uk-UA" sz="12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У закладі функціонують медичні приміщення для обслуговування дітей: медичний кабінет суміжний з ізолятором. </a:t>
            </a:r>
          </a:p>
          <a:p>
            <a:pPr algn="just">
              <a:lnSpc>
                <a:spcPct val="107000"/>
              </a:lnSpc>
              <a:spcAft>
                <a:spcPts val="800"/>
              </a:spcAft>
              <a:tabLst>
                <a:tab pos="4500880" algn="l"/>
              </a:tabLst>
            </a:pPr>
            <a:r>
              <a:rPr lang="uk-UA" sz="12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Приміщення забезпечені необхідним обладнанням та матеріалами.</a:t>
            </a:r>
          </a:p>
          <a:p>
            <a:pPr algn="just">
              <a:lnSpc>
                <a:spcPct val="107000"/>
              </a:lnSpc>
              <a:spcAft>
                <a:spcPts val="800"/>
              </a:spcAft>
              <a:tabLst>
                <a:tab pos="4500880" algn="l"/>
              </a:tabLst>
            </a:pPr>
            <a:r>
              <a:rPr lang="uk-UA" sz="1200" dirty="0">
                <a:solidFill>
                  <a:srgbClr val="666699"/>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uk-UA" sz="12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Запас лікарських засобів, виробів медичного призначення в медичному кабінеті закладу для надання невідкладної медичної допомоги відповідає нормативно-правовим актам.        </a:t>
            </a:r>
          </a:p>
          <a:p>
            <a:endParaRPr lang="uk-UA" sz="1200" dirty="0">
              <a:latin typeface="Arial Black" panose="020B0A04020102020204" pitchFamily="34" charset="0"/>
            </a:endParaRPr>
          </a:p>
        </p:txBody>
      </p:sp>
      <p:sp>
        <p:nvSpPr>
          <p:cNvPr id="5" name="Місце для тексту 4">
            <a:extLst>
              <a:ext uri="{FF2B5EF4-FFF2-40B4-BE49-F238E27FC236}">
                <a16:creationId xmlns:a16="http://schemas.microsoft.com/office/drawing/2014/main" id="{2581D9EC-BCC1-4292-9A79-5A0B7551FB83}"/>
              </a:ext>
            </a:extLst>
          </p:cNvPr>
          <p:cNvSpPr>
            <a:spLocks noGrp="1"/>
          </p:cNvSpPr>
          <p:nvPr>
            <p:ph type="body" sz="quarter" idx="3"/>
          </p:nvPr>
        </p:nvSpPr>
        <p:spPr>
          <a:xfrm>
            <a:off x="5220072" y="2060848"/>
            <a:ext cx="3810287" cy="450680"/>
          </a:xfrm>
        </p:spPr>
        <p:txBody>
          <a:bodyPr/>
          <a:lstStyle/>
          <a:p>
            <a:pPr algn="ctr"/>
            <a:r>
              <a:rPr lang="uk-UA" sz="14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Медичне обслуговування    включає:</a:t>
            </a:r>
            <a:endParaRPr lang="uk-UA" sz="1400" dirty="0">
              <a:solidFill>
                <a:srgbClr val="666699"/>
              </a:solidFill>
              <a:latin typeface="Arial Black" panose="020B0A04020102020204" pitchFamily="34" charset="0"/>
            </a:endParaRPr>
          </a:p>
        </p:txBody>
      </p:sp>
      <p:sp>
        <p:nvSpPr>
          <p:cNvPr id="6" name="Місце для вмісту 5">
            <a:extLst>
              <a:ext uri="{FF2B5EF4-FFF2-40B4-BE49-F238E27FC236}">
                <a16:creationId xmlns:a16="http://schemas.microsoft.com/office/drawing/2014/main" id="{7D0861F5-1299-413C-B90A-6F8D5D3AC164}"/>
              </a:ext>
            </a:extLst>
          </p:cNvPr>
          <p:cNvSpPr>
            <a:spLocks noGrp="1"/>
          </p:cNvSpPr>
          <p:nvPr>
            <p:ph sz="quarter" idx="4"/>
          </p:nvPr>
        </p:nvSpPr>
        <p:spPr>
          <a:xfrm>
            <a:off x="5333712" y="2628161"/>
            <a:ext cx="3810287" cy="4229839"/>
          </a:xfrm>
        </p:spPr>
        <p:txBody>
          <a:bodyPr>
            <a:normAutofit fontScale="25000" lnSpcReduction="20000"/>
          </a:bodyPr>
          <a:lstStyle/>
          <a:p>
            <a:pPr>
              <a:lnSpc>
                <a:spcPct val="107000"/>
              </a:lnSpc>
              <a:spcAft>
                <a:spcPts val="800"/>
              </a:spcAft>
              <a:tabLst>
                <a:tab pos="4500880" algn="l"/>
              </a:tabLst>
            </a:pPr>
            <a:r>
              <a:rPr lang="uk-UA" sz="35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 </a:t>
            </a:r>
            <a:r>
              <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-проведення обов'язкових медичних оглядів;</a:t>
            </a: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 -участь у  огляді дітей; </a:t>
            </a:r>
            <a:endPar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 -проведення антропометрії, термометрії. </a:t>
            </a:r>
            <a:endPar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 -надання долікарської допомоги у  разі  гострого  захворювання </a:t>
            </a:r>
            <a:b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b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або травми; </a:t>
            </a:r>
            <a:endPar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 - здійснення забору матеріалу для лабораторних досліджень; </a:t>
            </a:r>
            <a:endPar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  -проведення ізоляції дітей, що захворіли, а також спостереження </a:t>
            </a:r>
            <a:b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b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за дітьми, які були в контакті з інфекційним хворим; </a:t>
            </a:r>
            <a:endPar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nSpc>
                <a:spcPct val="107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uk-UA" sz="4800" dirty="0">
                <a:solidFill>
                  <a:srgbClr val="666699"/>
                </a:solidFill>
                <a:effectLst/>
                <a:latin typeface="Arial Black" panose="020B0A04020102020204" pitchFamily="34" charset="0"/>
                <a:ea typeface="Times New Roman" panose="02020603050405020304" pitchFamily="18" charset="0"/>
                <a:cs typeface="Courier New" panose="02070309020205020404" pitchFamily="49" charset="0"/>
              </a:rPr>
              <a:t>  -організація  проведення поточної дезінфекції. </a:t>
            </a:r>
            <a:endPar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endParaRPr>
          </a:p>
          <a:p>
            <a:pPr algn="ctr">
              <a:lnSpc>
                <a:spcPct val="107000"/>
              </a:lnSpc>
              <a:spcAft>
                <a:spcPts val="800"/>
              </a:spcAft>
              <a:tabLst>
                <a:tab pos="4500880" algn="l"/>
              </a:tabLst>
            </a:pPr>
            <a:r>
              <a:rPr lang="uk-UA" sz="4800" dirty="0">
                <a:solidFill>
                  <a:srgbClr val="666699"/>
                </a:solidFill>
                <a:effectLst/>
                <a:latin typeface="Arial Black" panose="020B0A04020102020204" pitchFamily="34" charset="0"/>
                <a:ea typeface="Calibri" panose="020F0502020204030204" pitchFamily="34" charset="0"/>
                <a:cs typeface="Times New Roman" panose="02020603050405020304" pitchFamily="18" charset="0"/>
              </a:rPr>
              <a:t> </a:t>
            </a:r>
          </a:p>
          <a:p>
            <a:endParaRPr lang="uk-UA" dirty="0"/>
          </a:p>
        </p:txBody>
      </p:sp>
    </p:spTree>
    <p:extLst>
      <p:ext uri="{BB962C8B-B14F-4D97-AF65-F5344CB8AC3E}">
        <p14:creationId xmlns:p14="http://schemas.microsoft.com/office/powerpoint/2010/main" val="23791856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BB1469-5842-4E70-AF96-B8C895499CE0}"/>
              </a:ext>
            </a:extLst>
          </p:cNvPr>
          <p:cNvSpPr>
            <a:spLocks noGrp="1"/>
          </p:cNvSpPr>
          <p:nvPr>
            <p:ph type="title"/>
          </p:nvPr>
        </p:nvSpPr>
        <p:spPr>
          <a:xfrm>
            <a:off x="323852" y="188640"/>
            <a:ext cx="8640636" cy="1656184"/>
          </a:xfrm>
        </p:spPr>
        <p:txBody>
          <a:bodyPr>
            <a:normAutofit fontScale="90000"/>
          </a:bodyPr>
          <a:lstStyle/>
          <a:p>
            <a:pPr algn="ctr"/>
            <a:r>
              <a:rPr lang="uk-UA" dirty="0">
                <a:latin typeface="Arial Black" panose="020B0A04020102020204" pitchFamily="34" charset="0"/>
              </a:rPr>
              <a:t>Аналіз захворюваності</a:t>
            </a:r>
            <a:br>
              <a:rPr lang="uk-UA" dirty="0">
                <a:latin typeface="Arial Black" panose="020B0A04020102020204" pitchFamily="34" charset="0"/>
              </a:rPr>
            </a:br>
            <a:r>
              <a:rPr lang="uk-UA" sz="1600" dirty="0">
                <a:latin typeface="Arial Black" panose="020B0A04020102020204" pitchFamily="34" charset="0"/>
              </a:rPr>
              <a:t>Аналіз захворюваності показав</a:t>
            </a:r>
            <a:br>
              <a:rPr lang="uk-UA" sz="1600" dirty="0">
                <a:latin typeface="Arial Black" panose="020B0A04020102020204" pitchFamily="34" charset="0"/>
              </a:rPr>
            </a:br>
            <a:r>
              <a:rPr lang="uk-UA" sz="1600" dirty="0">
                <a:latin typeface="Arial Black" panose="020B0A04020102020204" pitchFamily="34" charset="0"/>
              </a:rPr>
              <a:t> збільшення кількості пропущених днів дітьми через хворобу .</a:t>
            </a:r>
            <a:r>
              <a:rPr lang="uk-UA" dirty="0">
                <a:latin typeface="Arial Black" panose="020B0A04020102020204" pitchFamily="34" charset="0"/>
              </a:rPr>
              <a:t> </a:t>
            </a:r>
            <a:r>
              <a:rPr lang="uk-UA" sz="1600" dirty="0">
                <a:latin typeface="Arial Black" panose="020B0A04020102020204" pitchFamily="34" charset="0"/>
              </a:rPr>
              <a:t>Тому необхідно посилити роботу щодо зниження захворюваності дітей, зміцнення здоров’я шляхом організації комплексу оздоровчих та профілактичних заходів</a:t>
            </a:r>
          </a:p>
        </p:txBody>
      </p:sp>
      <p:graphicFrame>
        <p:nvGraphicFramePr>
          <p:cNvPr id="5" name="Місце для вмісту 4">
            <a:extLst>
              <a:ext uri="{FF2B5EF4-FFF2-40B4-BE49-F238E27FC236}">
                <a16:creationId xmlns:a16="http://schemas.microsoft.com/office/drawing/2014/main" id="{6B851D68-903F-43AB-B4C5-79DD6F3900E5}"/>
              </a:ext>
            </a:extLst>
          </p:cNvPr>
          <p:cNvGraphicFramePr>
            <a:graphicFrameLocks noGrp="1"/>
          </p:cNvGraphicFramePr>
          <p:nvPr>
            <p:ph sz="half" idx="1"/>
            <p:extLst>
              <p:ext uri="{D42A27DB-BD31-4B8C-83A1-F6EECF244321}">
                <p14:modId xmlns:p14="http://schemas.microsoft.com/office/powerpoint/2010/main" val="3659548563"/>
              </p:ext>
            </p:extLst>
          </p:nvPr>
        </p:nvGraphicFramePr>
        <p:xfrm>
          <a:off x="323852" y="2132856"/>
          <a:ext cx="3888108" cy="4725140"/>
        </p:xfrm>
        <a:graphic>
          <a:graphicData uri="http://schemas.openxmlformats.org/drawingml/2006/table">
            <a:tbl>
              <a:tblPr firstRow="1" firstCol="1" lastRow="1" lastCol="1" bandRow="1" bandCol="1">
                <a:tableStyleId>{5C22544A-7EE6-4342-B048-85BDC9FD1C3A}</a:tableStyleId>
              </a:tblPr>
              <a:tblGrid>
                <a:gridCol w="2207215">
                  <a:extLst>
                    <a:ext uri="{9D8B030D-6E8A-4147-A177-3AD203B41FA5}">
                      <a16:colId xmlns:a16="http://schemas.microsoft.com/office/drawing/2014/main" val="495405073"/>
                    </a:ext>
                  </a:extLst>
                </a:gridCol>
                <a:gridCol w="1680893">
                  <a:extLst>
                    <a:ext uri="{9D8B030D-6E8A-4147-A177-3AD203B41FA5}">
                      <a16:colId xmlns:a16="http://schemas.microsoft.com/office/drawing/2014/main" val="1629810836"/>
                    </a:ext>
                  </a:extLst>
                </a:gridCol>
              </a:tblGrid>
              <a:tr h="472514">
                <a:tc>
                  <a:txBody>
                    <a:bodyPr/>
                    <a:lstStyle/>
                    <a:p>
                      <a:pPr algn="ctr">
                        <a:lnSpc>
                          <a:spcPct val="115000"/>
                        </a:lnSpc>
                        <a:spcAft>
                          <a:spcPts val="1000"/>
                        </a:spcAft>
                        <a:tabLst>
                          <a:tab pos="1285875" algn="l"/>
                        </a:tabLst>
                      </a:pPr>
                      <a:r>
                        <a:rPr lang="uk-UA" sz="800">
                          <a:effectLst/>
                        </a:rPr>
                        <a:t>Показники</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2022</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2073122995"/>
                  </a:ext>
                </a:extLst>
              </a:tr>
              <a:tr h="472514">
                <a:tc>
                  <a:txBody>
                    <a:bodyPr/>
                    <a:lstStyle/>
                    <a:p>
                      <a:pPr>
                        <a:lnSpc>
                          <a:spcPct val="115000"/>
                        </a:lnSpc>
                        <a:spcAft>
                          <a:spcPts val="1000"/>
                        </a:spcAft>
                        <a:tabLst>
                          <a:tab pos="1285875" algn="l"/>
                        </a:tabLst>
                      </a:pPr>
                      <a:r>
                        <a:rPr lang="uk-UA" sz="800">
                          <a:effectLst/>
                        </a:rPr>
                        <a:t>ОРЗ, грип</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69</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4117371522"/>
                  </a:ext>
                </a:extLst>
              </a:tr>
              <a:tr h="472514">
                <a:tc>
                  <a:txBody>
                    <a:bodyPr/>
                    <a:lstStyle/>
                    <a:p>
                      <a:pPr>
                        <a:lnSpc>
                          <a:spcPct val="115000"/>
                        </a:lnSpc>
                        <a:spcAft>
                          <a:spcPts val="1000"/>
                        </a:spcAft>
                        <a:tabLst>
                          <a:tab pos="1285875" algn="l"/>
                        </a:tabLst>
                      </a:pPr>
                      <a:r>
                        <a:rPr lang="uk-UA" sz="800" dirty="0">
                          <a:effectLst/>
                        </a:rPr>
                        <a:t>Бронхіт </a:t>
                      </a:r>
                      <a:endParaRPr lang="uk-UA"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14</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2373935330"/>
                  </a:ext>
                </a:extLst>
              </a:tr>
              <a:tr h="472514">
                <a:tc>
                  <a:txBody>
                    <a:bodyPr/>
                    <a:lstStyle/>
                    <a:p>
                      <a:pPr>
                        <a:lnSpc>
                          <a:spcPct val="115000"/>
                        </a:lnSpc>
                        <a:spcAft>
                          <a:spcPts val="1000"/>
                        </a:spcAft>
                        <a:tabLst>
                          <a:tab pos="1285875" algn="l"/>
                        </a:tabLst>
                      </a:pPr>
                      <a:r>
                        <a:rPr lang="uk-UA" sz="800" dirty="0">
                          <a:effectLst/>
                        </a:rPr>
                        <a:t>Фарингіт , ангіна</a:t>
                      </a:r>
                      <a:endParaRPr lang="uk-UA"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1</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3672892995"/>
                  </a:ext>
                </a:extLst>
              </a:tr>
              <a:tr h="472514">
                <a:tc>
                  <a:txBody>
                    <a:bodyPr/>
                    <a:lstStyle/>
                    <a:p>
                      <a:pPr>
                        <a:lnSpc>
                          <a:spcPct val="115000"/>
                        </a:lnSpc>
                        <a:spcAft>
                          <a:spcPts val="1000"/>
                        </a:spcAft>
                        <a:tabLst>
                          <a:tab pos="1285875" algn="l"/>
                        </a:tabLst>
                      </a:pPr>
                      <a:r>
                        <a:rPr lang="uk-UA" sz="800">
                          <a:effectLst/>
                        </a:rPr>
                        <a:t>Отит </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dirty="0">
                          <a:effectLst/>
                        </a:rPr>
                        <a:t>1</a:t>
                      </a:r>
                      <a:endParaRPr lang="uk-UA"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4198899184"/>
                  </a:ext>
                </a:extLst>
              </a:tr>
              <a:tr h="472514">
                <a:tc>
                  <a:txBody>
                    <a:bodyPr/>
                    <a:lstStyle/>
                    <a:p>
                      <a:pPr>
                        <a:lnSpc>
                          <a:spcPct val="115000"/>
                        </a:lnSpc>
                        <a:spcAft>
                          <a:spcPts val="1000"/>
                        </a:spcAft>
                        <a:tabLst>
                          <a:tab pos="1285875" algn="l"/>
                        </a:tabLst>
                      </a:pPr>
                      <a:r>
                        <a:rPr lang="uk-UA" sz="800">
                          <a:effectLst/>
                        </a:rPr>
                        <a:t>Вітряна віспа</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0</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2948694636"/>
                  </a:ext>
                </a:extLst>
              </a:tr>
              <a:tr h="472514">
                <a:tc>
                  <a:txBody>
                    <a:bodyPr/>
                    <a:lstStyle/>
                    <a:p>
                      <a:pPr>
                        <a:lnSpc>
                          <a:spcPct val="115000"/>
                        </a:lnSpc>
                        <a:spcAft>
                          <a:spcPts val="1000"/>
                        </a:spcAft>
                        <a:tabLst>
                          <a:tab pos="1285875" algn="l"/>
                        </a:tabLst>
                      </a:pPr>
                      <a:r>
                        <a:rPr lang="uk-UA" sz="800">
                          <a:effectLst/>
                        </a:rPr>
                        <a:t>Гастроентроколіт </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0</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1609278953"/>
                  </a:ext>
                </a:extLst>
              </a:tr>
              <a:tr h="472514">
                <a:tc>
                  <a:txBody>
                    <a:bodyPr/>
                    <a:lstStyle/>
                    <a:p>
                      <a:pPr>
                        <a:lnSpc>
                          <a:spcPct val="115000"/>
                        </a:lnSpc>
                        <a:spcAft>
                          <a:spcPts val="1000"/>
                        </a:spcAft>
                        <a:tabLst>
                          <a:tab pos="1285875" algn="l"/>
                        </a:tabLst>
                      </a:pPr>
                      <a:r>
                        <a:rPr lang="uk-UA" sz="800">
                          <a:effectLst/>
                        </a:rPr>
                        <a:t>скарлатина</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0</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3402595492"/>
                  </a:ext>
                </a:extLst>
              </a:tr>
              <a:tr h="472514">
                <a:tc>
                  <a:txBody>
                    <a:bodyPr/>
                    <a:lstStyle/>
                    <a:p>
                      <a:pPr>
                        <a:lnSpc>
                          <a:spcPct val="115000"/>
                        </a:lnSpc>
                        <a:spcAft>
                          <a:spcPts val="1000"/>
                        </a:spcAft>
                        <a:tabLst>
                          <a:tab pos="1285875" algn="l"/>
                        </a:tabLst>
                      </a:pPr>
                      <a:r>
                        <a:rPr lang="uk-UA" sz="800">
                          <a:effectLst/>
                        </a:rPr>
                        <a:t>Алергічний дерматит </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a:effectLst/>
                        </a:rPr>
                        <a:t>2</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3048637393"/>
                  </a:ext>
                </a:extLst>
              </a:tr>
              <a:tr h="472514">
                <a:tc>
                  <a:txBody>
                    <a:bodyPr/>
                    <a:lstStyle/>
                    <a:p>
                      <a:pPr>
                        <a:lnSpc>
                          <a:spcPct val="115000"/>
                        </a:lnSpc>
                        <a:spcAft>
                          <a:spcPts val="1000"/>
                        </a:spcAft>
                        <a:tabLst>
                          <a:tab pos="1285875" algn="l"/>
                        </a:tabLst>
                      </a:pPr>
                      <a:r>
                        <a:rPr lang="uk-UA" sz="800">
                          <a:effectLst/>
                        </a:rPr>
                        <a:t>ковід</a:t>
                      </a:r>
                      <a:endParaRPr lang="uk-UA" sz="90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tc>
                  <a:txBody>
                    <a:bodyPr/>
                    <a:lstStyle/>
                    <a:p>
                      <a:pPr algn="ctr">
                        <a:lnSpc>
                          <a:spcPct val="115000"/>
                        </a:lnSpc>
                        <a:spcAft>
                          <a:spcPts val="1000"/>
                        </a:spcAft>
                        <a:tabLst>
                          <a:tab pos="1285875" algn="l"/>
                        </a:tabLst>
                      </a:pPr>
                      <a:r>
                        <a:rPr lang="uk-UA" sz="800" dirty="0">
                          <a:effectLst/>
                        </a:rPr>
                        <a:t>3</a:t>
                      </a:r>
                      <a:endParaRPr lang="uk-UA" sz="9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29" marR="54029" marT="0" marB="0"/>
                </a:tc>
                <a:extLst>
                  <a:ext uri="{0D108BD9-81ED-4DB2-BD59-A6C34878D82A}">
                    <a16:rowId xmlns:a16="http://schemas.microsoft.com/office/drawing/2014/main" val="2605100955"/>
                  </a:ext>
                </a:extLst>
              </a:tr>
            </a:tbl>
          </a:graphicData>
        </a:graphic>
      </p:graphicFrame>
      <p:graphicFrame>
        <p:nvGraphicFramePr>
          <p:cNvPr id="6" name="Місце для вмісту 5">
            <a:extLst>
              <a:ext uri="{FF2B5EF4-FFF2-40B4-BE49-F238E27FC236}">
                <a16:creationId xmlns:a16="http://schemas.microsoft.com/office/drawing/2014/main" id="{D3D7DD24-7183-4BCD-AB40-FF86E5E3EB62}"/>
              </a:ext>
            </a:extLst>
          </p:cNvPr>
          <p:cNvGraphicFramePr>
            <a:graphicFrameLocks noGrp="1"/>
          </p:cNvGraphicFramePr>
          <p:nvPr>
            <p:ph sz="half" idx="2"/>
            <p:extLst>
              <p:ext uri="{D42A27DB-BD31-4B8C-83A1-F6EECF244321}">
                <p14:modId xmlns:p14="http://schemas.microsoft.com/office/powerpoint/2010/main" val="1480718621"/>
              </p:ext>
            </p:extLst>
          </p:nvPr>
        </p:nvGraphicFramePr>
        <p:xfrm>
          <a:off x="5148064" y="2132852"/>
          <a:ext cx="3672085" cy="4725141"/>
        </p:xfrm>
        <a:graphic>
          <a:graphicData uri="http://schemas.openxmlformats.org/drawingml/2006/table">
            <a:tbl>
              <a:tblPr firstRow="1" firstCol="1" lastRow="1" lastCol="1" bandRow="1" bandCol="1">
                <a:tableStyleId>{5C22544A-7EE6-4342-B048-85BDC9FD1C3A}</a:tableStyleId>
              </a:tblPr>
              <a:tblGrid>
                <a:gridCol w="2448177">
                  <a:extLst>
                    <a:ext uri="{9D8B030D-6E8A-4147-A177-3AD203B41FA5}">
                      <a16:colId xmlns:a16="http://schemas.microsoft.com/office/drawing/2014/main" val="1233883846"/>
                    </a:ext>
                  </a:extLst>
                </a:gridCol>
                <a:gridCol w="1223908">
                  <a:extLst>
                    <a:ext uri="{9D8B030D-6E8A-4147-A177-3AD203B41FA5}">
                      <a16:colId xmlns:a16="http://schemas.microsoft.com/office/drawing/2014/main" val="1001303180"/>
                    </a:ext>
                  </a:extLst>
                </a:gridCol>
              </a:tblGrid>
              <a:tr h="169441">
                <a:tc>
                  <a:txBody>
                    <a:bodyPr/>
                    <a:lstStyle/>
                    <a:p>
                      <a:pPr algn="l">
                        <a:lnSpc>
                          <a:spcPct val="115000"/>
                        </a:lnSpc>
                        <a:spcAft>
                          <a:spcPts val="1000"/>
                        </a:spcAft>
                        <a:tabLst>
                          <a:tab pos="1285875" algn="l"/>
                        </a:tabLst>
                      </a:pPr>
                      <a:r>
                        <a:rPr lang="uk-UA" sz="900">
                          <a:effectLst/>
                        </a:rPr>
                        <a:t>Показники</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2023</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289267752"/>
                  </a:ext>
                </a:extLst>
              </a:tr>
              <a:tr h="455570">
                <a:tc>
                  <a:txBody>
                    <a:bodyPr/>
                    <a:lstStyle/>
                    <a:p>
                      <a:pPr algn="l">
                        <a:lnSpc>
                          <a:spcPct val="115000"/>
                        </a:lnSpc>
                        <a:spcAft>
                          <a:spcPts val="1000"/>
                        </a:spcAft>
                        <a:tabLst>
                          <a:tab pos="1285875" algn="l"/>
                        </a:tabLst>
                      </a:pPr>
                      <a:r>
                        <a:rPr lang="uk-UA" sz="900" dirty="0">
                          <a:effectLst/>
                        </a:rPr>
                        <a:t>ОРЗ, грип</a:t>
                      </a:r>
                      <a:endParaRPr lang="uk-UA"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243</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381638753"/>
                  </a:ext>
                </a:extLst>
              </a:tr>
              <a:tr h="455570">
                <a:tc>
                  <a:txBody>
                    <a:bodyPr/>
                    <a:lstStyle/>
                    <a:p>
                      <a:pPr algn="l">
                        <a:lnSpc>
                          <a:spcPct val="115000"/>
                        </a:lnSpc>
                        <a:spcAft>
                          <a:spcPts val="1000"/>
                        </a:spcAft>
                        <a:tabLst>
                          <a:tab pos="1285875" algn="l"/>
                        </a:tabLst>
                      </a:pPr>
                      <a:r>
                        <a:rPr lang="uk-UA" sz="900" dirty="0">
                          <a:effectLst/>
                        </a:rPr>
                        <a:t>Бронхіт </a:t>
                      </a:r>
                      <a:endParaRPr lang="uk-UA"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38</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182981095"/>
                  </a:ext>
                </a:extLst>
              </a:tr>
              <a:tr h="455570">
                <a:tc>
                  <a:txBody>
                    <a:bodyPr/>
                    <a:lstStyle/>
                    <a:p>
                      <a:pPr algn="l">
                        <a:lnSpc>
                          <a:spcPct val="115000"/>
                        </a:lnSpc>
                        <a:spcAft>
                          <a:spcPts val="1000"/>
                        </a:spcAft>
                        <a:tabLst>
                          <a:tab pos="1285875" algn="l"/>
                        </a:tabLst>
                      </a:pPr>
                      <a:r>
                        <a:rPr lang="uk-UA" sz="900">
                          <a:effectLst/>
                        </a:rPr>
                        <a:t>Фарингіт , ангіна</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6</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3010544198"/>
                  </a:ext>
                </a:extLst>
              </a:tr>
              <a:tr h="455570">
                <a:tc>
                  <a:txBody>
                    <a:bodyPr/>
                    <a:lstStyle/>
                    <a:p>
                      <a:pPr algn="l">
                        <a:lnSpc>
                          <a:spcPct val="115000"/>
                        </a:lnSpc>
                        <a:spcAft>
                          <a:spcPts val="1000"/>
                        </a:spcAft>
                        <a:tabLst>
                          <a:tab pos="1285875" algn="l"/>
                        </a:tabLst>
                      </a:pPr>
                      <a:r>
                        <a:rPr lang="uk-UA" sz="900">
                          <a:effectLst/>
                        </a:rPr>
                        <a:t>Отит </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3</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739934504"/>
                  </a:ext>
                </a:extLst>
              </a:tr>
              <a:tr h="455570">
                <a:tc>
                  <a:txBody>
                    <a:bodyPr/>
                    <a:lstStyle/>
                    <a:p>
                      <a:pPr algn="l">
                        <a:lnSpc>
                          <a:spcPct val="115000"/>
                        </a:lnSpc>
                        <a:spcAft>
                          <a:spcPts val="1000"/>
                        </a:spcAft>
                        <a:tabLst>
                          <a:tab pos="1285875" algn="l"/>
                        </a:tabLst>
                      </a:pPr>
                      <a:r>
                        <a:rPr lang="uk-UA" sz="900">
                          <a:effectLst/>
                        </a:rPr>
                        <a:t>Вітряна віспа</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5</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796205326"/>
                  </a:ext>
                </a:extLst>
              </a:tr>
              <a:tr h="455570">
                <a:tc>
                  <a:txBody>
                    <a:bodyPr/>
                    <a:lstStyle/>
                    <a:p>
                      <a:pPr algn="l">
                        <a:lnSpc>
                          <a:spcPct val="115000"/>
                        </a:lnSpc>
                        <a:spcAft>
                          <a:spcPts val="1000"/>
                        </a:spcAft>
                        <a:tabLst>
                          <a:tab pos="1285875" algn="l"/>
                        </a:tabLst>
                      </a:pPr>
                      <a:r>
                        <a:rPr lang="uk-UA" sz="900" dirty="0" err="1">
                          <a:effectLst/>
                        </a:rPr>
                        <a:t>Гастроентроколіт</a:t>
                      </a:r>
                      <a:r>
                        <a:rPr lang="uk-UA" sz="900" dirty="0">
                          <a:effectLst/>
                        </a:rPr>
                        <a:t> </a:t>
                      </a:r>
                      <a:endParaRPr lang="uk-UA"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0</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2665243146"/>
                  </a:ext>
                </a:extLst>
              </a:tr>
              <a:tr h="455570">
                <a:tc>
                  <a:txBody>
                    <a:bodyPr/>
                    <a:lstStyle/>
                    <a:p>
                      <a:pPr algn="l">
                        <a:lnSpc>
                          <a:spcPct val="115000"/>
                        </a:lnSpc>
                        <a:spcAft>
                          <a:spcPts val="1000"/>
                        </a:spcAft>
                        <a:tabLst>
                          <a:tab pos="1285875" algn="l"/>
                        </a:tabLst>
                      </a:pPr>
                      <a:r>
                        <a:rPr lang="uk-UA" sz="900">
                          <a:effectLst/>
                        </a:rPr>
                        <a:t>скарлатина</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1</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673537696"/>
                  </a:ext>
                </a:extLst>
              </a:tr>
              <a:tr h="455570">
                <a:tc>
                  <a:txBody>
                    <a:bodyPr/>
                    <a:lstStyle/>
                    <a:p>
                      <a:pPr algn="l">
                        <a:lnSpc>
                          <a:spcPct val="115000"/>
                        </a:lnSpc>
                        <a:spcAft>
                          <a:spcPts val="1000"/>
                        </a:spcAft>
                        <a:tabLst>
                          <a:tab pos="1285875" algn="l"/>
                        </a:tabLst>
                      </a:pPr>
                      <a:r>
                        <a:rPr lang="uk-UA" sz="900" dirty="0">
                          <a:effectLst/>
                        </a:rPr>
                        <a:t>Алергічний дерматит </a:t>
                      </a:r>
                      <a:endParaRPr lang="uk-UA"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0</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2114888102"/>
                  </a:ext>
                </a:extLst>
              </a:tr>
              <a:tr h="455570">
                <a:tc>
                  <a:txBody>
                    <a:bodyPr/>
                    <a:lstStyle/>
                    <a:p>
                      <a:pPr algn="l">
                        <a:lnSpc>
                          <a:spcPct val="115000"/>
                        </a:lnSpc>
                        <a:spcAft>
                          <a:spcPts val="1000"/>
                        </a:spcAft>
                        <a:tabLst>
                          <a:tab pos="1285875" algn="l"/>
                        </a:tabLst>
                      </a:pPr>
                      <a:r>
                        <a:rPr lang="uk-UA" sz="900">
                          <a:effectLst/>
                        </a:rPr>
                        <a:t>ковід</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a:effectLst/>
                        </a:rPr>
                        <a:t>1</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382956886"/>
                  </a:ext>
                </a:extLst>
              </a:tr>
              <a:tr h="455570">
                <a:tc>
                  <a:txBody>
                    <a:bodyPr/>
                    <a:lstStyle/>
                    <a:p>
                      <a:pPr algn="l">
                        <a:lnSpc>
                          <a:spcPct val="115000"/>
                        </a:lnSpc>
                        <a:spcAft>
                          <a:spcPts val="1000"/>
                        </a:spcAft>
                        <a:tabLst>
                          <a:tab pos="1285875" algn="l"/>
                        </a:tabLst>
                      </a:pPr>
                      <a:r>
                        <a:rPr lang="uk-UA" sz="900">
                          <a:effectLst/>
                        </a:rPr>
                        <a:t>усього</a:t>
                      </a:r>
                      <a:endParaRPr lang="uk-UA"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tc>
                  <a:txBody>
                    <a:bodyPr/>
                    <a:lstStyle/>
                    <a:p>
                      <a:pPr algn="l">
                        <a:lnSpc>
                          <a:spcPct val="115000"/>
                        </a:lnSpc>
                        <a:spcAft>
                          <a:spcPts val="1000"/>
                        </a:spcAft>
                        <a:tabLst>
                          <a:tab pos="1285875" algn="l"/>
                        </a:tabLst>
                      </a:pPr>
                      <a:r>
                        <a:rPr lang="uk-UA" sz="900" dirty="0">
                          <a:effectLst/>
                        </a:rPr>
                        <a:t>297</a:t>
                      </a:r>
                      <a:endParaRPr lang="uk-UA"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0539" marR="60539" marT="0" marB="0"/>
                </a:tc>
                <a:extLst>
                  <a:ext uri="{0D108BD9-81ED-4DB2-BD59-A6C34878D82A}">
                    <a16:rowId xmlns:a16="http://schemas.microsoft.com/office/drawing/2014/main" val="1265325759"/>
                  </a:ext>
                </a:extLst>
              </a:tr>
            </a:tbl>
          </a:graphicData>
        </a:graphic>
      </p:graphicFrame>
      <p:sp>
        <p:nvSpPr>
          <p:cNvPr id="7" name="Rectangle 1">
            <a:extLst>
              <a:ext uri="{FF2B5EF4-FFF2-40B4-BE49-F238E27FC236}">
                <a16:creationId xmlns:a16="http://schemas.microsoft.com/office/drawing/2014/main" id="{766434A2-517C-4C1D-BCB4-2C5BCEC07887}"/>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uk-UA"/>
          </a:p>
        </p:txBody>
      </p:sp>
    </p:spTree>
    <p:extLst>
      <p:ext uri="{BB962C8B-B14F-4D97-AF65-F5344CB8AC3E}">
        <p14:creationId xmlns:p14="http://schemas.microsoft.com/office/powerpoint/2010/main" val="598803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EF4FDA-EEB1-495E-B375-61CBA605A3A1}"/>
              </a:ext>
            </a:extLst>
          </p:cNvPr>
          <p:cNvSpPr>
            <a:spLocks noGrp="1"/>
          </p:cNvSpPr>
          <p:nvPr>
            <p:ph type="title"/>
          </p:nvPr>
        </p:nvSpPr>
        <p:spPr>
          <a:xfrm>
            <a:off x="179512" y="0"/>
            <a:ext cx="8784976" cy="6669360"/>
          </a:xfrm>
        </p:spPr>
        <p:txBody>
          <a:bodyPr>
            <a:normAutofit fontScale="90000"/>
          </a:bodyPr>
          <a:lstStyle/>
          <a:p>
            <a:pPr algn="just"/>
            <a:r>
              <a:rPr lang="uk-UA" sz="2800" b="0" i="0" dirty="0">
                <a:solidFill>
                  <a:schemeClr val="accent1">
                    <a:lumMod val="50000"/>
                  </a:schemeClr>
                </a:solidFill>
                <a:effectLst/>
                <a:latin typeface="Arial Black" panose="020B0A04020102020204" pitchFamily="34" charset="0"/>
                <a:cs typeface="Times New Roman" panose="02020603050405020304" pitchFamily="18" charset="0"/>
              </a:rPr>
              <a:t>          Звіт складено відповідно до наказу Міністерства освіти і науки України від 23 березня 2005 року № 178 «Про затвердження Примірного положення про порядок звітування керівників дошкільних, загальноосвітніх та </a:t>
            </a:r>
            <a:r>
              <a:rPr lang="uk-UA" sz="2800" b="0" i="0" dirty="0" err="1">
                <a:solidFill>
                  <a:schemeClr val="accent1">
                    <a:lumMod val="50000"/>
                  </a:schemeClr>
                </a:solidFill>
                <a:effectLst/>
                <a:latin typeface="Arial Black" panose="020B0A04020102020204" pitchFamily="34" charset="0"/>
                <a:cs typeface="Times New Roman" panose="02020603050405020304" pitchFamily="18" charset="0"/>
              </a:rPr>
              <a:t>професійно</a:t>
            </a:r>
            <a:r>
              <a:rPr lang="uk-UA" sz="2800" b="0" i="0" dirty="0">
                <a:solidFill>
                  <a:schemeClr val="accent1">
                    <a:lumMod val="50000"/>
                  </a:schemeClr>
                </a:solidFill>
                <a:effectLst/>
                <a:latin typeface="Arial Black" panose="020B0A04020102020204" pitchFamily="34" charset="0"/>
                <a:cs typeface="Times New Roman" panose="02020603050405020304" pitchFamily="18" charset="0"/>
              </a:rPr>
              <a:t> технічних навчальних закладів перед педагогічним колективом та                громадськістю».</a:t>
            </a:r>
            <a:br>
              <a:rPr lang="uk-UA" sz="2800" b="0" i="0" dirty="0">
                <a:solidFill>
                  <a:schemeClr val="accent1">
                    <a:lumMod val="50000"/>
                  </a:schemeClr>
                </a:solidFill>
                <a:effectLst/>
                <a:latin typeface="Arial Black" panose="020B0A04020102020204" pitchFamily="34" charset="0"/>
                <a:cs typeface="Times New Roman" panose="02020603050405020304" pitchFamily="18" charset="0"/>
              </a:rPr>
            </a:br>
            <a:br>
              <a:rPr lang="uk-UA" sz="2800" b="0" i="0" dirty="0">
                <a:solidFill>
                  <a:schemeClr val="accent1">
                    <a:lumMod val="50000"/>
                  </a:schemeClr>
                </a:solidFill>
                <a:effectLst/>
                <a:latin typeface="Arial Black" panose="020B0A04020102020204" pitchFamily="34" charset="0"/>
                <a:cs typeface="Times New Roman" panose="02020603050405020304" pitchFamily="18" charset="0"/>
              </a:rPr>
            </a:br>
            <a:r>
              <a:rPr lang="uk-UA" sz="2800" dirty="0">
                <a:solidFill>
                  <a:schemeClr val="accent1">
                    <a:lumMod val="50000"/>
                  </a:schemeClr>
                </a:solidFill>
                <a:latin typeface="Arial Black" panose="020B0A04020102020204" pitchFamily="34" charset="0"/>
                <a:cs typeface="Times New Roman" panose="02020603050405020304" pitchFamily="18" charset="0"/>
              </a:rPr>
              <a:t>        </a:t>
            </a:r>
            <a:r>
              <a:rPr lang="uk-UA" sz="2800" b="0" i="0" dirty="0">
                <a:solidFill>
                  <a:schemeClr val="accent1">
                    <a:lumMod val="50000"/>
                  </a:schemeClr>
                </a:solidFill>
                <a:effectLst/>
                <a:latin typeface="Arial Black" panose="020B0A04020102020204" pitchFamily="34" charset="0"/>
                <a:cs typeface="Times New Roman" panose="02020603050405020304" pitchFamily="18" charset="0"/>
              </a:rPr>
              <a:t>Зміст звіту розроблений на підставі «Положення про порядок звітування керівників дошкільних, загальноосвітніх та професійно-технічних навчальних закладів перед педколективом та громадськістю».</a:t>
            </a:r>
            <a:r>
              <a:rPr lang="uk-UA" sz="2800" dirty="0">
                <a:solidFill>
                  <a:schemeClr val="accent1">
                    <a:lumMod val="50000"/>
                  </a:schemeClr>
                </a:solidFill>
                <a:latin typeface="Arial Black" panose="020B0A04020102020204" pitchFamily="34" charset="0"/>
                <a:cs typeface="Times New Roman" panose="02020603050405020304" pitchFamily="18" charset="0"/>
              </a:rPr>
              <a:t> </a:t>
            </a:r>
            <a:br>
              <a:rPr lang="uk-UA" sz="2800" dirty="0">
                <a:solidFill>
                  <a:schemeClr val="accent1">
                    <a:lumMod val="50000"/>
                  </a:schemeClr>
                </a:solidFill>
                <a:latin typeface="Arial Black" panose="020B0A04020102020204" pitchFamily="34" charset="0"/>
                <a:cs typeface="Times New Roman" panose="02020603050405020304" pitchFamily="18" charset="0"/>
              </a:rPr>
            </a:br>
            <a:endParaRPr lang="uk-UA" sz="2800" dirty="0">
              <a:solidFill>
                <a:schemeClr val="accent1">
                  <a:lumMod val="50000"/>
                </a:schemeClr>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10230447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43FA39-C5FA-41E7-AADF-7FF2A5905137}"/>
              </a:ext>
            </a:extLst>
          </p:cNvPr>
          <p:cNvSpPr>
            <a:spLocks noGrp="1"/>
          </p:cNvSpPr>
          <p:nvPr>
            <p:ph type="title"/>
          </p:nvPr>
        </p:nvSpPr>
        <p:spPr>
          <a:xfrm>
            <a:off x="179512" y="624110"/>
            <a:ext cx="8964488" cy="716658"/>
          </a:xfrm>
        </p:spPr>
        <p:txBody>
          <a:bodyPr>
            <a:normAutofit fontScale="90000"/>
          </a:bodyPr>
          <a:lstStyle/>
          <a:p>
            <a:r>
              <a:rPr lang="uk-UA" sz="36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Дотримання вимог техніки безпеки</a:t>
            </a:r>
            <a:br>
              <a:rPr lang="uk-UA" sz="3600" dirty="0">
                <a:effectLst/>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2BFF1872-1F35-4ADB-87FF-3C32BAC89B13}"/>
              </a:ext>
            </a:extLst>
          </p:cNvPr>
          <p:cNvSpPr>
            <a:spLocks noGrp="1"/>
          </p:cNvSpPr>
          <p:nvPr>
            <p:ph sz="half" idx="1"/>
          </p:nvPr>
        </p:nvSpPr>
        <p:spPr>
          <a:xfrm>
            <a:off x="179513" y="1340768"/>
            <a:ext cx="4392488" cy="5517232"/>
          </a:xfrm>
        </p:spPr>
        <p:txBody>
          <a:bodyPr>
            <a:normAutofit fontScale="25000" lnSpcReduction="20000"/>
          </a:bodyPr>
          <a:lstStyle/>
          <a:p>
            <a:pPr algn="just">
              <a:lnSpc>
                <a:spcPct val="150000"/>
              </a:lnSpc>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створена служба охорони праці, безпеки життєдіяльності</a:t>
            </a:r>
            <a:endParaRPr lang="uk-UA" sz="5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призначені відповідальні за організацію роботи з охорони праці, безпеки життєдіяльності, визначені їхні функціональні обов’язки</a:t>
            </a:r>
            <a:endParaRPr lang="uk-UA" sz="5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призначені наказом особи, відповідальні за стан охорони праці у групових та побутових приміщеннях, спортивно - музичних залах.</a:t>
            </a:r>
            <a:endParaRPr lang="uk-UA" sz="5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затверджені посадові інструкції працівників з обов’язковим блоком питань з охорони праці, безпеки життєдіяльності</a:t>
            </a:r>
            <a:endParaRPr lang="uk-UA" sz="5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укладено колективний договір, що містить розділ з охорони праці, безпеки життєдіяльності</a:t>
            </a:r>
            <a:endParaRPr lang="uk-UA" sz="56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розроблена програма вступного інструктажу</a:t>
            </a:r>
            <a:endParaRPr lang="uk-UA" sz="5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5600" dirty="0">
                <a:effectLst/>
                <a:latin typeface="Times New Roman" panose="02020603050405020304" pitchFamily="18" charset="0"/>
                <a:ea typeface="Calibri" panose="020F0502020204030204" pitchFamily="34" charset="0"/>
                <a:cs typeface="Times New Roman" panose="02020603050405020304" pitchFamily="18" charset="0"/>
              </a:rPr>
              <a:t>розроблені та переглянуті – раз на п’ять років – </a:t>
            </a:r>
            <a:r>
              <a:rPr lang="uk-UA" sz="5600" dirty="0" err="1">
                <a:effectLst/>
                <a:latin typeface="Times New Roman" panose="02020603050405020304" pitchFamily="18" charset="0"/>
                <a:ea typeface="Calibri" panose="020F0502020204030204" pitchFamily="34" charset="0"/>
                <a:cs typeface="Times New Roman" panose="02020603050405020304" pitchFamily="18" charset="0"/>
              </a:rPr>
              <a:t>інструкції:</a:t>
            </a:r>
            <a:r>
              <a:rPr lang="uk-UA" sz="6000" dirty="0" err="1">
                <a:effectLst/>
                <a:latin typeface="Times New Roman" panose="02020603050405020304" pitchFamily="18" charset="0"/>
                <a:ea typeface="Calibri" panose="020F0502020204030204" pitchFamily="34" charset="0"/>
                <a:cs typeface="Times New Roman" panose="02020603050405020304" pitchFamily="18" charset="0"/>
              </a:rPr>
              <a:t>з</a:t>
            </a:r>
            <a:r>
              <a:rPr lang="uk-UA" sz="6000" dirty="0">
                <a:effectLst/>
                <a:latin typeface="Times New Roman" panose="02020603050405020304" pitchFamily="18" charset="0"/>
                <a:ea typeface="Calibri" panose="020F0502020204030204" pitchFamily="34" charset="0"/>
                <a:cs typeface="Times New Roman" panose="02020603050405020304" pitchFamily="18" charset="0"/>
              </a:rPr>
              <a:t> охорони праці для працівників</a:t>
            </a:r>
            <a:endParaRPr lang="uk-UA" sz="6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spcAft>
                <a:spcPts val="800"/>
              </a:spcAft>
              <a:buNone/>
            </a:pPr>
            <a:endParaRPr lang="uk-UA" sz="56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
        <p:nvSpPr>
          <p:cNvPr id="4" name="Місце для вмісту 3">
            <a:extLst>
              <a:ext uri="{FF2B5EF4-FFF2-40B4-BE49-F238E27FC236}">
                <a16:creationId xmlns:a16="http://schemas.microsoft.com/office/drawing/2014/main" id="{F9EA1FBC-C3C0-4C2D-91D6-E866BC073619}"/>
              </a:ext>
            </a:extLst>
          </p:cNvPr>
          <p:cNvSpPr>
            <a:spLocks noGrp="1"/>
          </p:cNvSpPr>
          <p:nvPr>
            <p:ph sz="half" idx="2"/>
          </p:nvPr>
        </p:nvSpPr>
        <p:spPr>
          <a:xfrm>
            <a:off x="4860033" y="1196752"/>
            <a:ext cx="3674367" cy="5760640"/>
          </a:xfrm>
        </p:spPr>
        <p:txBody>
          <a:bodyPr>
            <a:normAutofit fontScale="25000" lnSpcReduction="20000"/>
          </a:bodyPr>
          <a:lstStyle/>
          <a:p>
            <a:pPr algn="just">
              <a:lnSpc>
                <a:spcPct val="150000"/>
              </a:lnSpc>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безпеки під час проведення навчання для здобувачів освіти, </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інструкції, які вводять в дію ( переглядають), зареєстровані в журналі реєстрацій інструкцій з охорони праці</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працівники отримали примірні інструкції під час первинного інструктажу	</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у керівників структурних підрозділів є комплект примірних інструкцій для працівників усіх професій</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є акти – дозволи на проведення занять у спортивно- музичних  залах</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проведено навчання з питань охорони праці, безпеки життєдіяльності із працівниками</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uk-UA" sz="4800" dirty="0">
                <a:effectLst/>
                <a:latin typeface="Times New Roman" panose="02020603050405020304" pitchFamily="18" charset="0"/>
                <a:ea typeface="Calibri" panose="020F0502020204030204" pitchFamily="34" charset="0"/>
                <a:cs typeface="Times New Roman" panose="02020603050405020304" pitchFamily="18" charset="0"/>
              </a:rPr>
              <a:t>проведені інструктажі з охорони праці, безпеки життєдіяльності</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4800" i="1" dirty="0">
                <a:effectLst/>
                <a:latin typeface="Times New Roman" panose="02020603050405020304" pitchFamily="18" charset="0"/>
                <a:ea typeface="Calibri" panose="020F0502020204030204" pitchFamily="34" charset="0"/>
                <a:cs typeface="Times New Roman" panose="02020603050405020304" pitchFamily="18" charset="0"/>
              </a:rPr>
              <a:t>Оцінено технічний стан обладнання та устаткування навчальних приміщень:</a:t>
            </a:r>
            <a:endParaRPr lang="uk-UA" sz="4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uk-UA" sz="1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uk-UA" sz="1000" dirty="0">
                <a:effectLst/>
                <a:latin typeface="Calibri" panose="020F0502020204030204" pitchFamily="34" charset="0"/>
                <a:ea typeface="Calibri" panose="020F0502020204030204" pitchFamily="34" charset="0"/>
                <a:cs typeface="Times New Roman" panose="02020603050405020304" pitchFamily="18" charset="0"/>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uk-UA" sz="11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 </a:t>
            </a:r>
            <a:endParaRPr lang="uk-U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184595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10C8A7-3C07-4B3E-98F2-AB0BE92CCAF0}"/>
              </a:ext>
            </a:extLst>
          </p:cNvPr>
          <p:cNvSpPr>
            <a:spLocks noGrp="1"/>
          </p:cNvSpPr>
          <p:nvPr>
            <p:ph type="title"/>
          </p:nvPr>
        </p:nvSpPr>
        <p:spPr>
          <a:xfrm>
            <a:off x="971601" y="159611"/>
            <a:ext cx="7488831" cy="893125"/>
          </a:xfrm>
        </p:spPr>
        <p:txBody>
          <a:bodyPr>
            <a:normAutofit fontScale="90000"/>
          </a:bodyPr>
          <a:lstStyle/>
          <a:p>
            <a:pPr algn="just"/>
            <a:r>
              <a:rPr lang="uk-UA" sz="1400" b="0" i="0" dirty="0">
                <a:solidFill>
                  <a:srgbClr val="FF0000"/>
                </a:solidFill>
                <a:effectLst/>
                <a:latin typeface="Arial Black" panose="020B0A04020102020204" pitchFamily="34" charset="0"/>
              </a:rPr>
              <a:t>Стан виконання заходів, передбачених Концепцією безпеки закладів освіти, схваленої розпорядженням Кабінету Міністрів України від 07 квітня 2023 року № 301-р Реалізація Концепції безпеки закладів освіти, схваленої розпорядженням Кабінету Міністрів України від 07 квітня 2023 року №301</a:t>
            </a:r>
            <a:endParaRPr lang="uk-UA" sz="1400" dirty="0">
              <a:solidFill>
                <a:srgbClr val="FF0000"/>
              </a:solidFill>
              <a:latin typeface="Arial Black" panose="020B0A04020102020204" pitchFamily="34" charset="0"/>
            </a:endParaRPr>
          </a:p>
        </p:txBody>
      </p:sp>
      <p:sp>
        <p:nvSpPr>
          <p:cNvPr id="3" name="Місце для вмісту 2">
            <a:extLst>
              <a:ext uri="{FF2B5EF4-FFF2-40B4-BE49-F238E27FC236}">
                <a16:creationId xmlns:a16="http://schemas.microsoft.com/office/drawing/2014/main" id="{EF849643-61A1-4DBD-834A-7AC2B7BA3895}"/>
              </a:ext>
            </a:extLst>
          </p:cNvPr>
          <p:cNvSpPr>
            <a:spLocks noGrp="1"/>
          </p:cNvSpPr>
          <p:nvPr>
            <p:ph idx="1"/>
          </p:nvPr>
        </p:nvSpPr>
        <p:spPr>
          <a:xfrm>
            <a:off x="609599" y="1340768"/>
            <a:ext cx="8138865" cy="5328592"/>
          </a:xfrm>
        </p:spPr>
        <p:txBody>
          <a:bodyPr>
            <a:noAutofit/>
          </a:bodyPr>
          <a:lstStyle/>
          <a:p>
            <a:r>
              <a:rPr lang="uk-UA" sz="1100" dirty="0">
                <a:solidFill>
                  <a:schemeClr val="accent4">
                    <a:lumMod val="50000"/>
                  </a:schemeClr>
                </a:solidFill>
                <a:latin typeface="Arial Black" panose="020B0A04020102020204" pitchFamily="34" charset="0"/>
              </a:rPr>
              <a:t>Робота Т</a:t>
            </a:r>
            <a:r>
              <a:rPr lang="uk-UA" sz="1100" b="0" i="0" dirty="0">
                <a:solidFill>
                  <a:schemeClr val="accent4">
                    <a:lumMod val="50000"/>
                  </a:schemeClr>
                </a:solidFill>
                <a:effectLst/>
                <a:latin typeface="Arial Black" panose="020B0A04020102020204" pitchFamily="34" charset="0"/>
              </a:rPr>
              <a:t>ЗДОЯС№10  направлена на створення безпечного освітнього середовища, поліпшення стану пожежної та техногенної безпеки, можливості  організовувати освітній процес в очному режимі, забезпечення комфортного перебування у найпростішому укритті.      </a:t>
            </a:r>
          </a:p>
          <a:p>
            <a:r>
              <a:rPr lang="uk-UA" sz="1100" b="0" i="0" dirty="0">
                <a:solidFill>
                  <a:schemeClr val="accent4">
                    <a:lumMod val="50000"/>
                  </a:schemeClr>
                </a:solidFill>
                <a:effectLst/>
                <a:latin typeface="Arial Black" panose="020B0A04020102020204" pitchFamily="34" charset="0"/>
              </a:rPr>
              <a:t>  Укриття у  відповідає вимогам ДСНС щодо облаштування «найпростішого укриття»: - розташоване у складі основної будівлі закладу</a:t>
            </a:r>
          </a:p>
          <a:p>
            <a:r>
              <a:rPr lang="uk-UA" sz="1100" b="0" i="0" dirty="0">
                <a:solidFill>
                  <a:schemeClr val="accent4">
                    <a:lumMod val="50000"/>
                  </a:schemeClr>
                </a:solidFill>
                <a:effectLst/>
                <a:latin typeface="Arial Black" panose="020B0A04020102020204" pitchFamily="34" charset="0"/>
              </a:rPr>
              <a:t>- місткість укриття -200 осіб, повністю </a:t>
            </a:r>
            <a:r>
              <a:rPr lang="uk-UA" sz="1100" b="0" i="0" dirty="0" err="1">
                <a:solidFill>
                  <a:schemeClr val="accent4">
                    <a:lumMod val="50000"/>
                  </a:schemeClr>
                </a:solidFill>
                <a:effectLst/>
                <a:latin typeface="Arial Black" panose="020B0A04020102020204" pitchFamily="34" charset="0"/>
              </a:rPr>
              <a:t>задовільняє</a:t>
            </a:r>
            <a:r>
              <a:rPr lang="uk-UA" sz="1100" b="0" i="0" dirty="0">
                <a:solidFill>
                  <a:schemeClr val="accent4">
                    <a:lumMod val="50000"/>
                  </a:schemeClr>
                </a:solidFill>
                <a:effectLst/>
                <a:latin typeface="Arial Black" panose="020B0A04020102020204" pitchFamily="34" charset="0"/>
              </a:rPr>
              <a:t> потребу у забезпеченні укриттям усіх учасників освітнього процесу (діти та працівники закладу); </a:t>
            </a:r>
          </a:p>
          <a:p>
            <a:r>
              <a:rPr lang="uk-UA" sz="1100" b="0" i="0" dirty="0">
                <a:solidFill>
                  <a:schemeClr val="accent4">
                    <a:lumMod val="50000"/>
                  </a:schemeClr>
                </a:solidFill>
                <a:effectLst/>
                <a:latin typeface="Arial Black" panose="020B0A04020102020204" pitchFamily="34" charset="0"/>
              </a:rPr>
              <a:t> укриття  забезпечене електроживленням, штучним освітленням, системою водопроводу та каналізації, системою опалення ;   двома евакуаційними виходами; </a:t>
            </a:r>
          </a:p>
          <a:p>
            <a:r>
              <a:rPr lang="uk-UA" sz="1100" b="0" i="0" dirty="0">
                <a:solidFill>
                  <a:schemeClr val="accent4">
                    <a:lumMod val="50000"/>
                  </a:schemeClr>
                </a:solidFill>
                <a:effectLst/>
                <a:latin typeface="Arial Black" panose="020B0A04020102020204" pitchFamily="34" charset="0"/>
              </a:rPr>
              <a:t> приміщення мають примусову вентиляцію; </a:t>
            </a:r>
          </a:p>
          <a:p>
            <a:r>
              <a:rPr lang="uk-UA" sz="1100" b="0" i="0" dirty="0">
                <a:solidFill>
                  <a:schemeClr val="accent4">
                    <a:lumMod val="50000"/>
                  </a:schemeClr>
                </a:solidFill>
                <a:effectLst/>
                <a:latin typeface="Arial Black" panose="020B0A04020102020204" pitchFamily="34" charset="0"/>
              </a:rPr>
              <a:t> в укритті забезпечується задовільний санітарний та протипожежний стан</a:t>
            </a:r>
          </a:p>
          <a:p>
            <a:r>
              <a:rPr lang="uk-UA" sz="1100" b="0" i="0" dirty="0">
                <a:solidFill>
                  <a:schemeClr val="accent4">
                    <a:lumMod val="50000"/>
                  </a:schemeClr>
                </a:solidFill>
                <a:effectLst/>
                <a:latin typeface="Arial Black" panose="020B0A04020102020204" pitchFamily="34" charset="0"/>
              </a:rPr>
              <a:t> всі вихованці і працівники забезпечені в укритті </a:t>
            </a:r>
            <a:r>
              <a:rPr lang="uk-UA" sz="1100" b="0" i="0" dirty="0" err="1">
                <a:solidFill>
                  <a:schemeClr val="accent4">
                    <a:lumMod val="50000"/>
                  </a:schemeClr>
                </a:solidFill>
                <a:effectLst/>
                <a:latin typeface="Arial Black" panose="020B0A04020102020204" pitchFamily="34" charset="0"/>
              </a:rPr>
              <a:t>ватно</a:t>
            </a:r>
            <a:r>
              <a:rPr lang="uk-UA" sz="1100" b="0" i="0" dirty="0">
                <a:solidFill>
                  <a:schemeClr val="accent4">
                    <a:lumMod val="50000"/>
                  </a:schemeClr>
                </a:solidFill>
                <a:effectLst/>
                <a:latin typeface="Arial Black" panose="020B0A04020102020204" pitchFamily="34" charset="0"/>
              </a:rPr>
              <a:t>-марлевими пов'язками;</a:t>
            </a:r>
          </a:p>
          <a:p>
            <a:r>
              <a:rPr lang="uk-UA" sz="1100" b="0" i="0" dirty="0">
                <a:solidFill>
                  <a:schemeClr val="accent4">
                    <a:lumMod val="50000"/>
                  </a:schemeClr>
                </a:solidFill>
                <a:effectLst/>
                <a:latin typeface="Arial Black" panose="020B0A04020102020204" pitchFamily="34" charset="0"/>
              </a:rPr>
              <a:t> укриття забезпечене питною водою</a:t>
            </a:r>
          </a:p>
          <a:p>
            <a:r>
              <a:rPr lang="uk-UA" sz="1100" b="0" i="0" dirty="0">
                <a:solidFill>
                  <a:schemeClr val="accent4">
                    <a:lumMod val="50000"/>
                  </a:schemeClr>
                </a:solidFill>
                <a:effectLst/>
                <a:latin typeface="Arial Black" panose="020B0A04020102020204" pitchFamily="34" charset="0"/>
              </a:rPr>
              <a:t> наявні альтернативні засоби освітлення;  проведений  Інтернет; </a:t>
            </a:r>
          </a:p>
          <a:p>
            <a:r>
              <a:rPr lang="uk-UA" sz="1100" b="0" i="0" dirty="0">
                <a:solidFill>
                  <a:schemeClr val="accent4">
                    <a:lumMod val="50000"/>
                  </a:schemeClr>
                </a:solidFill>
                <a:effectLst/>
                <a:latin typeface="Arial Black" panose="020B0A04020102020204" pitchFamily="34" charset="0"/>
              </a:rPr>
              <a:t> забезпечене засобами надання </a:t>
            </a:r>
            <a:r>
              <a:rPr lang="uk-UA" sz="1100" b="0" i="0" dirty="0" err="1">
                <a:solidFill>
                  <a:schemeClr val="accent4">
                    <a:lumMod val="50000"/>
                  </a:schemeClr>
                </a:solidFill>
                <a:effectLst/>
                <a:latin typeface="Arial Black" panose="020B0A04020102020204" pitchFamily="34" charset="0"/>
              </a:rPr>
              <a:t>домедичної</a:t>
            </a:r>
            <a:r>
              <a:rPr lang="uk-UA" sz="1100" b="0" i="0" dirty="0">
                <a:solidFill>
                  <a:schemeClr val="accent4">
                    <a:lumMod val="50000"/>
                  </a:schemeClr>
                </a:solidFill>
                <a:effectLst/>
                <a:latin typeface="Arial Black" panose="020B0A04020102020204" pitchFamily="34" charset="0"/>
              </a:rPr>
              <a:t> допомоги.      </a:t>
            </a:r>
          </a:p>
          <a:p>
            <a:r>
              <a:rPr lang="uk-UA" sz="1100" b="0" i="0" dirty="0">
                <a:solidFill>
                  <a:schemeClr val="accent4">
                    <a:lumMod val="50000"/>
                  </a:schemeClr>
                </a:solidFill>
                <a:effectLst/>
                <a:latin typeface="Arial Black" panose="020B0A04020102020204" pitchFamily="34" charset="0"/>
              </a:rPr>
              <a:t>   Облаштовуючи внутрішній простір приміщень укриття .        Для усіх вікових груп в укриттях створені належні умови для збереження здоров'я і безпечного перебування дітей.       </a:t>
            </a:r>
          </a:p>
          <a:p>
            <a:r>
              <a:rPr lang="uk-UA" sz="1100" b="0" i="0" dirty="0">
                <a:solidFill>
                  <a:schemeClr val="accent4">
                    <a:lumMod val="50000"/>
                  </a:schemeClr>
                </a:solidFill>
                <a:effectLst/>
                <a:latin typeface="Arial Black" panose="020B0A04020102020204" pitchFamily="34" charset="0"/>
              </a:rPr>
              <a:t>  Розроблений алгоритм дій працівників ЗДО у разі отримання сигналу про небезпеку. Формування </a:t>
            </a:r>
            <a:r>
              <a:rPr lang="uk-UA" sz="1100" b="0" i="0" dirty="0" err="1">
                <a:solidFill>
                  <a:schemeClr val="accent4">
                    <a:lumMod val="50000"/>
                  </a:schemeClr>
                </a:solidFill>
                <a:effectLst/>
                <a:latin typeface="Arial Black" panose="020B0A04020102020204" pitchFamily="34" charset="0"/>
              </a:rPr>
              <a:t>компетентностей</a:t>
            </a:r>
            <a:r>
              <a:rPr lang="uk-UA" sz="1100" b="0" i="0" dirty="0">
                <a:solidFill>
                  <a:schemeClr val="accent4">
                    <a:lumMod val="50000"/>
                  </a:schemeClr>
                </a:solidFill>
                <a:effectLst/>
                <a:latin typeface="Arial Black" panose="020B0A04020102020204" pitchFamily="34" charset="0"/>
              </a:rPr>
              <a:t> безпеки в учасників освітнього процесу забезпечується шляхом організації системного навчання учасників освітнього процесу діям в умовах надзвичайних ситуацій.</a:t>
            </a:r>
            <a:br>
              <a:rPr lang="uk-UA" sz="1100" dirty="0">
                <a:solidFill>
                  <a:schemeClr val="accent4">
                    <a:lumMod val="50000"/>
                  </a:schemeClr>
                </a:solidFill>
                <a:latin typeface="Arial Black" panose="020B0A04020102020204" pitchFamily="34" charset="0"/>
              </a:rPr>
            </a:br>
            <a:br>
              <a:rPr lang="uk-UA" sz="1100" dirty="0">
                <a:latin typeface="Arial Black" panose="020B0A04020102020204" pitchFamily="34" charset="0"/>
              </a:rPr>
            </a:br>
            <a:endParaRPr lang="uk-UA" sz="1100" dirty="0">
              <a:latin typeface="Arial Black" panose="020B0A04020102020204" pitchFamily="34" charset="0"/>
            </a:endParaRPr>
          </a:p>
        </p:txBody>
      </p:sp>
    </p:spTree>
    <p:extLst>
      <p:ext uri="{BB962C8B-B14F-4D97-AF65-F5344CB8AC3E}">
        <p14:creationId xmlns:p14="http://schemas.microsoft.com/office/powerpoint/2010/main" val="2689339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F67F18-AA26-4785-9B71-EA355DC2E4FF}"/>
              </a:ext>
            </a:extLst>
          </p:cNvPr>
          <p:cNvSpPr>
            <a:spLocks noGrp="1"/>
          </p:cNvSpPr>
          <p:nvPr>
            <p:ph type="title"/>
          </p:nvPr>
        </p:nvSpPr>
        <p:spPr>
          <a:xfrm>
            <a:off x="107504" y="188640"/>
            <a:ext cx="9036496" cy="1296144"/>
          </a:xfrm>
        </p:spPr>
        <p:txBody>
          <a:bodyPr>
            <a:normAutofit/>
          </a:bodyPr>
          <a:lstStyle/>
          <a:p>
            <a:pPr algn="ctr"/>
            <a:r>
              <a:rPr lang="uk-UA" sz="2400" dirty="0">
                <a:solidFill>
                  <a:srgbClr val="00B050"/>
                </a:solidFill>
                <a:latin typeface="Arial Black" panose="020B0A04020102020204" pitchFamily="34" charset="0"/>
              </a:rPr>
              <a:t>ДОТРИМАННЯ САНІТАРНО- ГІГІЄНІЧНИХ ВИМОГ</a:t>
            </a:r>
          </a:p>
        </p:txBody>
      </p:sp>
      <p:sp>
        <p:nvSpPr>
          <p:cNvPr id="3" name="Місце для вмісту 2">
            <a:extLst>
              <a:ext uri="{FF2B5EF4-FFF2-40B4-BE49-F238E27FC236}">
                <a16:creationId xmlns:a16="http://schemas.microsoft.com/office/drawing/2014/main" id="{E9A51E7A-293C-4707-A770-23D0DBB7A6A2}"/>
              </a:ext>
            </a:extLst>
          </p:cNvPr>
          <p:cNvSpPr>
            <a:spLocks noGrp="1"/>
          </p:cNvSpPr>
          <p:nvPr>
            <p:ph sz="half" idx="1"/>
          </p:nvPr>
        </p:nvSpPr>
        <p:spPr>
          <a:xfrm>
            <a:off x="323529" y="692696"/>
            <a:ext cx="3672407" cy="5976664"/>
          </a:xfrm>
        </p:spPr>
        <p:txBody>
          <a:bodyPr>
            <a:normAutofit fontScale="25000" lnSpcReduction="20000"/>
          </a:bodyPr>
          <a:lstStyle/>
          <a:p>
            <a:pPr algn="ctr">
              <a:lnSpc>
                <a:spcPct val="150000"/>
              </a:lnSpc>
              <a:spcAft>
                <a:spcPts val="1000"/>
              </a:spcAft>
              <a:buFont typeface="Wingdings" panose="05000000000000000000" pitchFamily="2" charset="2"/>
              <a:buChar char="§"/>
            </a:pPr>
            <a:r>
              <a:rPr lang="uk-UA" sz="4400" dirty="0">
                <a:solidFill>
                  <a:srgbClr val="FF0000"/>
                </a:solidFill>
                <a:effectLst/>
                <a:latin typeface="Arial Black" panose="020B0A04020102020204" pitchFamily="34" charset="0"/>
                <a:ea typeface="Times New Roman" panose="02020603050405020304" pitchFamily="18" charset="0"/>
                <a:cs typeface="Calibri" panose="020F0502020204030204" pitchFamily="34" charset="0"/>
              </a:rPr>
              <a:t></a:t>
            </a:r>
            <a:r>
              <a:rPr lang="uk-UA" sz="4400" dirty="0">
                <a:solidFill>
                  <a:srgbClr val="FF0000"/>
                </a:solidFill>
                <a:latin typeface="Arial Black" panose="020B0A04020102020204" pitchFamily="34" charset="0"/>
                <a:ea typeface="Times New Roman" panose="02020603050405020304" pitchFamily="18" charset="0"/>
                <a:cs typeface="Times New Roman" panose="02020603050405020304" pitchFamily="18" charset="0"/>
              </a:rPr>
              <a:t>Стан облаштування території      </a:t>
            </a:r>
            <a:endParaRPr lang="en-US" sz="4400" dirty="0">
              <a:solidFill>
                <a:srgbClr val="FF0000"/>
              </a:solidFill>
              <a:latin typeface="Arial Black" panose="020B0A04020102020204" pitchFamily="34" charset="0"/>
              <a:ea typeface="Times New Roman" panose="02020603050405020304" pitchFamily="18" charset="0"/>
              <a:cs typeface="Times New Roman" panose="02020603050405020304" pitchFamily="18" charset="0"/>
            </a:endParaRPr>
          </a:p>
          <a:p>
            <a:pPr algn="ctr">
              <a:lnSpc>
                <a:spcPct val="150000"/>
              </a:lnSpc>
              <a:spcAft>
                <a:spcPts val="1000"/>
              </a:spcAft>
            </a:pPr>
            <a:r>
              <a:rPr lang="uk-UA" sz="4400" dirty="0">
                <a:latin typeface="Arial Black" panose="020B0A04020102020204" pitchFamily="34" charset="0"/>
                <a:ea typeface="Times New Roman" panose="02020603050405020304" pitchFamily="18" charset="0"/>
                <a:cs typeface="Times New Roman" panose="02020603050405020304" pitchFamily="18" charset="0"/>
              </a:rPr>
              <a:t>  </a:t>
            </a: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Групові майданчики обладнані                   відповідно до  числа груп та  санітарних вимог, є тіньові навіси</a:t>
            </a:r>
          </a:p>
          <a:p>
            <a:pPr algn="l">
              <a:lnSpc>
                <a:spcPct val="150000"/>
              </a:lnSpc>
              <a:spcAft>
                <a:spcPts val="1000"/>
              </a:spcAft>
            </a:pP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фізкультурний майданчик наявний і відповідає санітарним вимогам</a:t>
            </a:r>
          </a:p>
          <a:p>
            <a:pPr algn="l">
              <a:lnSpc>
                <a:spcPct val="150000"/>
              </a:lnSpc>
              <a:spcAft>
                <a:spcPts val="1000"/>
              </a:spcAft>
            </a:pP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 відсутні гриби, дикорослі трави та отруйні рослини на території</a:t>
            </a:r>
          </a:p>
          <a:p>
            <a:pPr algn="l">
              <a:lnSpc>
                <a:spcPct val="150000"/>
              </a:lnSpc>
              <a:spcAft>
                <a:spcPts val="1000"/>
              </a:spcAft>
            </a:pP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 </a:t>
            </a:r>
            <a:r>
              <a:rPr lang="uk-UA" sz="4400" dirty="0">
                <a:effectLst/>
                <a:latin typeface="Arial Black" panose="020B0A04020102020204" pitchFamily="34" charset="0"/>
                <a:ea typeface="Times New Roman" panose="02020603050405020304" pitchFamily="18" charset="0"/>
                <a:cs typeface="Calibri" panose="020F0502020204030204" pitchFamily="34" charset="0"/>
              </a:rPr>
              <a:t></a:t>
            </a: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облаштована огорожа (паркан) висотою не менше ніж 1,6 м</a:t>
            </a:r>
          </a:p>
          <a:p>
            <a:pPr algn="l">
              <a:lnSpc>
                <a:spcPct val="150000"/>
              </a:lnSpc>
              <a:spcAft>
                <a:spcPts val="1000"/>
              </a:spcAft>
            </a:pP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 висаджена полоса дерев та кущів по периметру ділянки</a:t>
            </a:r>
          </a:p>
          <a:p>
            <a:pPr algn="l">
              <a:lnSpc>
                <a:spcPct val="150000"/>
              </a:lnSpc>
              <a:spcAft>
                <a:spcPts val="1000"/>
              </a:spcAft>
            </a:pPr>
            <a:r>
              <a:rPr lang="uk-UA" sz="4400" dirty="0">
                <a:effectLst/>
                <a:latin typeface="Arial Black" panose="020B0A04020102020204" pitchFamily="34" charset="0"/>
                <a:ea typeface="Times New Roman" panose="02020603050405020304" pitchFamily="18" charset="0"/>
                <a:cs typeface="Calibri" panose="020F0502020204030204" pitchFamily="34" charset="0"/>
              </a:rPr>
              <a:t></a:t>
            </a: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дотримуємось кратності вивозу сміття протягом тижня </a:t>
            </a:r>
            <a:r>
              <a:rPr lang="uk-UA" sz="4400" dirty="0">
                <a:effectLst/>
                <a:latin typeface="Arial Black" panose="020B0A04020102020204" pitchFamily="34" charset="0"/>
                <a:ea typeface="Times New Roman" panose="02020603050405020304" pitchFamily="18" charset="0"/>
                <a:cs typeface="Calibri" panose="020F0502020204030204" pitchFamily="34" charset="0"/>
              </a:rPr>
              <a:t>,</a:t>
            </a: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 </a:t>
            </a:r>
          </a:p>
          <a:p>
            <a:pPr algn="l">
              <a:lnSpc>
                <a:spcPct val="150000"/>
              </a:lnSpc>
              <a:spcAft>
                <a:spcPts val="1000"/>
              </a:spcAft>
            </a:pPr>
            <a:r>
              <a:rPr lang="uk-UA" sz="4400" dirty="0">
                <a:effectLst/>
                <a:latin typeface="Arial Black" panose="020B0A04020102020204" pitchFamily="34" charset="0"/>
                <a:ea typeface="Times New Roman" panose="02020603050405020304" pitchFamily="18" charset="0"/>
                <a:cs typeface="Times New Roman" panose="02020603050405020304" pitchFamily="18" charset="0"/>
              </a:rPr>
              <a:t>майданчик для сміттєзбірника з твердим покриттям</a:t>
            </a:r>
          </a:p>
          <a:p>
            <a:endParaRPr lang="uk-UA" dirty="0"/>
          </a:p>
        </p:txBody>
      </p:sp>
      <p:sp>
        <p:nvSpPr>
          <p:cNvPr id="4" name="Місце для вмісту 3">
            <a:extLst>
              <a:ext uri="{FF2B5EF4-FFF2-40B4-BE49-F238E27FC236}">
                <a16:creationId xmlns:a16="http://schemas.microsoft.com/office/drawing/2014/main" id="{B202831F-8CDF-4DBB-9C48-BFF5CB1A4D66}"/>
              </a:ext>
            </a:extLst>
          </p:cNvPr>
          <p:cNvSpPr>
            <a:spLocks noGrp="1"/>
          </p:cNvSpPr>
          <p:nvPr>
            <p:ph sz="half" idx="2"/>
          </p:nvPr>
        </p:nvSpPr>
        <p:spPr>
          <a:xfrm>
            <a:off x="3995936" y="692696"/>
            <a:ext cx="5040561" cy="5976664"/>
          </a:xfrm>
        </p:spPr>
        <p:txBody>
          <a:bodyPr>
            <a:normAutofit fontScale="25000" lnSpcReduction="20000"/>
          </a:bodyPr>
          <a:lstStyle/>
          <a:p>
            <a:pPr marL="0" indent="0" algn="l">
              <a:lnSpc>
                <a:spcPct val="150000"/>
              </a:lnSpc>
              <a:spcAft>
                <a:spcPts val="1000"/>
              </a:spcAft>
              <a:buNone/>
            </a:pPr>
            <a:r>
              <a:rPr lang="uk-UA" sz="4200" dirty="0">
                <a:solidFill>
                  <a:srgbClr val="FF0000"/>
                </a:solidFill>
                <a:latin typeface="Arial Black" panose="020B0A04020102020204" pitchFamily="34" charset="0"/>
                <a:ea typeface="Times New Roman" panose="02020603050405020304" pitchFamily="18" charset="0"/>
                <a:cs typeface="Times New Roman" panose="02020603050405020304" pitchFamily="18" charset="0"/>
              </a:rPr>
              <a:t>Стан дотримання  вимог до розміщення будівель і споруд</a:t>
            </a:r>
          </a:p>
          <a:p>
            <a:pPr>
              <a:lnSpc>
                <a:spcPct val="150000"/>
              </a:lnSpc>
              <a:spcAft>
                <a:spcPts val="1000"/>
              </a:spcAft>
            </a:pPr>
            <a:r>
              <a:rPr lang="uk-UA" sz="4200" dirty="0">
                <a:effectLst/>
                <a:latin typeface="Arial Black" panose="020B0A04020102020204" pitchFamily="34" charset="0"/>
                <a:ea typeface="Times New Roman" panose="02020603050405020304" pitchFamily="18" charset="0"/>
                <a:cs typeface="Times New Roman" panose="02020603050405020304" pitchFamily="18" charset="0"/>
              </a:rPr>
              <a:t> </a:t>
            </a:r>
            <a:r>
              <a:rPr lang="uk-UA" sz="4200" b="1" dirty="0">
                <a:effectLst/>
                <a:latin typeface="Arial Black" panose="020B0A04020102020204" pitchFamily="34" charset="0"/>
                <a:ea typeface="Times New Roman" panose="02020603050405020304" pitchFamily="18" charset="0"/>
                <a:cs typeface="Calibri" panose="020F0502020204030204" pitchFamily="34" charset="0"/>
              </a:rPr>
              <a:t></a:t>
            </a:r>
            <a:r>
              <a:rPr lang="uk-UA" sz="4200" b="1" dirty="0">
                <a:effectLst/>
                <a:latin typeface="Arial Black" panose="020B0A04020102020204" pitchFamily="34" charset="0"/>
                <a:ea typeface="Times New Roman" panose="02020603050405020304" pitchFamily="18" charset="0"/>
                <a:cs typeface="Times New Roman" panose="02020603050405020304" pitchFamily="18" charset="0"/>
              </a:rPr>
              <a:t>будівля закладу не більше ніж 3 поверхи з груповою ізоляцією</a:t>
            </a:r>
          </a:p>
          <a:p>
            <a:pPr algn="l">
              <a:lnSpc>
                <a:spcPct val="150000"/>
              </a:lnSpc>
              <a:spcAft>
                <a:spcPts val="1000"/>
              </a:spcAft>
            </a:pPr>
            <a:r>
              <a:rPr lang="uk-UA" sz="4200" b="1" dirty="0">
                <a:effectLst/>
                <a:latin typeface="Arial Black" panose="020B0A04020102020204" pitchFamily="34" charset="0"/>
                <a:ea typeface="Times New Roman" panose="02020603050405020304" pitchFamily="18" charset="0"/>
                <a:cs typeface="Times New Roman" panose="02020603050405020304" pitchFamily="18" charset="0"/>
              </a:rPr>
              <a:t> </a:t>
            </a:r>
            <a:r>
              <a:rPr lang="uk-UA" sz="4200" b="1" dirty="0">
                <a:effectLst/>
                <a:latin typeface="Arial Black" panose="020B0A04020102020204" pitchFamily="34" charset="0"/>
                <a:ea typeface="Times New Roman" panose="02020603050405020304" pitchFamily="18" charset="0"/>
                <a:cs typeface="Calibri" panose="020F0502020204030204" pitchFamily="34" charset="0"/>
              </a:rPr>
              <a:t></a:t>
            </a:r>
            <a:r>
              <a:rPr lang="uk-UA" sz="4200" b="1" dirty="0">
                <a:effectLst/>
                <a:latin typeface="Arial Black" panose="020B0A04020102020204" pitchFamily="34" charset="0"/>
                <a:ea typeface="Times New Roman" panose="02020603050405020304" pitchFamily="18" charset="0"/>
                <a:cs typeface="Times New Roman" panose="02020603050405020304" pitchFamily="18" charset="0"/>
              </a:rPr>
              <a:t>групові осередки для ясельних груп на першому поверсі,  відповідають санітарним вимогам склад і площа приміщень</a:t>
            </a:r>
          </a:p>
          <a:p>
            <a:pPr algn="l">
              <a:lnSpc>
                <a:spcPct val="150000"/>
              </a:lnSpc>
              <a:spcAft>
                <a:spcPts val="1000"/>
              </a:spcAft>
            </a:pPr>
            <a:r>
              <a:rPr lang="uk-UA" sz="4200" b="1" dirty="0">
                <a:effectLst/>
                <a:latin typeface="Arial Black" panose="020B0A04020102020204" pitchFamily="34" charset="0"/>
                <a:ea typeface="Times New Roman" panose="02020603050405020304" pitchFamily="18" charset="0"/>
                <a:cs typeface="Times New Roman" panose="02020603050405020304" pitchFamily="18" charset="0"/>
              </a:rPr>
              <a:t>  забезпечено оптимальне провітрювання, площа вікон відповідає санітарним вимогам.</a:t>
            </a:r>
          </a:p>
          <a:p>
            <a:pPr algn="l">
              <a:lnSpc>
                <a:spcPct val="150000"/>
              </a:lnSpc>
              <a:spcAft>
                <a:spcPts val="1000"/>
              </a:spcAft>
            </a:pPr>
            <a:r>
              <a:rPr lang="uk-UA" sz="4200" b="1" dirty="0">
                <a:effectLst/>
                <a:latin typeface="Arial Black" panose="020B0A04020102020204" pitchFamily="34" charset="0"/>
                <a:ea typeface="Calibri" panose="020F0502020204030204" pitchFamily="34" charset="0"/>
                <a:cs typeface="Times New Roman" panose="02020603050405020304" pitchFamily="18" charset="0"/>
              </a:rPr>
              <a:t>наявне та достатнє природне та штучне освітлення основних приміщень</a:t>
            </a:r>
          </a:p>
          <a:p>
            <a:pPr algn="l">
              <a:lnSpc>
                <a:spcPct val="150000"/>
              </a:lnSpc>
              <a:spcAft>
                <a:spcPts val="1000"/>
              </a:spcAft>
            </a:pPr>
            <a:r>
              <a:rPr lang="uk-UA" sz="4200" b="1" dirty="0">
                <a:effectLst/>
                <a:latin typeface="Arial Black" panose="020B0A04020102020204" pitchFamily="34" charset="0"/>
                <a:ea typeface="Calibri" panose="020F0502020204030204" pitchFamily="34" charset="0"/>
                <a:cs typeface="Times New Roman" panose="02020603050405020304" pitchFamily="18" charset="0"/>
              </a:rPr>
              <a:t> наявне та достатнє освітлення основних приміщень</a:t>
            </a:r>
          </a:p>
          <a:p>
            <a:pPr algn="l">
              <a:lnSpc>
                <a:spcPct val="150000"/>
              </a:lnSpc>
              <a:spcAft>
                <a:spcPts val="1000"/>
              </a:spcAft>
            </a:pPr>
            <a:r>
              <a:rPr lang="uk-UA" sz="4200" b="1" dirty="0">
                <a:effectLst/>
                <a:latin typeface="Arial Black" panose="020B0A04020102020204" pitchFamily="34" charset="0"/>
                <a:ea typeface="Calibri" panose="020F0502020204030204" pitchFamily="34" charset="0"/>
                <a:cs typeface="Times New Roman" panose="02020603050405020304" pitchFamily="18" charset="0"/>
              </a:rPr>
              <a:t>наявні музичні  зали відповідають санітарним вимогам площа</a:t>
            </a:r>
          </a:p>
          <a:p>
            <a:pPr>
              <a:lnSpc>
                <a:spcPct val="150000"/>
              </a:lnSpc>
              <a:spcAft>
                <a:spcPts val="800"/>
              </a:spcAft>
            </a:pPr>
            <a:r>
              <a:rPr lang="uk-UA" sz="4200" b="1" dirty="0">
                <a:effectLst/>
                <a:latin typeface="Arial Black" panose="020B0A04020102020204" pitchFamily="34" charset="0"/>
                <a:ea typeface="Calibri" panose="020F0502020204030204" pitchFamily="34" charset="0"/>
                <a:cs typeface="Times New Roman" panose="02020603050405020304" pitchFamily="18" charset="0"/>
              </a:rPr>
              <a:t> </a:t>
            </a:r>
            <a:r>
              <a:rPr lang="uk-UA" sz="4200" b="1" dirty="0">
                <a:effectLst/>
                <a:latin typeface="Arial Black" panose="020B0A04020102020204" pitchFamily="34" charset="0"/>
                <a:ea typeface="Calibri" panose="020F0502020204030204" pitchFamily="34" charset="0"/>
                <a:cs typeface="Calibri" panose="020F0502020204030204" pitchFamily="34" charset="0"/>
              </a:rPr>
              <a:t></a:t>
            </a:r>
            <a:r>
              <a:rPr lang="uk-UA" sz="4200" b="1" dirty="0">
                <a:effectLst/>
                <a:latin typeface="Arial Black" panose="020B0A04020102020204" pitchFamily="34" charset="0"/>
                <a:ea typeface="Calibri" panose="020F0502020204030204" pitchFamily="34" charset="0"/>
                <a:cs typeface="Times New Roman" panose="02020603050405020304" pitchFamily="18" charset="0"/>
              </a:rPr>
              <a:t>відповідають санітарним вимогам склад і площа медичного приміщення,   харчоблоку , пральні та гладильної кімнати.</a:t>
            </a:r>
          </a:p>
          <a:p>
            <a:pPr>
              <a:lnSpc>
                <a:spcPct val="150000"/>
              </a:lnSpc>
              <a:spcAft>
                <a:spcPts val="800"/>
              </a:spcAft>
            </a:pPr>
            <a:r>
              <a:rPr lang="uk-UA" sz="4200" b="1" dirty="0">
                <a:effectLst/>
                <a:latin typeface="Arial Black" panose="020B0A04020102020204" pitchFamily="34" charset="0"/>
                <a:ea typeface="Calibri" panose="020F0502020204030204" pitchFamily="34" charset="0"/>
                <a:cs typeface="Times New Roman" panose="02020603050405020304" pitchFamily="18" charset="0"/>
              </a:rPr>
              <a:t> </a:t>
            </a:r>
            <a:r>
              <a:rPr lang="uk-UA" sz="4200" b="1" dirty="0">
                <a:effectLst/>
                <a:latin typeface="Arial Black" panose="020B0A04020102020204" pitchFamily="34" charset="0"/>
                <a:ea typeface="Calibri" panose="020F0502020204030204" pitchFamily="34" charset="0"/>
                <a:cs typeface="Calibri" panose="020F0502020204030204" pitchFamily="34" charset="0"/>
              </a:rPr>
              <a:t></a:t>
            </a:r>
            <a:r>
              <a:rPr lang="uk-UA" sz="4200" b="1" dirty="0">
                <a:effectLst/>
                <a:latin typeface="Arial Black" panose="020B0A04020102020204" pitchFamily="34" charset="0"/>
                <a:ea typeface="Calibri" panose="020F0502020204030204" pitchFamily="34" charset="0"/>
                <a:cs typeface="Times New Roman" panose="02020603050405020304" pitchFamily="18" charset="0"/>
              </a:rPr>
              <a:t>відсутній перехрест потоків брудної та чистої білизни  </a:t>
            </a:r>
            <a:r>
              <a:rPr lang="uk-UA" sz="4200" b="1" dirty="0">
                <a:effectLst/>
                <a:latin typeface="Arial Black" panose="020B0A04020102020204" pitchFamily="34" charset="0"/>
                <a:ea typeface="Calibri" panose="020F0502020204030204" pitchFamily="34" charset="0"/>
                <a:cs typeface="Calibri" panose="020F0502020204030204" pitchFamily="34" charset="0"/>
              </a:rPr>
              <a:t></a:t>
            </a:r>
            <a:endParaRPr lang="uk-UA" dirty="0"/>
          </a:p>
        </p:txBody>
      </p:sp>
    </p:spTree>
    <p:extLst>
      <p:ext uri="{BB962C8B-B14F-4D97-AF65-F5344CB8AC3E}">
        <p14:creationId xmlns:p14="http://schemas.microsoft.com/office/powerpoint/2010/main" val="9787200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BA6DE3D-90E5-4C5A-A027-0201447B5229}"/>
              </a:ext>
            </a:extLst>
          </p:cNvPr>
          <p:cNvSpPr>
            <a:spLocks noGrp="1"/>
          </p:cNvSpPr>
          <p:nvPr>
            <p:ph type="title"/>
          </p:nvPr>
        </p:nvSpPr>
        <p:spPr>
          <a:xfrm>
            <a:off x="251520" y="0"/>
            <a:ext cx="8282880" cy="476672"/>
          </a:xfrm>
        </p:spPr>
        <p:txBody>
          <a:bodyPr>
            <a:normAutofit/>
          </a:bodyPr>
          <a:lstStyle/>
          <a:p>
            <a:pPr algn="ctr"/>
            <a:r>
              <a:rPr lang="uk-UA" sz="2000" dirty="0">
                <a:solidFill>
                  <a:srgbClr val="00B050"/>
                </a:solidFill>
                <a:latin typeface="Arial Black" panose="020B0A04020102020204" pitchFamily="34" charset="0"/>
              </a:rPr>
              <a:t>ДОТРИМАННЯ САНІТАРНО- ГІГІЄНІЧНИХ ВИМОГ</a:t>
            </a:r>
            <a:endParaRPr lang="uk-UA" sz="2000" dirty="0"/>
          </a:p>
        </p:txBody>
      </p:sp>
      <p:sp>
        <p:nvSpPr>
          <p:cNvPr id="3" name="Місце для вмісту 2">
            <a:extLst>
              <a:ext uri="{FF2B5EF4-FFF2-40B4-BE49-F238E27FC236}">
                <a16:creationId xmlns:a16="http://schemas.microsoft.com/office/drawing/2014/main" id="{CE3ADC48-3BDC-4139-928E-5C57CFCA1384}"/>
              </a:ext>
            </a:extLst>
          </p:cNvPr>
          <p:cNvSpPr>
            <a:spLocks noGrp="1"/>
          </p:cNvSpPr>
          <p:nvPr>
            <p:ph sz="half" idx="1"/>
          </p:nvPr>
        </p:nvSpPr>
        <p:spPr>
          <a:xfrm>
            <a:off x="1" y="476672"/>
            <a:ext cx="4427984" cy="6381328"/>
          </a:xfrm>
        </p:spPr>
        <p:txBody>
          <a:bodyPr>
            <a:normAutofit fontScale="47500" lnSpcReduction="20000"/>
          </a:bodyPr>
          <a:lstStyle/>
          <a:p>
            <a:pPr marL="0" indent="0" algn="ctr">
              <a:buNone/>
            </a:pPr>
            <a:r>
              <a:rPr lang="uk-UA" sz="25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Стан санітарно- технічного обладнання</a:t>
            </a:r>
            <a:endParaRPr lang="uk-UA" sz="2500" dirty="0">
              <a:effectLst/>
              <a:latin typeface="Arial Black" panose="020B0A04020102020204" pitchFamily="34" charset="0"/>
              <a:ea typeface="Calibri" panose="020F0502020204030204" pitchFamily="34" charset="0"/>
              <a:cs typeface="Times New Roman" panose="02020603050405020304" pitchFamily="18" charset="0"/>
            </a:endParaRPr>
          </a:p>
          <a:p>
            <a:r>
              <a:rPr lang="uk-UA" sz="2200" dirty="0">
                <a:effectLst/>
                <a:latin typeface="Arial Black" panose="020B0A04020102020204" pitchFamily="34" charset="0"/>
                <a:ea typeface="Calibri" panose="020F0502020204030204" pitchFamily="34" charset="0"/>
                <a:cs typeface="Times New Roman" panose="02020603050405020304" pitchFamily="18" charset="0"/>
              </a:rPr>
              <a:t>                    будівлі закладу забезпечені:                                       водопроводом </a:t>
            </a:r>
            <a:r>
              <a:rPr lang="uk-UA" sz="2200" dirty="0">
                <a:effectLst/>
                <a:latin typeface="Arial Black" panose="020B0A04020102020204" pitchFamily="34" charset="0"/>
                <a:ea typeface="Calibri" panose="020F0502020204030204" pitchFamily="34" charset="0"/>
                <a:cs typeface="Calibri" panose="020F0502020204030204" pitchFamily="34" charset="0"/>
              </a:rPr>
              <a:t>,</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 каналізацією </a:t>
            </a:r>
            <a:r>
              <a:rPr lang="uk-UA" sz="2200" dirty="0">
                <a:effectLst/>
                <a:latin typeface="Arial Black" panose="020B0A04020102020204" pitchFamily="34" charset="0"/>
                <a:ea typeface="Calibri" panose="020F0502020204030204" pitchFamily="34" charset="0"/>
                <a:cs typeface="Calibri" panose="020F0502020204030204" pitchFamily="34" charset="0"/>
              </a:rPr>
              <a:t>,</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 проточним гарячим водопостачанням</a:t>
            </a:r>
            <a:r>
              <a:rPr lang="uk-UA" sz="2200" dirty="0">
                <a:effectLst/>
                <a:latin typeface="Arial Black" panose="020B0A04020102020204" pitchFamily="34" charset="0"/>
                <a:ea typeface="Calibri" panose="020F0502020204030204" pitchFamily="34" charset="0"/>
                <a:cs typeface="Calibri" panose="020F0502020204030204" pitchFamily="34" charset="0"/>
              </a:rPr>
              <a:t>,</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 дотримується повітряно-тепловий режим</a:t>
            </a:r>
            <a:r>
              <a:rPr lang="uk-UA" sz="2200" dirty="0">
                <a:effectLst/>
                <a:latin typeface="Arial Black" panose="020B0A04020102020204" pitchFamily="34" charset="0"/>
                <a:ea typeface="Calibri" panose="020F0502020204030204" pitchFamily="34" charset="0"/>
                <a:cs typeface="Calibri" panose="020F0502020204030204" pitchFamily="34" charset="0"/>
              </a:rPr>
              <a:t>,</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  меблі промарковані , достатня їх кількість</a:t>
            </a:r>
          </a:p>
          <a:p>
            <a:r>
              <a:rPr lang="uk-UA" sz="2200" dirty="0">
                <a:effectLst/>
                <a:latin typeface="Arial Black" panose="020B0A04020102020204" pitchFamily="34" charset="0"/>
                <a:ea typeface="Calibri" panose="020F0502020204030204" pitchFamily="34" charset="0"/>
                <a:cs typeface="Times New Roman" panose="02020603050405020304" pitchFamily="18" charset="0"/>
              </a:rPr>
              <a:t>Діти забезпечені в необхідному обсязі промаркованою індивідуальною постільною білизною, рушниками, предметами особистої гігієни</a:t>
            </a:r>
          </a:p>
          <a:p>
            <a:r>
              <a:rPr lang="uk-UA" sz="2200" dirty="0">
                <a:effectLst/>
                <a:latin typeface="Arial Black" panose="020B0A04020102020204" pitchFamily="34" charset="0"/>
                <a:ea typeface="Calibri" panose="020F0502020204030204" pitchFamily="34" charset="0"/>
                <a:cs typeface="Times New Roman" panose="02020603050405020304" pitchFamily="18" charset="0"/>
              </a:rPr>
              <a:t> </a:t>
            </a:r>
            <a:r>
              <a:rPr lang="uk-UA" sz="2200" dirty="0">
                <a:effectLst/>
                <a:latin typeface="Arial Black" panose="020B0A04020102020204" pitchFamily="34" charset="0"/>
                <a:ea typeface="Calibri" panose="020F0502020204030204" pitchFamily="34" charset="0"/>
                <a:cs typeface="Calibri" panose="020F0502020204030204" pitchFamily="34" charset="0"/>
              </a:rPr>
              <a:t></a:t>
            </a:r>
            <a:r>
              <a:rPr lang="uk-UA" sz="2200" dirty="0">
                <a:latin typeface="Arial Black" panose="020B0A04020102020204" pitchFamily="34" charset="0"/>
                <a:ea typeface="Calibri" panose="020F0502020204030204" pitchFamily="34" charset="0"/>
                <a:cs typeface="Times New Roman" panose="02020603050405020304" pitchFamily="18" charset="0"/>
              </a:rPr>
              <a:t>т</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ехнологічне, холодильне  обладнання  харчоблоку у достатній кількості</a:t>
            </a:r>
          </a:p>
          <a:p>
            <a:pPr>
              <a:lnSpc>
                <a:spcPct val="150000"/>
              </a:lnSpc>
              <a:spcAft>
                <a:spcPts val="800"/>
              </a:spcAft>
            </a:pPr>
            <a:r>
              <a:rPr lang="uk-UA" sz="2200" dirty="0">
                <a:effectLst/>
                <a:latin typeface="Arial Black" panose="020B0A04020102020204" pitchFamily="34" charset="0"/>
                <a:ea typeface="Calibri" panose="020F0502020204030204" pitchFamily="34" charset="0"/>
                <a:cs typeface="Times New Roman" panose="02020603050405020304" pitchFamily="18" charset="0"/>
              </a:rPr>
              <a:t>дотримується температурний режим холодильного обладнання та здійснюється контроль </a:t>
            </a:r>
          </a:p>
          <a:p>
            <a:pPr>
              <a:lnSpc>
                <a:spcPct val="150000"/>
              </a:lnSpc>
              <a:spcAft>
                <a:spcPts val="800"/>
              </a:spcAft>
            </a:pPr>
            <a:r>
              <a:rPr lang="uk-UA" sz="2200" dirty="0">
                <a:effectLst/>
                <a:latin typeface="Arial Black" panose="020B0A04020102020204" pitchFamily="34" charset="0"/>
                <a:ea typeface="Calibri" panose="020F0502020204030204" pitchFamily="34" charset="0"/>
                <a:cs typeface="Calibri" panose="020F0502020204030204" pitchFamily="34" charset="0"/>
              </a:rPr>
              <a:t></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наявні у повному обсязі та об’ємі добові проби готової продукції </a:t>
            </a:r>
          </a:p>
          <a:p>
            <a:pPr>
              <a:lnSpc>
                <a:spcPct val="150000"/>
              </a:lnSpc>
              <a:spcAft>
                <a:spcPts val="800"/>
              </a:spcAft>
            </a:pPr>
            <a:r>
              <a:rPr lang="uk-UA" sz="2200" dirty="0">
                <a:effectLst/>
                <a:latin typeface="Arial Black" panose="020B0A04020102020204" pitchFamily="34" charset="0"/>
                <a:ea typeface="Calibri" panose="020F0502020204030204" pitchFamily="34" charset="0"/>
                <a:cs typeface="Times New Roman" panose="02020603050405020304" pitchFamily="18" charset="0"/>
              </a:rPr>
              <a:t>Централізована система водопостачання,  система каналізації, системи опалення</a:t>
            </a:r>
          </a:p>
          <a:p>
            <a:pPr>
              <a:lnSpc>
                <a:spcPct val="150000"/>
              </a:lnSpc>
              <a:spcAft>
                <a:spcPts val="800"/>
              </a:spcAft>
            </a:pPr>
            <a:r>
              <a:rPr lang="uk-UA" sz="2200" dirty="0">
                <a:effectLst/>
                <a:latin typeface="Arial Black" panose="020B0A04020102020204" pitchFamily="34" charset="0"/>
                <a:ea typeface="Calibri" panose="020F0502020204030204" pitchFamily="34" charset="0"/>
                <a:cs typeface="Times New Roman" panose="02020603050405020304" pitchFamily="18" charset="0"/>
              </a:rPr>
              <a:t>Наявна система вентиляції у тимчасових укриттях та у цеху приготування їжі</a:t>
            </a:r>
          </a:p>
          <a:p>
            <a:pPr>
              <a:lnSpc>
                <a:spcPct val="150000"/>
              </a:lnSpc>
              <a:spcAft>
                <a:spcPts val="800"/>
              </a:spcAft>
            </a:pPr>
            <a:r>
              <a:rPr lang="uk-UA" sz="2200" dirty="0">
                <a:effectLst/>
                <a:latin typeface="Arial Black" panose="020B0A04020102020204" pitchFamily="34" charset="0"/>
                <a:ea typeface="Calibri" panose="020F0502020204030204" pitchFamily="34" charset="0"/>
                <a:cs typeface="Calibri" panose="020F0502020204030204" pitchFamily="34" charset="0"/>
              </a:rPr>
              <a:t></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наявний у харчоблоці повний набір виробничих приміщень </a:t>
            </a:r>
          </a:p>
          <a:p>
            <a:pPr>
              <a:lnSpc>
                <a:spcPct val="150000"/>
              </a:lnSpc>
              <a:spcAft>
                <a:spcPts val="800"/>
              </a:spcAft>
            </a:pPr>
            <a:r>
              <a:rPr lang="uk-UA" sz="2200" dirty="0">
                <a:effectLst/>
                <a:latin typeface="Arial Black" panose="020B0A04020102020204" pitchFamily="34" charset="0"/>
                <a:ea typeface="Calibri" panose="020F0502020204030204" pitchFamily="34" charset="0"/>
                <a:cs typeface="Calibri" panose="020F0502020204030204" pitchFamily="34" charset="0"/>
              </a:rPr>
              <a:t></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дотримується поточність технологічного процесу  харчоблоку</a:t>
            </a:r>
          </a:p>
          <a:p>
            <a:pPr marL="0" indent="0" algn="ctr">
              <a:buNone/>
            </a:pPr>
            <a:r>
              <a:rPr lang="uk-UA" sz="2200"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 </a:t>
            </a:r>
            <a:r>
              <a:rPr lang="uk-UA" sz="2200" dirty="0">
                <a:effectLst/>
                <a:latin typeface="Arial Black" panose="020B0A04020102020204" pitchFamily="34" charset="0"/>
                <a:ea typeface="Calibri" panose="020F0502020204030204" pitchFamily="34" charset="0"/>
                <a:cs typeface="Times New Roman" panose="02020603050405020304" pitchFamily="18" charset="0"/>
              </a:rPr>
              <a:t>розроблювальний інвентар у достатній кількості,  промаркований, використовується за призначенням</a:t>
            </a:r>
            <a:endParaRPr lang="uk-UA" sz="2200" b="1" dirty="0">
              <a:solidFill>
                <a:srgbClr val="00B050"/>
              </a:solidFill>
              <a:latin typeface="Arial Black" panose="020B0A04020102020204" pitchFamily="34" charset="0"/>
            </a:endParaRPr>
          </a:p>
        </p:txBody>
      </p:sp>
      <p:sp>
        <p:nvSpPr>
          <p:cNvPr id="4" name="Місце для вмісту 3">
            <a:extLst>
              <a:ext uri="{FF2B5EF4-FFF2-40B4-BE49-F238E27FC236}">
                <a16:creationId xmlns:a16="http://schemas.microsoft.com/office/drawing/2014/main" id="{BBB32B8C-2CE9-484F-9A50-3246B710930B}"/>
              </a:ext>
            </a:extLst>
          </p:cNvPr>
          <p:cNvSpPr>
            <a:spLocks noGrp="1"/>
          </p:cNvSpPr>
          <p:nvPr>
            <p:ph sz="half" idx="2"/>
          </p:nvPr>
        </p:nvSpPr>
        <p:spPr>
          <a:xfrm>
            <a:off x="4464497" y="476672"/>
            <a:ext cx="4427984" cy="6381328"/>
          </a:xfrm>
        </p:spPr>
        <p:txBody>
          <a:bodyPr>
            <a:noAutofit/>
          </a:bodyPr>
          <a:lstStyle/>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столовий і кухонний посуд  відповідає санітарним вимогам,  у достатній </a:t>
            </a:r>
            <a:r>
              <a:rPr lang="uk-UA" sz="1000" dirty="0" err="1">
                <a:effectLst/>
                <a:latin typeface="Arial Black" panose="020B0A04020102020204" pitchFamily="34" charset="0"/>
                <a:ea typeface="Calibri" panose="020F0502020204030204" pitchFamily="34" charset="0"/>
                <a:cs typeface="Times New Roman" panose="02020603050405020304" pitchFamily="18" charset="0"/>
              </a:rPr>
              <a:t>кількост</a:t>
            </a:r>
            <a:endParaRPr lang="uk-UA" sz="1000" dirty="0">
              <a:effectLst/>
              <a:latin typeface="Arial Black" panose="020B0A0402010202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 правила та процес миття посуду відповідають санітарним вимогам </a:t>
            </a:r>
          </a:p>
          <a:p>
            <a:r>
              <a:rPr lang="uk-UA" sz="1000" dirty="0">
                <a:latin typeface="Arial Black" panose="020B0A04020102020204" pitchFamily="34" charset="0"/>
              </a:rPr>
              <a:t>Організація питного режиму відповідає с</a:t>
            </a:r>
          </a:p>
          <a:p>
            <a:r>
              <a:rPr lang="uk-UA" sz="1000" dirty="0" err="1">
                <a:latin typeface="Arial Black" panose="020B0A04020102020204" pitchFamily="34" charset="0"/>
              </a:rPr>
              <a:t>анітарним</a:t>
            </a:r>
            <a:r>
              <a:rPr lang="uk-UA" sz="1000" dirty="0">
                <a:latin typeface="Arial Black" panose="020B0A04020102020204" pitchFamily="34" charset="0"/>
              </a:rPr>
              <a:t> вимогам</a:t>
            </a:r>
          </a:p>
          <a:p>
            <a:pPr marL="0" indent="0" algn="ctr">
              <a:buNone/>
            </a:pPr>
            <a:r>
              <a:rPr lang="uk-UA" sz="1000" dirty="0">
                <a:solidFill>
                  <a:srgbClr val="C00000"/>
                </a:solidFill>
                <a:latin typeface="Arial Black" panose="020B0A04020102020204" pitchFamily="34" charset="0"/>
              </a:rPr>
              <a:t>СТАН УТРИМАННЯ ПРИМІЩЕНЬ ТА ОБЛАДНАННЯ</a:t>
            </a: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утримуються в порядку та чистоті усі приміщення </a:t>
            </a: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 проводяться поточні </a:t>
            </a:r>
            <a:r>
              <a:rPr lang="uk-UA" sz="1000" dirty="0" err="1">
                <a:effectLst/>
                <a:latin typeface="Arial Black" panose="020B0A04020102020204" pitchFamily="34" charset="0"/>
                <a:ea typeface="Calibri" panose="020F0502020204030204" pitchFamily="34" charset="0"/>
                <a:cs typeface="Times New Roman" panose="02020603050405020304" pitchFamily="18" charset="0"/>
              </a:rPr>
              <a:t>акаритизаційні</a:t>
            </a:r>
            <a:r>
              <a:rPr lang="uk-UA" sz="1000" dirty="0">
                <a:effectLst/>
                <a:latin typeface="Arial Black" panose="020B0A04020102020204" pitchFamily="34" charset="0"/>
                <a:ea typeface="Calibri" panose="020F0502020204030204" pitchFamily="34" charset="0"/>
                <a:cs typeface="Times New Roman" panose="02020603050405020304" pitchFamily="18" charset="0"/>
              </a:rPr>
              <a:t> та  дезінфекційні заходи</a:t>
            </a: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   дотримуються режим миття та дезінфекція іграшок</a:t>
            </a: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   інвентар для прибирання</a:t>
            </a: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наявний, промаркований і зберігається впорядковано </a:t>
            </a:r>
          </a:p>
          <a:p>
            <a:pPr>
              <a:lnSpc>
                <a:spcPct val="150000"/>
              </a:lnSpc>
              <a:spcAft>
                <a:spcPts val="800"/>
              </a:spcAft>
            </a:pPr>
            <a:r>
              <a:rPr lang="uk-UA" sz="1000" dirty="0">
                <a:effectLst/>
                <a:latin typeface="Arial Black" panose="020B0A04020102020204" pitchFamily="34" charset="0"/>
                <a:ea typeface="Calibri" panose="020F0502020204030204" pitchFamily="34" charset="0"/>
                <a:cs typeface="Times New Roman" panose="02020603050405020304" pitchFamily="18" charset="0"/>
              </a:rPr>
              <a:t> </a:t>
            </a:r>
            <a:r>
              <a:rPr lang="uk-UA" sz="1000" dirty="0">
                <a:effectLst/>
                <a:latin typeface="Arial Black" panose="020B0A04020102020204" pitchFamily="34" charset="0"/>
                <a:ea typeface="Calibri" panose="020F0502020204030204" pitchFamily="34" charset="0"/>
                <a:cs typeface="Calibri" panose="020F0502020204030204" pitchFamily="34" charset="0"/>
              </a:rPr>
              <a:t></a:t>
            </a:r>
            <a:r>
              <a:rPr lang="uk-UA" sz="1000" dirty="0">
                <a:effectLst/>
                <a:latin typeface="Arial Black" panose="020B0A04020102020204" pitchFamily="34" charset="0"/>
                <a:ea typeface="Calibri" panose="020F0502020204030204" pitchFamily="34" charset="0"/>
                <a:cs typeface="Times New Roman" panose="02020603050405020304" pitchFamily="18" charset="0"/>
              </a:rPr>
              <a:t> створено персоналом умови для дотримання правил особистої гігієни </a:t>
            </a:r>
            <a:r>
              <a:rPr lang="uk-UA" sz="1000" dirty="0">
                <a:effectLst/>
                <a:latin typeface="Arial Black" panose="020B0A04020102020204" pitchFamily="34" charset="0"/>
                <a:ea typeface="Calibri" panose="020F0502020204030204" pitchFamily="34" charset="0"/>
                <a:cs typeface="Calibri" panose="020F0502020204030204" pitchFamily="34" charset="0"/>
              </a:rPr>
              <a:t></a:t>
            </a:r>
            <a:r>
              <a:rPr lang="uk-UA" sz="1000" dirty="0">
                <a:latin typeface="Arial Black" panose="020B0A04020102020204" pitchFamily="34" charset="0"/>
                <a:ea typeface="Calibri" panose="020F0502020204030204" pitchFamily="34" charset="0"/>
                <a:cs typeface="Times New Roman" panose="02020603050405020304" pitchFamily="18" charset="0"/>
              </a:rPr>
              <a:t>, </a:t>
            </a:r>
            <a:r>
              <a:rPr lang="uk-UA" sz="1000" dirty="0">
                <a:effectLst/>
                <a:latin typeface="Arial Black" panose="020B0A04020102020204" pitchFamily="34" charset="0"/>
                <a:ea typeface="Calibri" panose="020F0502020204030204" pitchFamily="34" charset="0"/>
                <a:cs typeface="Times New Roman" panose="02020603050405020304" pitchFamily="18" charset="0"/>
              </a:rPr>
              <a:t>дезінфекційні засоби мають свідоцтво про державну реєстрацію та інструкції із їх застосування,  дотримуються умови їх зберігання </a:t>
            </a:r>
            <a:r>
              <a:rPr lang="uk-UA" sz="1000" dirty="0">
                <a:effectLst/>
                <a:latin typeface="Arial Black" panose="020B0A04020102020204" pitchFamily="34" charset="0"/>
                <a:ea typeface="Calibri" panose="020F0502020204030204" pitchFamily="34" charset="0"/>
                <a:cs typeface="Calibri" panose="020F0502020204030204" pitchFamily="34" charset="0"/>
              </a:rPr>
              <a:t></a:t>
            </a:r>
            <a:r>
              <a:rPr lang="uk-UA" sz="1000" dirty="0">
                <a:effectLst/>
                <a:latin typeface="Arial Black" panose="020B0A04020102020204" pitchFamily="34" charset="0"/>
                <a:ea typeface="Calibri" panose="020F0502020204030204" pitchFamily="34" charset="0"/>
                <a:cs typeface="Times New Roman" panose="02020603050405020304" pitchFamily="18" charset="0"/>
              </a:rPr>
              <a:t> </a:t>
            </a:r>
            <a:endParaRPr lang="uk-UA" sz="10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3402340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07B288-5442-4761-9A7A-F25EF1C7DEC2}"/>
              </a:ext>
            </a:extLst>
          </p:cNvPr>
          <p:cNvSpPr>
            <a:spLocks noGrp="1"/>
          </p:cNvSpPr>
          <p:nvPr>
            <p:ph type="title"/>
          </p:nvPr>
        </p:nvSpPr>
        <p:spPr>
          <a:xfrm>
            <a:off x="251520" y="116632"/>
            <a:ext cx="8892480" cy="432048"/>
          </a:xfrm>
        </p:spPr>
        <p:txBody>
          <a:bodyPr>
            <a:normAutofit fontScale="90000"/>
          </a:bodyPr>
          <a:lstStyle/>
          <a:p>
            <a:r>
              <a:rPr lang="uk-UA" sz="2400" dirty="0">
                <a:solidFill>
                  <a:srgbClr val="00B050"/>
                </a:solidFill>
                <a:latin typeface="Arial Black" panose="020B0A04020102020204" pitchFamily="34" charset="0"/>
              </a:rPr>
              <a:t>ДОТРИМАННЯ САНІТАРНО- ГІГІЄНІЧНИХ ВИМОГ</a:t>
            </a:r>
            <a:endParaRPr lang="uk-UA" sz="2400" dirty="0"/>
          </a:p>
        </p:txBody>
      </p:sp>
      <p:sp>
        <p:nvSpPr>
          <p:cNvPr id="3" name="Місце для вмісту 2">
            <a:extLst>
              <a:ext uri="{FF2B5EF4-FFF2-40B4-BE49-F238E27FC236}">
                <a16:creationId xmlns:a16="http://schemas.microsoft.com/office/drawing/2014/main" id="{EF24C47B-DF67-4DE4-B591-663D864D88C1}"/>
              </a:ext>
            </a:extLst>
          </p:cNvPr>
          <p:cNvSpPr>
            <a:spLocks noGrp="1"/>
          </p:cNvSpPr>
          <p:nvPr>
            <p:ph sz="half" idx="1"/>
          </p:nvPr>
        </p:nvSpPr>
        <p:spPr>
          <a:xfrm>
            <a:off x="0" y="548680"/>
            <a:ext cx="4355977" cy="6192688"/>
          </a:xfrm>
        </p:spPr>
        <p:txBody>
          <a:bodyPr>
            <a:noAutofit/>
          </a:bodyPr>
          <a:lstStyle/>
          <a:p>
            <a:pPr marL="0" indent="0" algn="r">
              <a:lnSpc>
                <a:spcPct val="150000"/>
              </a:lnSpc>
              <a:spcAft>
                <a:spcPts val="800"/>
              </a:spcAft>
              <a:buNone/>
            </a:pPr>
            <a:r>
              <a:rPr lang="uk-UA" sz="1200" b="1" dirty="0">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Організація режиму дня та медичного </a:t>
            </a:r>
            <a:r>
              <a:rPr lang="uk-UA" sz="1200" b="1" dirty="0" err="1">
                <a:solidFill>
                  <a:srgbClr val="FF0000"/>
                </a:solidFill>
                <a:effectLst/>
                <a:latin typeface="Arial Black" panose="020B0A04020102020204" pitchFamily="34" charset="0"/>
                <a:ea typeface="Calibri" panose="020F0502020204030204" pitchFamily="34" charset="0"/>
                <a:cs typeface="Times New Roman" panose="02020603050405020304" pitchFamily="18" charset="0"/>
              </a:rPr>
              <a:t>бслуговування</a:t>
            </a:r>
            <a:endParaRPr lang="uk-UA" sz="1200" b="1" dirty="0">
              <a:effectLst/>
              <a:latin typeface="Arial Black" panose="020B0A0402010202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відповідають санітарним вимогам наповнюваність груп і режим роботи закладу</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відповідають санітарним вимогам організація та режим прогулянок на свіжому повітрі</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відповідає санітарним вимогам режим дня закладу</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відповідають санітарним вимогам умови та режим навчання дітей</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здійснюється визначення функціональної готовності дітей до навчання в школі</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відповідає санітарним вимогам ранковий прийом </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здійснюється мед і педагогічний контроль за організацією та проведенням фізичного виховання</a:t>
            </a:r>
          </a:p>
          <a:p>
            <a:pPr>
              <a:lnSpc>
                <a:spcPct val="150000"/>
              </a:lnSpc>
              <a:spcAft>
                <a:spcPts val="800"/>
              </a:spcAft>
            </a:pPr>
            <a:r>
              <a:rPr lang="uk-UA" sz="1000" b="1" dirty="0">
                <a:effectLst/>
                <a:latin typeface="Arial Black" panose="020B0A04020102020204" pitchFamily="34" charset="0"/>
                <a:ea typeface="Calibri" panose="020F0502020204030204" pitchFamily="34" charset="0"/>
                <a:cs typeface="Times New Roman" panose="02020603050405020304" pitchFamily="18" charset="0"/>
              </a:rPr>
              <a:t> проводиться прийом дітей за наявності відповідної довідки закладу охорони здоров’я, в якому дитина перебуває під медичним </a:t>
            </a:r>
            <a:r>
              <a:rPr lang="uk-UA" sz="1000" dirty="0">
                <a:effectLst/>
                <a:latin typeface="Arial Black" panose="020B0A04020102020204" pitchFamily="34" charset="0"/>
                <a:ea typeface="Calibri" panose="020F0502020204030204" pitchFamily="34" charset="0"/>
                <a:cs typeface="Times New Roman" panose="02020603050405020304" pitchFamily="18" charset="0"/>
              </a:rPr>
              <a:t>наглядом я </a:t>
            </a:r>
          </a:p>
        </p:txBody>
      </p:sp>
      <p:sp>
        <p:nvSpPr>
          <p:cNvPr id="4" name="Місце для вмісту 3">
            <a:extLst>
              <a:ext uri="{FF2B5EF4-FFF2-40B4-BE49-F238E27FC236}">
                <a16:creationId xmlns:a16="http://schemas.microsoft.com/office/drawing/2014/main" id="{C9FFB42E-0C8F-464C-89C4-A68BA3419128}"/>
              </a:ext>
            </a:extLst>
          </p:cNvPr>
          <p:cNvSpPr>
            <a:spLocks noGrp="1"/>
          </p:cNvSpPr>
          <p:nvPr>
            <p:ph sz="half" idx="2"/>
          </p:nvPr>
        </p:nvSpPr>
        <p:spPr>
          <a:xfrm>
            <a:off x="4572001" y="692696"/>
            <a:ext cx="4464496" cy="6048672"/>
          </a:xfrm>
        </p:spPr>
        <p:txBody>
          <a:bodyPr>
            <a:normAutofit fontScale="32500" lnSpcReduction="20000"/>
          </a:bodyPr>
          <a:lstStyle/>
          <a:p>
            <a:pPr>
              <a:lnSpc>
                <a:spcPct val="150000"/>
              </a:lnSpc>
              <a:spcAft>
                <a:spcPts val="800"/>
              </a:spcAft>
            </a:pPr>
            <a:r>
              <a:rPr lang="uk-UA" sz="3200" dirty="0">
                <a:effectLst/>
                <a:latin typeface="Arial Black" panose="020B0A04020102020204" pitchFamily="34" charset="0"/>
                <a:ea typeface="Calibri" panose="020F0502020204030204" pitchFamily="34" charset="0"/>
                <a:cs typeface="Times New Roman" panose="02020603050405020304" pitchFamily="18" charset="0"/>
              </a:rPr>
              <a:t>здійснюється та відповідає санітарним вимогам огляд дітей на </a:t>
            </a:r>
            <a:r>
              <a:rPr lang="uk-UA" sz="3200" dirty="0" err="1">
                <a:effectLst/>
                <a:latin typeface="Arial Black" panose="020B0A04020102020204" pitchFamily="34" charset="0"/>
                <a:ea typeface="Calibri" panose="020F0502020204030204" pitchFamily="34" charset="0"/>
                <a:cs typeface="Times New Roman" panose="02020603050405020304" pitchFamily="18" charset="0"/>
              </a:rPr>
              <a:t>педикульоз</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3200" dirty="0">
                <a:effectLst/>
                <a:latin typeface="Arial Black" panose="020B0A04020102020204" pitchFamily="34" charset="0"/>
                <a:ea typeface="Calibri" panose="020F0502020204030204" pitchFamily="34" charset="0"/>
                <a:cs typeface="Times New Roman" panose="02020603050405020304" pitchFamily="18" charset="0"/>
              </a:rPr>
              <a:t>  проводяться профілактичні медичні огляди працівників,  наявні особисті медичні книжки </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3200" dirty="0">
                <a:effectLst/>
                <a:latin typeface="Arial Black" panose="020B0A04020102020204" pitchFamily="34" charset="0"/>
                <a:ea typeface="Calibri" panose="020F0502020204030204" pitchFamily="34" charset="0"/>
                <a:cs typeface="Times New Roman" panose="02020603050405020304" pitchFamily="18" charset="0"/>
              </a:rPr>
              <a:t>Стан профілактики паразитарних захворювань задовільний,</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uk-UA" sz="3200" dirty="0">
                <a:effectLst/>
                <a:latin typeface="Arial Black" panose="020B0A04020102020204" pitchFamily="34" charset="0"/>
                <a:ea typeface="Calibri" panose="020F0502020204030204" pitchFamily="34" charset="0"/>
                <a:cs typeface="Times New Roman" panose="02020603050405020304" pitchFamily="18" charset="0"/>
              </a:rPr>
              <a:t> Організація режиму дня та медичного обслуговування задовільна</a:t>
            </a:r>
            <a:endParaRPr lang="uk-UA"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50000"/>
              </a:lnSpc>
              <a:spcAft>
                <a:spcPts val="800"/>
              </a:spcAft>
              <a:buNone/>
            </a:pPr>
            <a:r>
              <a:rPr lang="uk-UA" sz="2900" dirty="0">
                <a:solidFill>
                  <a:srgbClr val="C00000"/>
                </a:solidFill>
                <a:effectLst/>
                <a:latin typeface="Arial Black" panose="020B0A04020102020204" pitchFamily="34" charset="0"/>
                <a:ea typeface="Calibri" panose="020F0502020204030204" pitchFamily="34" charset="0"/>
                <a:cs typeface="Times New Roman" panose="02020603050405020304" pitchFamily="18" charset="0"/>
              </a:rPr>
              <a:t> наявна у закладі необхідна документація: </a:t>
            </a:r>
          </a:p>
          <a:p>
            <a:pPr marL="0" indent="0">
              <a:lnSpc>
                <a:spcPct val="150000"/>
              </a:lnSpc>
              <a:spcAft>
                <a:spcPts val="800"/>
              </a:spcAft>
              <a:buNone/>
            </a:pPr>
            <a:r>
              <a:rPr lang="uk-UA" sz="2300" dirty="0">
                <a:effectLst/>
                <a:latin typeface="Arial Black" panose="020B0A04020102020204" pitchFamily="34" charset="0"/>
                <a:ea typeface="Calibri" panose="020F0502020204030204" pitchFamily="34" charset="0"/>
                <a:cs typeface="Times New Roman" panose="02020603050405020304" pitchFamily="18" charset="0"/>
              </a:rPr>
              <a:t> </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журнал реєстрації інфекційних захворювань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журнал обліку  профілактичних щеплень дітей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лист реєстрації температурного режиму холодильників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журнал огляду дітей на </a:t>
            </a:r>
            <a:r>
              <a:rPr lang="uk-UA" sz="3100" dirty="0" err="1">
                <a:effectLst/>
                <a:latin typeface="Arial Black" panose="020B0A04020102020204" pitchFamily="34" charset="0"/>
                <a:ea typeface="Calibri" panose="020F0502020204030204" pitchFamily="34" charset="0"/>
                <a:cs typeface="Times New Roman" panose="02020603050405020304" pitchFamily="18" charset="0"/>
              </a:rPr>
              <a:t>педикульоз</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журнал реєстрації термінових повідомлень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журнал санітарно-освітньої </a:t>
            </a:r>
            <a:r>
              <a:rPr lang="uk-UA" sz="3100" dirty="0" err="1">
                <a:effectLst/>
                <a:latin typeface="Arial Black" panose="020B0A04020102020204" pitchFamily="34" charset="0"/>
                <a:ea typeface="Calibri" panose="020F0502020204030204" pitchFamily="34" charset="0"/>
                <a:cs typeface="Times New Roman" panose="02020603050405020304" pitchFamily="18" charset="0"/>
              </a:rPr>
              <a:t>роботи,картка</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профілактичних щеплень (ф. 063/о) </a:t>
            </a:r>
            <a:r>
              <a:rPr lang="uk-UA" sz="3100" dirty="0">
                <a:effectLst/>
                <a:latin typeface="Arial Black" panose="020B0A04020102020204" pitchFamily="34" charset="0"/>
                <a:ea typeface="Calibri" panose="020F0502020204030204" pitchFamily="34" charset="0"/>
                <a:cs typeface="Calibri" panose="020F0502020204030204" pitchFamily="34" charset="0"/>
              </a:rPr>
              <a:t>, </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журнал здоров’я працівників харчоблоку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журнал бракеражу готової продукції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журнал бракеражу сирої продукції </a:t>
            </a:r>
            <a:r>
              <a:rPr lang="uk-UA" sz="3100" dirty="0">
                <a:effectLst/>
                <a:latin typeface="Arial Black" panose="020B0A04020102020204" pitchFamily="34" charset="0"/>
                <a:ea typeface="Calibri" panose="020F0502020204030204" pitchFamily="34" charset="0"/>
                <a:cs typeface="Calibri" panose="020F0502020204030204" pitchFamily="34" charset="0"/>
              </a:rPr>
              <a:t>, </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зошит обліку відходів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примірне двотижневе меню картотека </a:t>
            </a:r>
            <a:r>
              <a:rPr lang="uk-UA" sz="3100" dirty="0" err="1">
                <a:effectLst/>
                <a:latin typeface="Arial Black" panose="020B0A04020102020204" pitchFamily="34" charset="0"/>
                <a:ea typeface="Calibri" panose="020F0502020204030204" pitchFamily="34" charset="0"/>
                <a:cs typeface="Times New Roman" panose="02020603050405020304" pitchFamily="18" charset="0"/>
              </a:rPr>
              <a:t>страв,документи</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 що засвідчують якість та безпеку продуктів харчування </a:t>
            </a:r>
            <a:r>
              <a:rPr lang="uk-UA" sz="3100" dirty="0">
                <a:effectLst/>
                <a:latin typeface="Arial Black" panose="020B0A04020102020204" pitchFamily="34" charset="0"/>
                <a:ea typeface="Calibri" panose="020F0502020204030204" pitchFamily="34" charset="0"/>
                <a:cs typeface="Calibri" panose="020F0502020204030204" pitchFamily="34" charset="0"/>
              </a:rPr>
              <a:t>,</a:t>
            </a:r>
            <a:r>
              <a:rPr lang="uk-UA" sz="3100" dirty="0">
                <a:effectLst/>
                <a:latin typeface="Arial Black" panose="020B0A04020102020204" pitchFamily="34" charset="0"/>
                <a:ea typeface="Calibri" panose="020F0502020204030204" pitchFamily="34" charset="0"/>
                <a:cs typeface="Times New Roman" panose="02020603050405020304" pitchFamily="18" charset="0"/>
              </a:rPr>
              <a:t>журнал виконання норм харчування </a:t>
            </a:r>
          </a:p>
          <a:p>
            <a:endParaRPr lang="uk-UA" dirty="0"/>
          </a:p>
        </p:txBody>
      </p:sp>
    </p:spTree>
    <p:extLst>
      <p:ext uri="{BB962C8B-B14F-4D97-AF65-F5344CB8AC3E}">
        <p14:creationId xmlns:p14="http://schemas.microsoft.com/office/powerpoint/2010/main" val="329644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424936" cy="523220"/>
          </a:xfrm>
          <a:prstGeom prst="rect">
            <a:avLst/>
          </a:prstGeom>
        </p:spPr>
        <p:txBody>
          <a:bodyPr wrap="square">
            <a:spAutoFit/>
          </a:bodyPr>
          <a:lstStyle/>
          <a:p>
            <a:pPr lvl="0" algn="ctr"/>
            <a:r>
              <a:rPr lang="uk-UA" sz="2800" b="1" dirty="0">
                <a:ln w="18000">
                  <a:solidFill>
                    <a:srgbClr val="C0504D">
                      <a:satMod val="140000"/>
                    </a:srgbClr>
                  </a:solidFill>
                  <a:prstDash val="solid"/>
                  <a:miter lim="800000"/>
                </a:ln>
                <a:solidFill>
                  <a:schemeClr val="accent2">
                    <a:lumMod val="50000"/>
                  </a:schemeClr>
                </a:solidFill>
                <a:effectLst>
                  <a:outerShdw blurRad="25500" dist="23000" dir="7020000" algn="tl">
                    <a:srgbClr val="000000">
                      <a:alpha val="50000"/>
                    </a:srgbClr>
                  </a:outerShdw>
                </a:effectLst>
                <a:latin typeface="Arial Black" pitchFamily="34" charset="0"/>
              </a:rPr>
              <a:t>ГУРТКОВА РОБОТА</a:t>
            </a:r>
          </a:p>
        </p:txBody>
      </p:sp>
      <p:sp>
        <p:nvSpPr>
          <p:cNvPr id="3" name="Овал 2"/>
          <p:cNvSpPr/>
          <p:nvPr/>
        </p:nvSpPr>
        <p:spPr>
          <a:xfrm>
            <a:off x="395536" y="5013176"/>
            <a:ext cx="3587849" cy="1844823"/>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uk-UA" sz="2000" b="0" i="1" u="none" strike="noStrike" kern="0" cap="none" spc="0" normalizeH="0" baseline="0" noProof="0" dirty="0">
                <a:ln>
                  <a:solidFill>
                    <a:srgbClr val="002060"/>
                  </a:solidFill>
                </a:ln>
                <a:solidFill>
                  <a:srgbClr val="FFC000"/>
                </a:solidFill>
                <a:effectLst>
                  <a:glow rad="63500">
                    <a:srgbClr val="9BBB59">
                      <a:satMod val="175000"/>
                      <a:alpha val="40000"/>
                    </a:srgbClr>
                  </a:glow>
                </a:effectLst>
                <a:uLnTx/>
                <a:uFillTx/>
                <a:latin typeface="Arial Black" pitchFamily="34" charset="0"/>
                <a:ea typeface="+mn-ea"/>
                <a:cs typeface="+mn-cs"/>
              </a:rPr>
              <a:t>Хореографічний гурток </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uk-UA" sz="2000" b="0" i="1" u="none" strike="noStrike" kern="0" cap="none" spc="0" normalizeH="0" baseline="0" noProof="0" dirty="0">
              <a:ln>
                <a:solidFill>
                  <a:srgbClr val="002060"/>
                </a:solidFill>
              </a:ln>
              <a:solidFill>
                <a:srgbClr val="FFC000"/>
              </a:solidFill>
              <a:effectLst>
                <a:glow rad="63500">
                  <a:srgbClr val="9BBB59">
                    <a:satMod val="175000"/>
                    <a:alpha val="40000"/>
                  </a:srgbClr>
                </a:glow>
              </a:effectLst>
              <a:uLnTx/>
              <a:uFillTx/>
              <a:latin typeface="Arial Black" pitchFamily="34" charset="0"/>
              <a:ea typeface="+mn-ea"/>
              <a:cs typeface="+mn-cs"/>
            </a:endParaRPr>
          </a:p>
        </p:txBody>
      </p:sp>
      <p:sp>
        <p:nvSpPr>
          <p:cNvPr id="4" name="Овал 3"/>
          <p:cNvSpPr/>
          <p:nvPr/>
        </p:nvSpPr>
        <p:spPr>
          <a:xfrm>
            <a:off x="5364088" y="1484784"/>
            <a:ext cx="3779912" cy="1728192"/>
          </a:xfrm>
          <a:prstGeom prst="ellipse">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uk-UA" sz="2000" b="0" i="1" u="none" strike="noStrike" kern="0" cap="none" spc="0" normalizeH="0" baseline="0" noProof="0" dirty="0">
                <a:ln>
                  <a:solidFill>
                    <a:srgbClr val="002060"/>
                  </a:solidFill>
                </a:ln>
                <a:solidFill>
                  <a:srgbClr val="FFC000"/>
                </a:solidFill>
                <a:effectLst>
                  <a:glow rad="63500">
                    <a:srgbClr val="4F81BD">
                      <a:satMod val="175000"/>
                      <a:alpha val="40000"/>
                    </a:srgbClr>
                  </a:glow>
                </a:effectLst>
                <a:uLnTx/>
                <a:uFillTx/>
                <a:latin typeface="Arial Black" pitchFamily="34" charset="0"/>
                <a:ea typeface="+mn-ea"/>
                <a:cs typeface="+mn-cs"/>
              </a:rPr>
              <a:t>Гурток англійської мови</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uk-UA" sz="2000" b="0" i="1" u="none" strike="noStrike" kern="0" cap="none" spc="0" normalizeH="0" baseline="0" noProof="0" dirty="0">
              <a:ln>
                <a:solidFill>
                  <a:srgbClr val="002060"/>
                </a:solidFill>
              </a:ln>
              <a:solidFill>
                <a:srgbClr val="FFC000"/>
              </a:solidFill>
              <a:effectLst>
                <a:glow rad="63500">
                  <a:srgbClr val="4F81BD">
                    <a:satMod val="175000"/>
                    <a:alpha val="40000"/>
                  </a:srgbClr>
                </a:glow>
              </a:effectLst>
              <a:uLnTx/>
              <a:uFillTx/>
              <a:latin typeface="Arial Black" pitchFamily="34" charset="0"/>
              <a:ea typeface="+mn-ea"/>
              <a:cs typeface="+mn-cs"/>
            </a:endParaRPr>
          </a:p>
        </p:txBody>
      </p:sp>
      <p:pic>
        <p:nvPicPr>
          <p:cNvPr id="6" name="Рисунок 5">
            <a:extLst>
              <a:ext uri="{FF2B5EF4-FFF2-40B4-BE49-F238E27FC236}">
                <a16:creationId xmlns:a16="http://schemas.microsoft.com/office/drawing/2014/main" id="{635EAC83-38CD-48CA-8376-FBC6E43E28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3385" y="3871990"/>
            <a:ext cx="5160615" cy="2986009"/>
          </a:xfrm>
          <a:prstGeom prst="rect">
            <a:avLst/>
          </a:prstGeom>
        </p:spPr>
      </p:pic>
      <p:pic>
        <p:nvPicPr>
          <p:cNvPr id="8" name="Рисунок 7">
            <a:extLst>
              <a:ext uri="{FF2B5EF4-FFF2-40B4-BE49-F238E27FC236}">
                <a16:creationId xmlns:a16="http://schemas.microsoft.com/office/drawing/2014/main" id="{3E92E397-81C5-4280-9040-8CC5EE0A01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3" y="1063146"/>
            <a:ext cx="5160616" cy="2986009"/>
          </a:xfrm>
          <a:prstGeom prst="rect">
            <a:avLst/>
          </a:prstGeom>
        </p:spPr>
      </p:pic>
    </p:spTree>
    <p:extLst>
      <p:ext uri="{BB962C8B-B14F-4D97-AF65-F5344CB8AC3E}">
        <p14:creationId xmlns:p14="http://schemas.microsoft.com/office/powerpoint/2010/main" val="11563178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1671" y="260648"/>
            <a:ext cx="8712968" cy="6617196"/>
          </a:xfrm>
          <a:prstGeom prst="rect">
            <a:avLst/>
          </a:prstGeom>
        </p:spPr>
        <p:txBody>
          <a:bodyPr wrap="square">
            <a:spAutoFit/>
          </a:bodyPr>
          <a:lstStyle/>
          <a:p>
            <a:pPr lvl="0" algn="ctr"/>
            <a:r>
              <a:rPr lang="ru-RU" sz="3200" b="1" dirty="0">
                <a:ln w="50800"/>
                <a:solidFill>
                  <a:schemeClr val="tx2">
                    <a:lumMod val="50000"/>
                  </a:schemeClr>
                </a:solidFill>
                <a:effectLst>
                  <a:glow rad="63500">
                    <a:srgbClr val="9BBB59">
                      <a:satMod val="175000"/>
                      <a:alpha val="40000"/>
                    </a:srgbClr>
                  </a:glow>
                </a:effectLst>
                <a:latin typeface="Arial Black" panose="020B0A04020102020204" pitchFamily="34" charset="0"/>
                <a:cs typeface="Times New Roman" pitchFamily="18" charset="0"/>
              </a:rPr>
              <a:t>ЗАХОДИ ЩОДО ЗМІЦНЕННЯ ТА МОДЕРНІЗАЦІЇ МАТЕРІАЛЬНО - ТЕХНІЧНОЇ БАЗИ </a:t>
            </a:r>
            <a:endParaRPr lang="ru-RU" b="1" dirty="0">
              <a:ln w="50800"/>
              <a:solidFill>
                <a:schemeClr val="tx2">
                  <a:lumMod val="50000"/>
                </a:schemeClr>
              </a:solidFill>
              <a:effectLst>
                <a:glow rad="63500">
                  <a:srgbClr val="9BBB59">
                    <a:satMod val="175000"/>
                    <a:alpha val="40000"/>
                  </a:srgbClr>
                </a:glow>
              </a:effectLst>
              <a:latin typeface="Arial Black" panose="020B0A04020102020204" pitchFamily="34" charset="0"/>
              <a:cs typeface="Times New Roman" pitchFamily="18" charset="0"/>
            </a:endParaRPr>
          </a:p>
          <a:p>
            <a:pPr lvl="0" algn="ctr"/>
            <a:r>
              <a:rPr lang="ru-RU" b="1" u="sng" dirty="0" err="1">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Протягом</a:t>
            </a: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 2023/2024 </a:t>
            </a:r>
            <a:r>
              <a:rPr lang="ru-RU" b="1" u="sng" dirty="0" err="1">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навчального</a:t>
            </a: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 року </a:t>
            </a:r>
            <a:r>
              <a:rPr lang="ru-RU" b="1" u="sng" dirty="0" err="1">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матеріальна</a:t>
            </a: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 база ТЗДОЯС№10</a:t>
            </a:r>
          </a:p>
          <a:p>
            <a:pPr lvl="0" algn="ct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 </a:t>
            </a:r>
            <a:r>
              <a:rPr lang="ru-RU" b="1" u="sng" dirty="0" err="1">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поповнилась</a:t>
            </a: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 за  </a:t>
            </a:r>
            <a:r>
              <a:rPr lang="ru-RU" b="1" u="sng" dirty="0" err="1">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бюджетні</a:t>
            </a: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 </a:t>
            </a:r>
            <a:r>
              <a:rPr lang="ru-RU" b="1" u="sng" dirty="0" err="1">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кошти</a:t>
            </a:r>
            <a:r>
              <a:rPr lang="ru-RU" b="1" u="sng" dirty="0">
                <a:ln w="50800"/>
                <a:solidFill>
                  <a:schemeClr val="accent4">
                    <a:lumMod val="75000"/>
                  </a:schemeClr>
                </a:solidFill>
                <a:effectLst>
                  <a:glow rad="63500">
                    <a:srgbClr val="9BBB59">
                      <a:satMod val="175000"/>
                      <a:alpha val="40000"/>
                    </a:srgbClr>
                  </a:glow>
                </a:effectLst>
                <a:latin typeface="Arial Black" panose="020B0A04020102020204" pitchFamily="34" charset="0"/>
                <a:cs typeface="Times New Roman" pitchFamily="18" charset="0"/>
              </a:rPr>
              <a:t>:</a:t>
            </a:r>
          </a:p>
          <a:p>
            <a:pPr lvl="0" algn="ctr"/>
            <a:br>
              <a:rPr lang="ru-RU" b="1" dirty="0">
                <a:ln w="50800"/>
                <a:solidFill>
                  <a:schemeClr val="bg2">
                    <a:lumMod val="50000"/>
                  </a:schemeClr>
                </a:solidFill>
                <a:effectLst>
                  <a:glow rad="63500">
                    <a:srgbClr val="9BBB59">
                      <a:satMod val="175000"/>
                      <a:alpha val="40000"/>
                    </a:srgbClr>
                  </a:glow>
                </a:effectLst>
                <a:latin typeface="Arial Black" panose="020B0A04020102020204" pitchFamily="34" charset="0"/>
                <a:cs typeface="Times New Roman" pitchFamily="18" charset="0"/>
              </a:rPr>
            </a:br>
            <a:r>
              <a:rPr lang="uk-UA" sz="3200" b="1" u="sng" dirty="0">
                <a:ln w="50800"/>
                <a:solidFill>
                  <a:schemeClr val="bg2">
                    <a:lumMod val="10000"/>
                  </a:schemeClr>
                </a:solidFill>
                <a:latin typeface="Arial Black" panose="020B0A04020102020204" pitchFamily="34" charset="0"/>
                <a:ea typeface="Calibri" pitchFamily="34" charset="0"/>
                <a:cs typeface="Times New Roman" pitchFamily="18" charset="0"/>
              </a:rPr>
              <a:t>У звітному періоді  були придбані </a:t>
            </a:r>
            <a:r>
              <a:rPr lang="uk-UA" sz="3200" b="1" dirty="0">
                <a:ln w="50800"/>
                <a:solidFill>
                  <a:schemeClr val="bg2">
                    <a:lumMod val="10000"/>
                  </a:schemeClr>
                </a:solidFill>
                <a:latin typeface="Arial Black" panose="020B0A04020102020204" pitchFamily="34" charset="0"/>
                <a:ea typeface="Calibri" pitchFamily="34" charset="0"/>
                <a:cs typeface="Times New Roman" pitchFamily="18" charset="0"/>
              </a:rPr>
              <a:t>: </a:t>
            </a:r>
          </a:p>
          <a:p>
            <a:pPr lvl="0" algn="ctr"/>
            <a:endParaRPr lang="uk-UA" sz="1600" b="1" dirty="0">
              <a:ln w="50800"/>
              <a:solidFill>
                <a:schemeClr val="bg2">
                  <a:lumMod val="10000"/>
                </a:schemeClr>
              </a:solidFill>
              <a:latin typeface="Arial Black" panose="020B0A04020102020204" pitchFamily="34" charset="0"/>
              <a:ea typeface="Calibri" pitchFamily="34" charset="0"/>
              <a:cs typeface="Times New Roman" pitchFamily="18" charset="0"/>
            </a:endParaRP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ТІНЬОВІ НАВІСИ                                8 ШТ                 314 076 </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СТІЛЬЦІ РЕГУЛЬОВАНІ                   140 ШТ               105 000 </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СТОЛИ 6-ТИ КУТНІ                            22  ШТ                43 560 </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ГЕНГЕНЕРАТОР БЕНЗИНОВИЙ       1    ШТ                 32 000</a:t>
            </a:r>
          </a:p>
          <a:p>
            <a:r>
              <a:rPr lang="uk-UA" sz="1600" b="1" dirty="0">
                <a:solidFill>
                  <a:schemeClr val="bg2">
                    <a:lumMod val="25000"/>
                  </a:schemeClr>
                </a:solidFill>
                <a:latin typeface="Arial Black" panose="020B0A04020102020204" pitchFamily="34" charset="0"/>
              </a:rPr>
              <a:t>МИЮЧІ ЗАСОБИ                                                            49 144</a:t>
            </a:r>
            <a:endPar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endParaRP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ВОГНЕГАСНИКИ-                               11 ШТ                   7 411. 80</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ВОДОНАГРІВАЧ                                      1ШТ                 5 265</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ШУРУПОВЕРТ                                         1ШТ                  1 840</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НОШІ МЕДИЧНІ                                      1ШТ                  1 500</a:t>
            </a:r>
          </a:p>
          <a:p>
            <a:pPr lvl="0"/>
            <a:r>
              <a:rPr lang="uk-UA" sz="1600" b="1" dirty="0">
                <a:ln w="50800"/>
                <a:solidFill>
                  <a:schemeClr val="bg2">
                    <a:lumMod val="25000"/>
                  </a:schemeClr>
                </a:solidFill>
                <a:latin typeface="Arial Black" panose="020B0A04020102020204" pitchFamily="34" charset="0"/>
                <a:ea typeface="Calibri" pitchFamily="34" charset="0"/>
                <a:cs typeface="Times New Roman" pitchFamily="18" charset="0"/>
              </a:rPr>
              <a:t>РОСТОМІР ПІДЛОГОВИЙ                       1ШТ                  1 860</a:t>
            </a:r>
          </a:p>
          <a:p>
            <a:pPr lvl="0"/>
            <a:r>
              <a:rPr lang="uk-UA" sz="1600" b="1" dirty="0">
                <a:solidFill>
                  <a:schemeClr val="bg2">
                    <a:lumMod val="25000"/>
                  </a:schemeClr>
                </a:solidFill>
                <a:latin typeface="Arial Black" panose="020B0A04020102020204" pitchFamily="34" charset="0"/>
              </a:rPr>
              <a:t>МЕДИКАМЕНТИ                                                                1 866.40</a:t>
            </a:r>
          </a:p>
          <a:p>
            <a:pPr lvl="0"/>
            <a:r>
              <a:rPr lang="uk-UA" sz="1600" b="1" dirty="0">
                <a:solidFill>
                  <a:schemeClr val="bg2">
                    <a:lumMod val="25000"/>
                  </a:schemeClr>
                </a:solidFill>
                <a:latin typeface="Arial Black" panose="020B0A04020102020204" pitchFamily="34" charset="0"/>
              </a:rPr>
              <a:t>БУДМАТЕРІАЛИ                                                                1 866.40</a:t>
            </a:r>
          </a:p>
          <a:p>
            <a:pPr lvl="0"/>
            <a:r>
              <a:rPr lang="uk-UA" sz="1600" b="1" dirty="0">
                <a:solidFill>
                  <a:schemeClr val="bg2">
                    <a:lumMod val="25000"/>
                  </a:schemeClr>
                </a:solidFill>
                <a:latin typeface="Arial Black" panose="020B0A04020102020204" pitchFamily="34" charset="0"/>
              </a:rPr>
              <a:t>КОМПЛЕКТ ЗАХИСНОГО ОДЯГУ                                       2 793</a:t>
            </a:r>
          </a:p>
        </p:txBody>
      </p:sp>
    </p:spTree>
    <p:extLst>
      <p:ext uri="{BB962C8B-B14F-4D97-AF65-F5344CB8AC3E}">
        <p14:creationId xmlns:p14="http://schemas.microsoft.com/office/powerpoint/2010/main" val="256103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2B0E51-2DFC-4836-BD42-43F9B7A404EB}"/>
              </a:ext>
            </a:extLst>
          </p:cNvPr>
          <p:cNvSpPr>
            <a:spLocks noGrp="1"/>
          </p:cNvSpPr>
          <p:nvPr>
            <p:ph type="title"/>
          </p:nvPr>
        </p:nvSpPr>
        <p:spPr>
          <a:xfrm>
            <a:off x="539551" y="215676"/>
            <a:ext cx="8496945" cy="6642323"/>
          </a:xfrm>
        </p:spPr>
        <p:txBody>
          <a:bodyPr>
            <a:normAutofit/>
          </a:bodyPr>
          <a:lstStyle/>
          <a:p>
            <a:pPr algn="ctr"/>
            <a:r>
              <a:rPr lang="uk-UA" sz="2800" dirty="0">
                <a:solidFill>
                  <a:srgbClr val="666699"/>
                </a:solidFill>
                <a:latin typeface="Arial Black" panose="020B0A04020102020204" pitchFamily="34" charset="0"/>
              </a:rPr>
              <a:t>Залучення додаткових джерел фінансування</a:t>
            </a:r>
          </a:p>
        </p:txBody>
      </p:sp>
      <p:sp>
        <p:nvSpPr>
          <p:cNvPr id="3" name="Місце для вмісту 2">
            <a:extLst>
              <a:ext uri="{FF2B5EF4-FFF2-40B4-BE49-F238E27FC236}">
                <a16:creationId xmlns:a16="http://schemas.microsoft.com/office/drawing/2014/main" id="{AE5AE401-9777-4377-94F0-C6EEDB08FE86}"/>
              </a:ext>
            </a:extLst>
          </p:cNvPr>
          <p:cNvSpPr>
            <a:spLocks noGrp="1"/>
          </p:cNvSpPr>
          <p:nvPr>
            <p:ph sz="half" idx="1"/>
          </p:nvPr>
        </p:nvSpPr>
        <p:spPr>
          <a:xfrm>
            <a:off x="251521" y="1124744"/>
            <a:ext cx="8784975" cy="5328592"/>
          </a:xfrm>
        </p:spPr>
        <p:txBody>
          <a:bodyPr>
            <a:normAutofit/>
          </a:bodyPr>
          <a:lstStyle/>
          <a:p>
            <a:pPr marL="0" indent="0" algn="just">
              <a:lnSpc>
                <a:spcPct val="107000"/>
              </a:lnSpc>
              <a:spcAft>
                <a:spcPts val="800"/>
              </a:spcAft>
              <a:buNone/>
            </a:pPr>
            <a:endParaRPr lang="uk-UA" sz="1800" dirty="0">
              <a:solidFill>
                <a:srgbClr val="002060"/>
              </a:solidFill>
              <a:effectLst/>
              <a:latin typeface="Open Sans" panose="020B0606030504020204" pitchFamily="34" charset="0"/>
              <a:ea typeface="Calibri" panose="020F0502020204030204" pitchFamily="34" charset="0"/>
              <a:cs typeface="Times New Roman" panose="02020603050405020304" pitchFamily="18" charset="0"/>
            </a:endParaRPr>
          </a:p>
          <a:p>
            <a:pPr algn="l"/>
            <a:r>
              <a:rPr lang="uk-UA" b="0" i="0" dirty="0">
                <a:solidFill>
                  <a:srgbClr val="212121"/>
                </a:solidFill>
                <a:effectLst/>
                <a:latin typeface="Arial" panose="020B0604020202020204" pitchFamily="34" charset="0"/>
              </a:rPr>
              <a:t>Благодійну допомогу, як зазначено в Законі України "Про благодійництво та благодійні організації" (ст.16), можна надавати у вигляді:</a:t>
            </a:r>
          </a:p>
          <a:p>
            <a:pPr algn="l">
              <a:buFont typeface="Arial" panose="020B0604020202020204" pitchFamily="34" charset="0"/>
              <a:buChar char="•"/>
            </a:pPr>
            <a:r>
              <a:rPr lang="uk-UA" b="0" i="0" dirty="0">
                <a:solidFill>
                  <a:srgbClr val="212121"/>
                </a:solidFill>
                <a:effectLst/>
                <a:latin typeface="Arial" panose="020B0604020202020204" pitchFamily="34" charset="0"/>
              </a:rPr>
              <a:t>одноразової фінансової допомоги;</a:t>
            </a:r>
          </a:p>
          <a:p>
            <a:pPr algn="l">
              <a:buFont typeface="Arial" panose="020B0604020202020204" pitchFamily="34" charset="0"/>
              <a:buChar char="•"/>
            </a:pPr>
            <a:r>
              <a:rPr lang="uk-UA" b="0" i="0" dirty="0">
                <a:solidFill>
                  <a:srgbClr val="212121"/>
                </a:solidFill>
                <a:effectLst/>
                <a:latin typeface="Arial" panose="020B0604020202020204" pitchFamily="34" charset="0"/>
              </a:rPr>
              <a:t>систематичної фінансової допомоги;</a:t>
            </a:r>
          </a:p>
          <a:p>
            <a:pPr algn="l">
              <a:buFont typeface="Arial" panose="020B0604020202020204" pitchFamily="34" charset="0"/>
              <a:buChar char="•"/>
            </a:pPr>
            <a:r>
              <a:rPr lang="uk-UA" b="0" i="0" dirty="0">
                <a:solidFill>
                  <a:srgbClr val="212121"/>
                </a:solidFill>
                <a:effectLst/>
                <a:latin typeface="Arial" panose="020B0604020202020204" pitchFamily="34" charset="0"/>
              </a:rPr>
              <a:t>фінансування конкретних цільових програм;</a:t>
            </a:r>
          </a:p>
          <a:p>
            <a:pPr algn="l">
              <a:buFont typeface="Arial" panose="020B0604020202020204" pitchFamily="34" charset="0"/>
              <a:buChar char="•"/>
            </a:pPr>
            <a:r>
              <a:rPr lang="uk-UA" b="0" i="0" dirty="0">
                <a:solidFill>
                  <a:srgbClr val="212121"/>
                </a:solidFill>
                <a:effectLst/>
                <a:latin typeface="Arial" panose="020B0604020202020204" pitchFamily="34" charset="0"/>
              </a:rPr>
              <a:t>допомоги на основі договорів про благодійну діяльність;</a:t>
            </a:r>
          </a:p>
          <a:p>
            <a:pPr algn="l">
              <a:buFont typeface="Arial" panose="020B0604020202020204" pitchFamily="34" charset="0"/>
              <a:buChar char="•"/>
            </a:pPr>
            <a:r>
              <a:rPr lang="uk-UA" b="0" i="0" dirty="0">
                <a:solidFill>
                  <a:srgbClr val="212121"/>
                </a:solidFill>
                <a:effectLst/>
                <a:latin typeface="Arial" panose="020B0604020202020204" pitchFamily="34" charset="0"/>
              </a:rPr>
              <a:t>дарування або дозволу на безоплатне, пільгове використання об'єктів власності;</a:t>
            </a:r>
          </a:p>
          <a:p>
            <a:pPr algn="l">
              <a:buFont typeface="Arial" panose="020B0604020202020204" pitchFamily="34" charset="0"/>
              <a:buChar char="•"/>
            </a:pPr>
            <a:r>
              <a:rPr lang="uk-UA" b="0" i="0" dirty="0">
                <a:solidFill>
                  <a:srgbClr val="212121"/>
                </a:solidFill>
                <a:effectLst/>
                <a:latin typeface="Arial" panose="020B0604020202020204" pitchFamily="34" charset="0"/>
              </a:rPr>
              <a:t>подання безпосередньо допомоги особистою працею, послугами чи передаванням результатів особистої творчої діяльності;</a:t>
            </a:r>
          </a:p>
          <a:p>
            <a:pPr algn="l">
              <a:buFont typeface="Arial" panose="020B0604020202020204" pitchFamily="34" charset="0"/>
              <a:buChar char="•"/>
            </a:pPr>
            <a:r>
              <a:rPr lang="uk-UA" b="0" i="0" dirty="0">
                <a:solidFill>
                  <a:srgbClr val="212121"/>
                </a:solidFill>
                <a:effectLst/>
                <a:latin typeface="Arial" panose="020B0604020202020204" pitchFamily="34" charset="0"/>
              </a:rPr>
              <a:t>прийняття на себе витрат із безоплатного, повного або часткового утримання об'єктів благодійництва;</a:t>
            </a:r>
          </a:p>
          <a:p>
            <a:endParaRPr lang="uk-UA" dirty="0"/>
          </a:p>
        </p:txBody>
      </p:sp>
      <p:sp>
        <p:nvSpPr>
          <p:cNvPr id="4" name="Місце для вмісту 3">
            <a:extLst>
              <a:ext uri="{FF2B5EF4-FFF2-40B4-BE49-F238E27FC236}">
                <a16:creationId xmlns:a16="http://schemas.microsoft.com/office/drawing/2014/main" id="{90CB6D80-4CDF-433D-934B-5DA9440C390E}"/>
              </a:ext>
            </a:extLst>
          </p:cNvPr>
          <p:cNvSpPr>
            <a:spLocks noGrp="1"/>
          </p:cNvSpPr>
          <p:nvPr>
            <p:ph sz="half" idx="2"/>
          </p:nvPr>
        </p:nvSpPr>
        <p:spPr>
          <a:xfrm>
            <a:off x="251521" y="1124744"/>
            <a:ext cx="8784976" cy="5040560"/>
          </a:xfrm>
        </p:spPr>
        <p:txBody>
          <a:bodyPr>
            <a:normAutofit/>
          </a:bodyPr>
          <a:lstStyle/>
          <a:p>
            <a:pPr marL="0" indent="0">
              <a:buNone/>
            </a:pPr>
            <a:endParaRPr lang="uk-UA" sz="2300" b="1" dirty="0"/>
          </a:p>
          <a:p>
            <a:endParaRPr lang="uk-UA" dirty="0">
              <a:latin typeface="Arial Black" panose="020B0A04020102020204" pitchFamily="34" charset="0"/>
            </a:endParaRPr>
          </a:p>
          <a:p>
            <a:endParaRPr lang="uk-UA" dirty="0">
              <a:latin typeface="Arial Black" panose="020B0A04020102020204" pitchFamily="34" charset="0"/>
            </a:endParaRPr>
          </a:p>
          <a:p>
            <a:endParaRPr lang="uk-UA" dirty="0"/>
          </a:p>
        </p:txBody>
      </p:sp>
    </p:spTree>
    <p:extLst>
      <p:ext uri="{BB962C8B-B14F-4D97-AF65-F5344CB8AC3E}">
        <p14:creationId xmlns:p14="http://schemas.microsoft.com/office/powerpoint/2010/main" val="34961089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7EA675-4BE5-428C-9028-AA675B3A127A}"/>
              </a:ext>
            </a:extLst>
          </p:cNvPr>
          <p:cNvSpPr>
            <a:spLocks noGrp="1"/>
          </p:cNvSpPr>
          <p:nvPr>
            <p:ph type="title"/>
          </p:nvPr>
        </p:nvSpPr>
        <p:spPr>
          <a:xfrm>
            <a:off x="179512" y="116632"/>
            <a:ext cx="4392487" cy="792088"/>
          </a:xfrm>
        </p:spPr>
        <p:txBody>
          <a:bodyPr>
            <a:normAutofit fontScale="90000"/>
          </a:bodyPr>
          <a:lstStyle/>
          <a:p>
            <a:pPr algn="ctr"/>
            <a:r>
              <a:rPr lang="uk-UA" dirty="0">
                <a:solidFill>
                  <a:srgbClr val="C00000"/>
                </a:solidFill>
                <a:latin typeface="Arial Black" panose="020B0A04020102020204" pitchFamily="34" charset="0"/>
              </a:rPr>
              <a:t>ФІНАНСУВАННЯ БАТЬКАМИ ЦІЛЬОВОЇ ПРОГРАМИ</a:t>
            </a:r>
            <a:br>
              <a:rPr lang="uk-UA" dirty="0">
                <a:latin typeface="Arial Black" panose="020B0A04020102020204" pitchFamily="34" charset="0"/>
              </a:rPr>
            </a:br>
            <a:endParaRPr lang="uk-UA" dirty="0">
              <a:solidFill>
                <a:srgbClr val="002060"/>
              </a:solidFill>
              <a:latin typeface="Arial Black" panose="020B0A04020102020204" pitchFamily="34" charset="0"/>
            </a:endParaRPr>
          </a:p>
        </p:txBody>
      </p:sp>
      <p:sp>
        <p:nvSpPr>
          <p:cNvPr id="3" name="Місце для вмісту 2">
            <a:extLst>
              <a:ext uri="{FF2B5EF4-FFF2-40B4-BE49-F238E27FC236}">
                <a16:creationId xmlns:a16="http://schemas.microsoft.com/office/drawing/2014/main" id="{A006BB4F-FF81-4FB3-A40C-D906C8C44BAF}"/>
              </a:ext>
            </a:extLst>
          </p:cNvPr>
          <p:cNvSpPr>
            <a:spLocks noGrp="1"/>
          </p:cNvSpPr>
          <p:nvPr>
            <p:ph idx="1"/>
          </p:nvPr>
        </p:nvSpPr>
        <p:spPr>
          <a:xfrm>
            <a:off x="4283969" y="71664"/>
            <a:ext cx="4680518" cy="6731068"/>
          </a:xfrm>
        </p:spPr>
        <p:txBody>
          <a:bodyPr>
            <a:normAutofit fontScale="92500" lnSpcReduction="20000"/>
          </a:bodyPr>
          <a:lstStyle/>
          <a:p>
            <a:pPr marL="0" indent="0">
              <a:buNone/>
            </a:pPr>
            <a:r>
              <a:rPr lang="uk-UA" sz="1300" b="1" dirty="0">
                <a:solidFill>
                  <a:schemeClr val="tx1">
                    <a:lumMod val="95000"/>
                    <a:lumOff val="5000"/>
                  </a:schemeClr>
                </a:solidFill>
              </a:rPr>
              <a:t>       Батьки закладу дошкільної освіти систематично здійснюють матеріальну допомогу ЗДОЯС власною </a:t>
            </a:r>
            <a:r>
              <a:rPr lang="uk-UA" sz="1300" b="1" dirty="0" err="1">
                <a:solidFill>
                  <a:schemeClr val="tx1">
                    <a:lumMod val="95000"/>
                    <a:lumOff val="5000"/>
                  </a:schemeClr>
                </a:solidFill>
              </a:rPr>
              <a:t>працею,фінансово</a:t>
            </a:r>
            <a:r>
              <a:rPr lang="uk-UA" sz="1300" b="1" dirty="0">
                <a:solidFill>
                  <a:schemeClr val="tx1">
                    <a:lumMod val="95000"/>
                    <a:lumOff val="5000"/>
                  </a:schemeClr>
                </a:solidFill>
              </a:rPr>
              <a:t> підтримують, здійснюють дарування.</a:t>
            </a:r>
          </a:p>
          <a:p>
            <a:r>
              <a:rPr lang="uk-UA" sz="1600" b="1" dirty="0">
                <a:solidFill>
                  <a:srgbClr val="FF0000"/>
                </a:solidFill>
              </a:rPr>
              <a:t>Так, </a:t>
            </a:r>
            <a:r>
              <a:rPr lang="uk-UA" sz="1600" b="1" dirty="0" err="1">
                <a:solidFill>
                  <a:srgbClr val="FF0000"/>
                </a:solidFill>
              </a:rPr>
              <a:t>зроблно</a:t>
            </a:r>
            <a:r>
              <a:rPr lang="uk-UA" sz="1600" b="1" dirty="0">
                <a:solidFill>
                  <a:srgbClr val="FF0000"/>
                </a:solidFill>
              </a:rPr>
              <a:t> косметичний ремонт:</a:t>
            </a:r>
          </a:p>
          <a:p>
            <a:pPr marL="0" indent="0">
              <a:buNone/>
            </a:pPr>
            <a:r>
              <a:rPr lang="uk-UA" sz="1400" b="1" dirty="0"/>
              <a:t>-Спальні(  старша  гр. №4 на суму 11000 грн),</a:t>
            </a:r>
          </a:p>
          <a:p>
            <a:pPr marL="0" indent="0">
              <a:buNone/>
            </a:pPr>
            <a:r>
              <a:rPr lang="uk-UA" sz="1400" b="1" dirty="0"/>
              <a:t>-Групи ( середня гр.№3 на суму 12 000 грн);</a:t>
            </a:r>
          </a:p>
          <a:p>
            <a:pPr marL="0" indent="0">
              <a:buNone/>
            </a:pPr>
            <a:r>
              <a:rPr lang="uk-UA" sz="1400" b="1" dirty="0"/>
              <a:t>- вбиральні-600 грн(мол.гр.№2) </a:t>
            </a:r>
          </a:p>
          <a:p>
            <a:pPr marL="0" indent="0">
              <a:buNone/>
            </a:pPr>
            <a:r>
              <a:rPr lang="uk-UA" sz="1400" b="1" dirty="0">
                <a:solidFill>
                  <a:srgbClr val="FF0000"/>
                </a:solidFill>
              </a:rPr>
              <a:t>Закуплено ігрові центри </a:t>
            </a:r>
            <a:r>
              <a:rPr lang="en-US" sz="1400" b="1" dirty="0"/>
              <a:t>I</a:t>
            </a:r>
            <a:r>
              <a:rPr lang="uk-UA" sz="1400" b="1" dirty="0"/>
              <a:t> молодша гр.№1: магазин -1200 грн,кухня-2400 грн, лікарня-2000 г</a:t>
            </a:r>
          </a:p>
          <a:p>
            <a:pPr marL="0" indent="0">
              <a:buNone/>
            </a:pPr>
            <a:r>
              <a:rPr lang="uk-UA" sz="1400" b="1" dirty="0">
                <a:solidFill>
                  <a:srgbClr val="FF0000"/>
                </a:solidFill>
              </a:rPr>
              <a:t>-закуплено іграшки :</a:t>
            </a:r>
          </a:p>
          <a:p>
            <a:pPr marL="0" indent="0">
              <a:buNone/>
            </a:pPr>
            <a:r>
              <a:rPr lang="uk-UA" sz="1400" b="1" dirty="0"/>
              <a:t> 3000 грн</a:t>
            </a:r>
            <a:r>
              <a:rPr lang="en-US" sz="1400" b="1" dirty="0"/>
              <a:t> I</a:t>
            </a:r>
            <a:r>
              <a:rPr lang="uk-UA" sz="1400" b="1" dirty="0"/>
              <a:t> </a:t>
            </a:r>
            <a:r>
              <a:rPr lang="uk-UA" sz="1400" b="1" dirty="0" err="1"/>
              <a:t>мол</a:t>
            </a:r>
            <a:r>
              <a:rPr lang="uk-UA" sz="1400" b="1" dirty="0"/>
              <a:t>. гр.№1;   1500грн (сер гр.№1)</a:t>
            </a:r>
          </a:p>
          <a:p>
            <a:pPr marL="0" indent="0">
              <a:buNone/>
            </a:pPr>
            <a:r>
              <a:rPr lang="uk-UA" sz="1400" b="1" dirty="0"/>
              <a:t> 2700 грн ст. гр. №4;    2500 грн </a:t>
            </a:r>
            <a:r>
              <a:rPr lang="en-US" sz="1400" b="1" dirty="0"/>
              <a:t> I</a:t>
            </a:r>
            <a:r>
              <a:rPr lang="uk-UA" sz="1400" b="1" dirty="0"/>
              <a:t> </a:t>
            </a:r>
            <a:r>
              <a:rPr lang="uk-UA" sz="1400" b="1" dirty="0" err="1"/>
              <a:t>мол</a:t>
            </a:r>
            <a:r>
              <a:rPr lang="uk-UA" sz="1400" b="1" dirty="0"/>
              <a:t>. гр.№2,</a:t>
            </a:r>
          </a:p>
          <a:p>
            <a:pPr marL="0" indent="0">
              <a:buNone/>
            </a:pPr>
            <a:r>
              <a:rPr lang="uk-UA" sz="1400" b="1" dirty="0"/>
              <a:t>Настільні ігри на 1800 грн ст.гр.№3</a:t>
            </a:r>
          </a:p>
          <a:p>
            <a:pPr marL="0" indent="0">
              <a:buNone/>
            </a:pPr>
            <a:r>
              <a:rPr lang="uk-UA" sz="1400" b="1" dirty="0"/>
              <a:t>Килим для групи – 4500 грн мол.гр.№2</a:t>
            </a:r>
          </a:p>
          <a:p>
            <a:pPr marL="0" indent="0">
              <a:buNone/>
            </a:pPr>
            <a:r>
              <a:rPr lang="uk-UA" sz="1400" b="1" dirty="0">
                <a:solidFill>
                  <a:srgbClr val="FF0000"/>
                </a:solidFill>
              </a:rPr>
              <a:t>Побутовий інвентар</a:t>
            </a:r>
            <a:r>
              <a:rPr lang="uk-UA" sz="1400" b="1" dirty="0"/>
              <a:t>-600 грн(</a:t>
            </a:r>
            <a:r>
              <a:rPr lang="en-US" sz="1400" b="1" dirty="0"/>
              <a:t>I</a:t>
            </a:r>
            <a:r>
              <a:rPr lang="uk-UA" sz="1400" b="1" dirty="0"/>
              <a:t> </a:t>
            </a:r>
            <a:r>
              <a:rPr lang="uk-UA" sz="1400" b="1" dirty="0" err="1"/>
              <a:t>мол.гр</a:t>
            </a:r>
            <a:r>
              <a:rPr lang="uk-UA" sz="1400" b="1" dirty="0"/>
              <a:t>.</a:t>
            </a:r>
            <a:r>
              <a:rPr lang="en-US" sz="1400" b="1" dirty="0"/>
              <a:t>2</a:t>
            </a:r>
            <a:r>
              <a:rPr lang="uk-UA" sz="1400" b="1" dirty="0"/>
              <a:t>), (400грн-ст.гр.№2), 2000грн (</a:t>
            </a:r>
            <a:r>
              <a:rPr lang="uk-UA" sz="1400" b="1" dirty="0" err="1"/>
              <a:t>мол</a:t>
            </a:r>
            <a:r>
              <a:rPr lang="uk-UA" sz="1400" b="1" dirty="0"/>
              <a:t> гр.№2)</a:t>
            </a:r>
          </a:p>
          <a:p>
            <a:pPr marL="0" indent="0">
              <a:buNone/>
            </a:pPr>
            <a:r>
              <a:rPr lang="uk-UA" sz="1400" b="1" dirty="0">
                <a:solidFill>
                  <a:srgbClr val="FF0000"/>
                </a:solidFill>
              </a:rPr>
              <a:t>Посуд</a:t>
            </a:r>
            <a:r>
              <a:rPr lang="uk-UA" sz="1400" b="1" dirty="0"/>
              <a:t>- 800грн. </a:t>
            </a:r>
            <a:r>
              <a:rPr lang="en-US" sz="1400" b="1" dirty="0"/>
              <a:t>(I </a:t>
            </a:r>
            <a:r>
              <a:rPr lang="uk-UA" sz="1400" b="1" dirty="0" err="1"/>
              <a:t>мол</a:t>
            </a:r>
            <a:r>
              <a:rPr lang="uk-UA" sz="1400" b="1" dirty="0"/>
              <a:t>. гр.№2</a:t>
            </a:r>
            <a:r>
              <a:rPr lang="en-US" sz="1400" b="1" dirty="0"/>
              <a:t>)</a:t>
            </a:r>
            <a:r>
              <a:rPr lang="uk-UA" sz="1400" b="1" dirty="0"/>
              <a:t>, 600грн( ст.гр.№3), 200грн (</a:t>
            </a:r>
            <a:r>
              <a:rPr lang="en-US" sz="1400" b="1" dirty="0"/>
              <a:t>I</a:t>
            </a:r>
            <a:r>
              <a:rPr lang="uk-UA" sz="1400" b="1" dirty="0"/>
              <a:t> </a:t>
            </a:r>
            <a:r>
              <a:rPr lang="uk-UA" sz="1400" b="1" dirty="0" err="1"/>
              <a:t>мол</a:t>
            </a:r>
            <a:r>
              <a:rPr lang="uk-UA" sz="1400" b="1" dirty="0"/>
              <a:t>. гр.№1),</a:t>
            </a:r>
          </a:p>
          <a:p>
            <a:pPr marL="0" indent="0">
              <a:buNone/>
            </a:pPr>
            <a:r>
              <a:rPr lang="uk-UA" sz="1400" b="1" dirty="0">
                <a:solidFill>
                  <a:srgbClr val="FF0000"/>
                </a:solidFill>
              </a:rPr>
              <a:t>Стенди</a:t>
            </a:r>
            <a:r>
              <a:rPr lang="uk-UA" sz="1400" b="1" dirty="0"/>
              <a:t> : 800 грн( середня №2), 1920грн.(сер.гр.№1)</a:t>
            </a:r>
          </a:p>
          <a:p>
            <a:pPr marL="0" indent="0">
              <a:buNone/>
            </a:pPr>
            <a:r>
              <a:rPr lang="uk-UA" sz="1400" b="1" dirty="0">
                <a:solidFill>
                  <a:srgbClr val="FF0000"/>
                </a:solidFill>
              </a:rPr>
              <a:t>Спортивний інвентар</a:t>
            </a:r>
            <a:r>
              <a:rPr lang="uk-UA" sz="1400" b="1" dirty="0"/>
              <a:t>-1500 грн ( ст. гр.№3), 1700грн(ст.гр.№1),</a:t>
            </a:r>
          </a:p>
          <a:p>
            <a:pPr marL="0" indent="0">
              <a:buNone/>
            </a:pPr>
            <a:r>
              <a:rPr lang="uk-UA" sz="1400" b="1" dirty="0">
                <a:solidFill>
                  <a:srgbClr val="FF0000"/>
                </a:solidFill>
              </a:rPr>
              <a:t>Меблі-</a:t>
            </a:r>
            <a:r>
              <a:rPr lang="uk-UA" sz="1400" b="1" dirty="0"/>
              <a:t> 2700 грн( сер гр.1)</a:t>
            </a:r>
          </a:p>
          <a:p>
            <a:pPr marL="0" indent="0">
              <a:buNone/>
            </a:pPr>
            <a:r>
              <a:rPr lang="uk-UA" sz="1400" b="1" dirty="0">
                <a:solidFill>
                  <a:srgbClr val="FF0000"/>
                </a:solidFill>
              </a:rPr>
              <a:t>Заміна кранів, замків, ремонт </a:t>
            </a:r>
            <a:r>
              <a:rPr lang="uk-UA" sz="1400" b="1" dirty="0">
                <a:solidFill>
                  <a:schemeClr val="tx1">
                    <a:lumMod val="95000"/>
                    <a:lumOff val="5000"/>
                  </a:schemeClr>
                </a:solidFill>
              </a:rPr>
              <a:t>бойлера-1800грн(мол.гр.№2),700грн. (</a:t>
            </a:r>
            <a:r>
              <a:rPr lang="uk-UA" sz="1400" b="1" dirty="0" err="1">
                <a:solidFill>
                  <a:schemeClr val="tx1">
                    <a:lumMod val="95000"/>
                    <a:lumOff val="5000"/>
                  </a:schemeClr>
                </a:solidFill>
              </a:rPr>
              <a:t>Мол</a:t>
            </a:r>
            <a:r>
              <a:rPr lang="uk-UA" sz="1400" b="1" dirty="0">
                <a:solidFill>
                  <a:schemeClr val="tx1">
                    <a:lumMod val="95000"/>
                    <a:lumOff val="5000"/>
                  </a:schemeClr>
                </a:solidFill>
              </a:rPr>
              <a:t> №1),1100 грн( ст.гр.№4); 3000 грн ст.гр.№1</a:t>
            </a:r>
          </a:p>
          <a:p>
            <a:pPr marL="0" indent="0">
              <a:buNone/>
            </a:pPr>
            <a:r>
              <a:rPr lang="uk-UA" sz="1400" b="1" dirty="0"/>
              <a:t>Крісло- мішок-1500 грн 1 </a:t>
            </a:r>
            <a:r>
              <a:rPr lang="uk-UA" sz="1400" b="1" dirty="0" err="1"/>
              <a:t>мол</a:t>
            </a:r>
            <a:r>
              <a:rPr lang="uk-UA" sz="1400" b="1" dirty="0"/>
              <a:t>. гр.№1, 800 грн-1 </a:t>
            </a:r>
            <a:r>
              <a:rPr lang="uk-UA" sz="1400" b="1" dirty="0" err="1"/>
              <a:t>мол</a:t>
            </a:r>
            <a:r>
              <a:rPr lang="uk-UA" sz="1400" b="1" dirty="0"/>
              <a:t>. гр.№2</a:t>
            </a:r>
          </a:p>
        </p:txBody>
      </p:sp>
      <p:sp>
        <p:nvSpPr>
          <p:cNvPr id="4" name="Місце для тексту 3">
            <a:extLst>
              <a:ext uri="{FF2B5EF4-FFF2-40B4-BE49-F238E27FC236}">
                <a16:creationId xmlns:a16="http://schemas.microsoft.com/office/drawing/2014/main" id="{EE8C1D37-097F-44B1-9CA3-14E5B832E548}"/>
              </a:ext>
            </a:extLst>
          </p:cNvPr>
          <p:cNvSpPr>
            <a:spLocks noGrp="1"/>
          </p:cNvSpPr>
          <p:nvPr>
            <p:ph type="body" sz="half" idx="2"/>
          </p:nvPr>
        </p:nvSpPr>
        <p:spPr>
          <a:xfrm>
            <a:off x="179512" y="764704"/>
            <a:ext cx="4104457" cy="6021633"/>
          </a:xfrm>
        </p:spPr>
        <p:txBody>
          <a:bodyPr/>
          <a:lstStyle/>
          <a:p>
            <a:r>
              <a:rPr lang="uk-UA" b="1" dirty="0">
                <a:solidFill>
                  <a:srgbClr val="C00000"/>
                </a:solidFill>
                <a:latin typeface="Arial Black" panose="020B0A04020102020204" pitchFamily="34" charset="0"/>
              </a:rPr>
              <a:t>                  </a:t>
            </a:r>
            <a:r>
              <a:rPr lang="uk-UA" b="1" dirty="0">
                <a:solidFill>
                  <a:srgbClr val="002060"/>
                </a:solidFill>
                <a:latin typeface="Arial Black" panose="020B0A04020102020204" pitchFamily="34" charset="0"/>
              </a:rPr>
              <a:t>В</a:t>
            </a:r>
            <a:r>
              <a:rPr lang="uk-UA" b="1" i="0" dirty="0">
                <a:solidFill>
                  <a:srgbClr val="002060"/>
                </a:solidFill>
                <a:effectLst/>
                <a:latin typeface="Arial Black" panose="020B0A04020102020204" pitchFamily="34" charset="0"/>
              </a:rPr>
              <a:t>ідповідно до                                                                                    потреб</a:t>
            </a:r>
            <a:r>
              <a:rPr lang="uk-UA" b="0" i="0" dirty="0">
                <a:solidFill>
                  <a:srgbClr val="002060"/>
                </a:solidFill>
                <a:effectLst/>
                <a:latin typeface="Arial Black" panose="020B0A04020102020204" pitchFamily="34" charset="0"/>
              </a:rPr>
              <a:t> ЗДОЯС №10, з метою покращення  матеріально - технічної бази для </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зміцнення</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здоров'я</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дітей</a:t>
            </a:r>
            <a:r>
              <a:rPr lang="ru-RU" b="0" i="0" dirty="0">
                <a:solidFill>
                  <a:srgbClr val="002060"/>
                </a:solidFill>
                <a:effectLst/>
                <a:latin typeface="Arial Black" panose="020B0A04020102020204" pitchFamily="34" charset="0"/>
              </a:rPr>
              <a:t> з </a:t>
            </a:r>
            <a:r>
              <a:rPr lang="ru-RU" b="0" i="0" dirty="0" err="1">
                <a:solidFill>
                  <a:srgbClr val="002060"/>
                </a:solidFill>
                <a:effectLst/>
                <a:latin typeface="Arial Black" panose="020B0A04020102020204" pitchFamily="34" charset="0"/>
              </a:rPr>
              <a:t>раннього</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дитинства</a:t>
            </a:r>
            <a:r>
              <a:rPr lang="ru-RU" b="0" i="0" dirty="0">
                <a:solidFill>
                  <a:srgbClr val="002060"/>
                </a:solidFill>
                <a:effectLst/>
                <a:latin typeface="Arial Black" panose="020B0A04020102020204" pitchFamily="34" charset="0"/>
              </a:rPr>
              <a:t>, </a:t>
            </a:r>
            <a:r>
              <a:rPr lang="uk-UA" b="0" i="0" dirty="0">
                <a:solidFill>
                  <a:srgbClr val="002060"/>
                </a:solidFill>
                <a:effectLst/>
                <a:latin typeface="Arial Black" panose="020B0A04020102020204" pitchFamily="34" charset="0"/>
              </a:rPr>
              <a:t>була ініційована та  розробл</a:t>
            </a:r>
            <a:r>
              <a:rPr lang="uk-UA" dirty="0">
                <a:solidFill>
                  <a:srgbClr val="002060"/>
                </a:solidFill>
                <a:latin typeface="Arial Black" panose="020B0A04020102020204" pitchFamily="34" charset="0"/>
              </a:rPr>
              <a:t>ена цільова програма фінансування для батьків:</a:t>
            </a:r>
          </a:p>
          <a:p>
            <a:pPr algn="ctr"/>
            <a:r>
              <a:rPr lang="ru-RU" sz="3200" b="1" dirty="0">
                <a:solidFill>
                  <a:srgbClr val="C00000"/>
                </a:solidFill>
                <a:latin typeface="Arial Black" panose="020B0A04020102020204" pitchFamily="34" charset="0"/>
              </a:rPr>
              <a:t>«</a:t>
            </a:r>
            <a:r>
              <a:rPr lang="ru-RU" sz="3200" b="1" dirty="0" err="1">
                <a:solidFill>
                  <a:srgbClr val="C00000"/>
                </a:solidFill>
                <a:latin typeface="Arial Black" panose="020B0A04020102020204" pitchFamily="34" charset="0"/>
              </a:rPr>
              <a:t>П</a:t>
            </a:r>
            <a:r>
              <a:rPr lang="ru-RU" sz="3200" b="1" i="0" dirty="0" err="1">
                <a:solidFill>
                  <a:srgbClr val="C00000"/>
                </a:solidFill>
                <a:effectLst/>
                <a:latin typeface="Arial Black" panose="020B0A04020102020204" pitchFamily="34" charset="0"/>
              </a:rPr>
              <a:t>ридбання</a:t>
            </a:r>
            <a:r>
              <a:rPr lang="ru-RU" sz="3200" b="0" i="0" dirty="0">
                <a:solidFill>
                  <a:srgbClr val="C00000"/>
                </a:solidFill>
                <a:effectLst/>
                <a:latin typeface="Arial Black" panose="020B0A04020102020204" pitchFamily="34" charset="0"/>
              </a:rPr>
              <a:t> </a:t>
            </a:r>
          </a:p>
          <a:p>
            <a:pPr algn="ctr"/>
            <a:r>
              <a:rPr lang="ru-RU" sz="3200" b="0" i="0" dirty="0">
                <a:solidFill>
                  <a:srgbClr val="C00000"/>
                </a:solidFill>
                <a:effectLst/>
                <a:latin typeface="Arial Black" panose="020B0A04020102020204" pitchFamily="34" charset="0"/>
              </a:rPr>
              <a:t>нестандартного </a:t>
            </a:r>
            <a:r>
              <a:rPr lang="ru-RU" sz="3200" b="0" i="0" dirty="0" err="1">
                <a:solidFill>
                  <a:srgbClr val="C00000"/>
                </a:solidFill>
                <a:effectLst/>
                <a:latin typeface="Arial Black" panose="020B0A04020102020204" pitchFamily="34" charset="0"/>
              </a:rPr>
              <a:t>обладнання</a:t>
            </a:r>
            <a:r>
              <a:rPr lang="ru-RU" sz="3200" b="0" i="0" dirty="0">
                <a:solidFill>
                  <a:srgbClr val="C00000"/>
                </a:solidFill>
                <a:effectLst/>
                <a:latin typeface="Arial Black" panose="020B0A04020102020204" pitchFamily="34" charset="0"/>
              </a:rPr>
              <a:t>, </a:t>
            </a:r>
            <a:r>
              <a:rPr lang="ru-RU" sz="3200" b="0" i="0" dirty="0" err="1">
                <a:solidFill>
                  <a:srgbClr val="C00000"/>
                </a:solidFill>
                <a:effectLst/>
                <a:latin typeface="Arial Black" panose="020B0A04020102020204" pitchFamily="34" charset="0"/>
              </a:rPr>
              <a:t>доріжок</a:t>
            </a:r>
            <a:r>
              <a:rPr lang="ru-RU" sz="3200" b="0" i="0" dirty="0">
                <a:solidFill>
                  <a:srgbClr val="C00000"/>
                </a:solidFill>
                <a:effectLst/>
                <a:latin typeface="Arial Black" panose="020B0A04020102020204" pitchFamily="34" charset="0"/>
              </a:rPr>
              <a:t> </a:t>
            </a:r>
            <a:r>
              <a:rPr lang="ru-RU" sz="3200" b="0" i="0" dirty="0" err="1">
                <a:solidFill>
                  <a:srgbClr val="C00000"/>
                </a:solidFill>
                <a:effectLst/>
                <a:latin typeface="Arial Black" panose="020B0A04020102020204" pitchFamily="34" charset="0"/>
              </a:rPr>
              <a:t>здоров'я</a:t>
            </a:r>
            <a:r>
              <a:rPr lang="ru-RU" sz="3200" b="0" i="0" dirty="0">
                <a:solidFill>
                  <a:srgbClr val="C00000"/>
                </a:solidFill>
                <a:effectLst/>
                <a:latin typeface="Arial Black" panose="020B0A04020102020204" pitchFamily="34" charset="0"/>
              </a:rPr>
              <a:t>, </a:t>
            </a:r>
            <a:r>
              <a:rPr lang="ru-RU" sz="3200" b="0" i="0" dirty="0" err="1">
                <a:solidFill>
                  <a:srgbClr val="C00000"/>
                </a:solidFill>
                <a:effectLst/>
                <a:latin typeface="Arial Black" panose="020B0A04020102020204" pitchFamily="34" charset="0"/>
              </a:rPr>
              <a:t>дрібного</a:t>
            </a:r>
            <a:endParaRPr lang="ru-RU" sz="3200" b="0" i="0" dirty="0">
              <a:solidFill>
                <a:srgbClr val="C00000"/>
              </a:solidFill>
              <a:effectLst/>
              <a:latin typeface="Arial Black" panose="020B0A04020102020204" pitchFamily="34" charset="0"/>
            </a:endParaRPr>
          </a:p>
          <a:p>
            <a:pPr algn="ctr"/>
            <a:r>
              <a:rPr lang="ru-RU" sz="3200" b="0" i="0" dirty="0">
                <a:solidFill>
                  <a:srgbClr val="C00000"/>
                </a:solidFill>
                <a:effectLst/>
                <a:latin typeface="Arial Black" panose="020B0A04020102020204" pitchFamily="34" charset="0"/>
              </a:rPr>
              <a:t> </a:t>
            </a:r>
            <a:r>
              <a:rPr lang="ru-RU" sz="3200" b="1" i="0" dirty="0" err="1">
                <a:solidFill>
                  <a:srgbClr val="C00000"/>
                </a:solidFill>
                <a:effectLst/>
                <a:latin typeface="Arial Black" panose="020B0A04020102020204" pitchFamily="34" charset="0"/>
              </a:rPr>
              <a:t>інвентаря</a:t>
            </a:r>
            <a:r>
              <a:rPr lang="ru-RU" sz="3200" dirty="0">
                <a:solidFill>
                  <a:srgbClr val="C00000"/>
                </a:solidFill>
                <a:latin typeface="Arial Black" panose="020B0A04020102020204" pitchFamily="34" charset="0"/>
              </a:rPr>
              <a:t>»</a:t>
            </a:r>
            <a:endParaRPr lang="uk-UA" sz="3200"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36623558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252048-C87C-4AC2-99C1-EE0F53269DCC}"/>
              </a:ext>
            </a:extLst>
          </p:cNvPr>
          <p:cNvSpPr>
            <a:spLocks noGrp="1"/>
          </p:cNvSpPr>
          <p:nvPr>
            <p:ph type="title"/>
          </p:nvPr>
        </p:nvSpPr>
        <p:spPr>
          <a:xfrm>
            <a:off x="0" y="0"/>
            <a:ext cx="9144000" cy="1484784"/>
          </a:xfrm>
        </p:spPr>
        <p:txBody>
          <a:bodyPr>
            <a:normAutofit/>
          </a:bodyPr>
          <a:lstStyle/>
          <a:p>
            <a:pPr algn="ctr"/>
            <a:r>
              <a:rPr lang="uk-UA" sz="1800" dirty="0">
                <a:solidFill>
                  <a:schemeClr val="accent2">
                    <a:lumMod val="50000"/>
                  </a:schemeClr>
                </a:solidFill>
                <a:latin typeface="Arial Black" panose="020B0A04020102020204" pitchFamily="34" charset="0"/>
              </a:rPr>
              <a:t>ФІНАНСУВАННЯ БАТЬКАМИ ЦІЛЬОВОЇ ПРОГРАМИ</a:t>
            </a:r>
            <a:br>
              <a:rPr lang="uk-UA" sz="1800" dirty="0">
                <a:solidFill>
                  <a:srgbClr val="C00000"/>
                </a:solidFill>
                <a:latin typeface="Arial Black" panose="020B0A04020102020204" pitchFamily="34" charset="0"/>
              </a:rPr>
            </a:br>
            <a:r>
              <a:rPr lang="ru-RU" sz="1800" b="1" dirty="0">
                <a:solidFill>
                  <a:srgbClr val="C00000"/>
                </a:solidFill>
                <a:latin typeface="Arial Black" panose="020B0A04020102020204" pitchFamily="34" charset="0"/>
              </a:rPr>
              <a:t>«</a:t>
            </a:r>
            <a:r>
              <a:rPr lang="ru-RU" sz="1800" b="1" dirty="0" err="1">
                <a:solidFill>
                  <a:srgbClr val="C00000"/>
                </a:solidFill>
                <a:latin typeface="Arial Black" panose="020B0A04020102020204" pitchFamily="34" charset="0"/>
              </a:rPr>
              <a:t>П</a:t>
            </a:r>
            <a:r>
              <a:rPr lang="ru-RU" sz="1800" b="1" i="0" dirty="0" err="1">
                <a:solidFill>
                  <a:srgbClr val="C00000"/>
                </a:solidFill>
                <a:effectLst/>
                <a:latin typeface="Arial Black" panose="020B0A04020102020204" pitchFamily="34" charset="0"/>
              </a:rPr>
              <a:t>ридбання</a:t>
            </a:r>
            <a:r>
              <a:rPr lang="ru-RU" sz="1800" b="0" i="0" dirty="0">
                <a:solidFill>
                  <a:srgbClr val="C00000"/>
                </a:solidFill>
                <a:effectLst/>
                <a:latin typeface="Arial Black" panose="020B0A04020102020204" pitchFamily="34" charset="0"/>
              </a:rPr>
              <a:t> нестандартного </a:t>
            </a:r>
            <a:r>
              <a:rPr lang="ru-RU" sz="1800" b="0" i="0" dirty="0" err="1">
                <a:solidFill>
                  <a:srgbClr val="C00000"/>
                </a:solidFill>
                <a:effectLst/>
                <a:latin typeface="Arial Black" panose="020B0A04020102020204" pitchFamily="34" charset="0"/>
              </a:rPr>
              <a:t>обладнання</a:t>
            </a:r>
            <a:r>
              <a:rPr lang="ru-RU" sz="1800" b="0" i="0" dirty="0">
                <a:solidFill>
                  <a:srgbClr val="C00000"/>
                </a:solidFill>
                <a:effectLst/>
                <a:latin typeface="Arial Black" panose="020B0A04020102020204" pitchFamily="34" charset="0"/>
              </a:rPr>
              <a:t>, </a:t>
            </a:r>
            <a:r>
              <a:rPr lang="ru-RU" sz="1800" b="0" i="0" dirty="0" err="1">
                <a:solidFill>
                  <a:srgbClr val="C00000"/>
                </a:solidFill>
                <a:effectLst/>
                <a:latin typeface="Arial Black" panose="020B0A04020102020204" pitchFamily="34" charset="0"/>
              </a:rPr>
              <a:t>доріжок</a:t>
            </a:r>
            <a:r>
              <a:rPr lang="ru-RU" sz="1800" b="0" i="0" dirty="0">
                <a:solidFill>
                  <a:srgbClr val="C00000"/>
                </a:solidFill>
                <a:effectLst/>
                <a:latin typeface="Arial Black" panose="020B0A04020102020204" pitchFamily="34" charset="0"/>
              </a:rPr>
              <a:t> </a:t>
            </a:r>
            <a:r>
              <a:rPr lang="ru-RU" sz="1800" b="0" i="0" dirty="0" err="1">
                <a:solidFill>
                  <a:srgbClr val="C00000"/>
                </a:solidFill>
                <a:effectLst/>
                <a:latin typeface="Arial Black" panose="020B0A04020102020204" pitchFamily="34" charset="0"/>
              </a:rPr>
              <a:t>здоров'я</a:t>
            </a:r>
            <a:r>
              <a:rPr lang="ru-RU" sz="1800" b="0" i="0" dirty="0">
                <a:solidFill>
                  <a:srgbClr val="C00000"/>
                </a:solidFill>
                <a:effectLst/>
                <a:latin typeface="Arial Black" panose="020B0A04020102020204" pitchFamily="34" charset="0"/>
              </a:rPr>
              <a:t>, </a:t>
            </a:r>
            <a:r>
              <a:rPr lang="ru-RU" sz="1800" b="0" i="0" dirty="0" err="1">
                <a:solidFill>
                  <a:srgbClr val="C00000"/>
                </a:solidFill>
                <a:effectLst/>
                <a:latin typeface="Arial Black" panose="020B0A04020102020204" pitchFamily="34" charset="0"/>
              </a:rPr>
              <a:t>дрібного</a:t>
            </a:r>
            <a:r>
              <a:rPr lang="ru-RU" sz="1800" b="0" i="0" dirty="0">
                <a:solidFill>
                  <a:srgbClr val="C00000"/>
                </a:solidFill>
                <a:effectLst/>
                <a:latin typeface="Arial Black" panose="020B0A04020102020204" pitchFamily="34" charset="0"/>
              </a:rPr>
              <a:t> </a:t>
            </a:r>
            <a:r>
              <a:rPr lang="ru-RU" sz="1800" b="1" i="0" dirty="0" err="1">
                <a:solidFill>
                  <a:srgbClr val="C00000"/>
                </a:solidFill>
                <a:effectLst/>
                <a:latin typeface="Arial Black" panose="020B0A04020102020204" pitchFamily="34" charset="0"/>
              </a:rPr>
              <a:t>інвентаря</a:t>
            </a:r>
            <a:r>
              <a:rPr lang="ru-RU" sz="1800" dirty="0">
                <a:solidFill>
                  <a:srgbClr val="C00000"/>
                </a:solidFill>
                <a:latin typeface="Arial Black" panose="020B0A04020102020204" pitchFamily="34" charset="0"/>
              </a:rPr>
              <a:t>»</a:t>
            </a:r>
            <a:br>
              <a:rPr lang="uk-UA" sz="1800" dirty="0">
                <a:solidFill>
                  <a:srgbClr val="C00000"/>
                </a:solidFill>
                <a:latin typeface="Arial Black" panose="020B0A04020102020204" pitchFamily="34" charset="0"/>
              </a:rPr>
            </a:br>
            <a:endParaRPr lang="uk-UA" sz="1800" dirty="0"/>
          </a:p>
        </p:txBody>
      </p:sp>
      <p:pic>
        <p:nvPicPr>
          <p:cNvPr id="5" name="Рисунок 4">
            <a:extLst>
              <a:ext uri="{FF2B5EF4-FFF2-40B4-BE49-F238E27FC236}">
                <a16:creationId xmlns:a16="http://schemas.microsoft.com/office/drawing/2014/main" id="{90BD5442-6D90-475B-868A-A5A9E62135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980728"/>
            <a:ext cx="9144000" cy="5877272"/>
          </a:xfrm>
          <a:prstGeom prst="rect">
            <a:avLst/>
          </a:prstGeom>
        </p:spPr>
      </p:pic>
    </p:spTree>
    <p:extLst>
      <p:ext uri="{BB962C8B-B14F-4D97-AF65-F5344CB8AC3E}">
        <p14:creationId xmlns:p14="http://schemas.microsoft.com/office/powerpoint/2010/main" val="2990424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7" y="260648"/>
            <a:ext cx="6940827" cy="688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971600" y="1212899"/>
            <a:ext cx="7372874" cy="523220"/>
          </a:xfrm>
          <a:prstGeom prst="rect">
            <a:avLst/>
          </a:prstGeom>
        </p:spPr>
        <p:txBody>
          <a:bodyPr wrap="square">
            <a:spAutoFit/>
          </a:bodyPr>
          <a:lstStyle/>
          <a:p>
            <a:pPr lvl="0"/>
            <a:r>
              <a:rPr lang="uk-UA" sz="1400" i="1" dirty="0">
                <a:solidFill>
                  <a:srgbClr val="00B0F0"/>
                </a:solidFill>
                <a:effectLst>
                  <a:glow rad="63500">
                    <a:srgbClr val="4BACC6">
                      <a:satMod val="175000"/>
                      <a:alpha val="40000"/>
                    </a:srgbClr>
                  </a:glow>
                </a:effectLst>
                <a:latin typeface="Arial Black" pitchFamily="34" charset="0"/>
              </a:rPr>
              <a:t>- Забезпечити прозорість, відкритість і демократичність управління навчальним закладом;</a:t>
            </a:r>
          </a:p>
        </p:txBody>
      </p:sp>
      <p:sp>
        <p:nvSpPr>
          <p:cNvPr id="3" name="Прямоугольник 2"/>
          <p:cNvSpPr/>
          <p:nvPr/>
        </p:nvSpPr>
        <p:spPr>
          <a:xfrm>
            <a:off x="973288" y="1871567"/>
            <a:ext cx="8205536" cy="738664"/>
          </a:xfrm>
          <a:prstGeom prst="rect">
            <a:avLst/>
          </a:prstGeom>
        </p:spPr>
        <p:txBody>
          <a:bodyPr wrap="square">
            <a:spAutoFit/>
          </a:bodyPr>
          <a:lstStyle/>
          <a:p>
            <a:pPr lvl="0"/>
            <a:r>
              <a:rPr lang="uk-UA" sz="1400" i="1" dirty="0">
                <a:solidFill>
                  <a:srgbClr val="00B050"/>
                </a:solidFill>
                <a:effectLst>
                  <a:glow rad="63500">
                    <a:srgbClr val="9BBB59">
                      <a:satMod val="175000"/>
                      <a:alpha val="40000"/>
                    </a:srgbClr>
                  </a:glow>
                </a:effectLst>
                <a:latin typeface="Arial Black" pitchFamily="34" charset="0"/>
              </a:rPr>
              <a:t>- </a:t>
            </a:r>
            <a:r>
              <a:rPr lang="uk-UA" sz="1400" i="1" dirty="0">
                <a:solidFill>
                  <a:srgbClr val="00B0F0"/>
                </a:solidFill>
                <a:effectLst>
                  <a:glow rad="63500">
                    <a:srgbClr val="9BBB59">
                      <a:satMod val="175000"/>
                      <a:alpha val="40000"/>
                    </a:srgbClr>
                  </a:glow>
                </a:effectLst>
                <a:latin typeface="Arial Black" pitchFamily="34" charset="0"/>
              </a:rPr>
              <a:t>Стимулювати вплив громадськості на прийняття та виконання керівником навчального закладу відповідних рішень у сфері управління навчальним закладом</a:t>
            </a:r>
            <a:endParaRPr lang="ru-RU" sz="1400" i="1" dirty="0">
              <a:solidFill>
                <a:srgbClr val="00B0F0"/>
              </a:solidFill>
              <a:effectLst>
                <a:glow rad="63500">
                  <a:srgbClr val="9BBB59">
                    <a:satMod val="175000"/>
                    <a:alpha val="40000"/>
                  </a:srgbClr>
                </a:glow>
              </a:effectLst>
              <a:latin typeface="Arial Black" pitchFamily="34" charset="0"/>
            </a:endParaRP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27" y="4961247"/>
            <a:ext cx="2389187"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7949" y="4986433"/>
            <a:ext cx="2389187"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4986433"/>
            <a:ext cx="2389187"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3410" y="4967642"/>
            <a:ext cx="2389187"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3798" y="4961247"/>
            <a:ext cx="2389187" cy="1944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5DA358D0-52C6-428F-A4EE-CC27111CE8EA}"/>
              </a:ext>
            </a:extLst>
          </p:cNvPr>
          <p:cNvSpPr txBox="1"/>
          <p:nvPr/>
        </p:nvSpPr>
        <p:spPr>
          <a:xfrm>
            <a:off x="971601" y="2629022"/>
            <a:ext cx="7920880" cy="2708434"/>
          </a:xfrm>
          <a:prstGeom prst="rect">
            <a:avLst/>
          </a:prstGeom>
          <a:noFill/>
        </p:spPr>
        <p:txBody>
          <a:bodyPr wrap="square">
            <a:spAutoFit/>
          </a:bodyPr>
          <a:lstStyle/>
          <a:p>
            <a:r>
              <a:rPr lang="uk-UA" sz="2400" i="1" u="sng" dirty="0">
                <a:solidFill>
                  <a:srgbClr val="FF0000"/>
                </a:solidFill>
                <a:effectLst/>
                <a:latin typeface="Arial Black" panose="020B0A04020102020204" pitchFamily="34" charset="0"/>
                <a:cs typeface="Mongolian Baiti" panose="03000500000000000000" pitchFamily="66" charset="0"/>
              </a:rPr>
              <a:t>Мета звітування:</a:t>
            </a:r>
          </a:p>
          <a:p>
            <a:endParaRPr lang="uk-UA" sz="2000" i="1" dirty="0">
              <a:solidFill>
                <a:srgbClr val="FF0000"/>
              </a:solidFill>
              <a:effectLst/>
              <a:latin typeface="Arial Black" panose="020B0A04020102020204" pitchFamily="34" charset="0"/>
              <a:cs typeface="Mongolian Baiti" panose="03000500000000000000" pitchFamily="66" charset="0"/>
            </a:endParaRPr>
          </a:p>
          <a:p>
            <a:pPr algn="just"/>
            <a:r>
              <a:rPr lang="uk-UA" sz="1800" b="0" i="1" dirty="0">
                <a:solidFill>
                  <a:srgbClr val="00B050"/>
                </a:solidFill>
                <a:effectLst/>
                <a:latin typeface="Arial Black" panose="020B0A04020102020204" pitchFamily="34" charset="0"/>
              </a:rPr>
              <a:t>Подальше утвердження відкритої і демократичної державно-громадської системи управління закладом дошкільної освіти, поєднання державного і громадського контролю за прозорістю прийняття й виконання управлінських рішень, запровадження колегіальної етики управлінської діяльності директора.</a:t>
            </a:r>
            <a:r>
              <a:rPr lang="uk-UA" i="1" dirty="0">
                <a:solidFill>
                  <a:srgbClr val="00B050"/>
                </a:solidFill>
                <a:latin typeface="Arial Black" panose="020B0A04020102020204" pitchFamily="34" charset="0"/>
              </a:rPr>
              <a:t> </a:t>
            </a:r>
            <a:br>
              <a:rPr lang="uk-UA" i="1" dirty="0">
                <a:solidFill>
                  <a:srgbClr val="00B050"/>
                </a:solidFill>
                <a:latin typeface="Arial Black" panose="020B0A04020102020204" pitchFamily="34" charset="0"/>
              </a:rPr>
            </a:br>
            <a:endParaRPr lang="uk-UA" i="1" dirty="0">
              <a:solidFill>
                <a:srgbClr val="00B050"/>
              </a:solidFill>
              <a:latin typeface="Arial Black" panose="020B0A04020102020204" pitchFamily="34" charset="0"/>
            </a:endParaRPr>
          </a:p>
        </p:txBody>
      </p:sp>
    </p:spTree>
    <p:extLst>
      <p:ext uri="{BB962C8B-B14F-4D97-AF65-F5344CB8AC3E}">
        <p14:creationId xmlns:p14="http://schemas.microsoft.com/office/powerpoint/2010/main" val="3298625447"/>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1F206C-D12D-45F4-9109-A681367C72B9}"/>
              </a:ext>
            </a:extLst>
          </p:cNvPr>
          <p:cNvSpPr>
            <a:spLocks noGrp="1"/>
          </p:cNvSpPr>
          <p:nvPr>
            <p:ph type="title"/>
          </p:nvPr>
        </p:nvSpPr>
        <p:spPr>
          <a:xfrm>
            <a:off x="179512" y="0"/>
            <a:ext cx="8964487" cy="692696"/>
          </a:xfrm>
        </p:spPr>
        <p:txBody>
          <a:bodyPr/>
          <a:lstStyle/>
          <a:p>
            <a:r>
              <a:rPr lang="uk-UA" i="1" dirty="0">
                <a:solidFill>
                  <a:srgbClr val="FF0000"/>
                </a:solidFill>
                <a:latin typeface="Arial Black" panose="020B0A04020102020204" pitchFamily="34" charset="0"/>
              </a:rPr>
              <a:t>СТАН ДИТЯЧОГО ТРАВМАТИЗМУ</a:t>
            </a:r>
          </a:p>
        </p:txBody>
      </p:sp>
      <p:sp>
        <p:nvSpPr>
          <p:cNvPr id="3" name="Місце для вмісту 2">
            <a:extLst>
              <a:ext uri="{FF2B5EF4-FFF2-40B4-BE49-F238E27FC236}">
                <a16:creationId xmlns:a16="http://schemas.microsoft.com/office/drawing/2014/main" id="{178C0D3F-57B6-4991-983F-04E88287AED6}"/>
              </a:ext>
            </a:extLst>
          </p:cNvPr>
          <p:cNvSpPr>
            <a:spLocks noGrp="1"/>
          </p:cNvSpPr>
          <p:nvPr>
            <p:ph idx="1"/>
          </p:nvPr>
        </p:nvSpPr>
        <p:spPr>
          <a:xfrm>
            <a:off x="467544" y="692696"/>
            <a:ext cx="8676455" cy="6165304"/>
          </a:xfrm>
        </p:spPr>
        <p:txBody>
          <a:bodyPr>
            <a:normAutofit fontScale="85000" lnSpcReduction="20000"/>
          </a:bodyPr>
          <a:lstStyle/>
          <a:p>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Згідно</a:t>
            </a:r>
            <a:r>
              <a:rPr lang="ru-RU" sz="1800" b="1" dirty="0">
                <a:solidFill>
                  <a:srgbClr val="002060"/>
                </a:solidFill>
                <a:effectLst/>
                <a:latin typeface="Arial Black" panose="020B0A04020102020204" pitchFamily="34" charset="0"/>
                <a:ea typeface="Times New Roman" panose="02020603050405020304" pitchFamily="18" charset="0"/>
              </a:rPr>
              <a:t> з планом </a:t>
            </a:r>
            <a:r>
              <a:rPr lang="ru-RU" sz="1800" b="1" dirty="0" err="1">
                <a:solidFill>
                  <a:srgbClr val="002060"/>
                </a:solidFill>
                <a:effectLst/>
                <a:latin typeface="Arial Black" panose="020B0A04020102020204" pitchFamily="34" charset="0"/>
                <a:ea typeface="Times New Roman" panose="02020603050405020304" pitchFamily="18" charset="0"/>
              </a:rPr>
              <a:t>роботи</a:t>
            </a:r>
            <a:r>
              <a:rPr lang="ru-RU" sz="1800" b="1" dirty="0">
                <a:solidFill>
                  <a:srgbClr val="002060"/>
                </a:solidFill>
                <a:effectLst/>
                <a:latin typeface="Arial Black" panose="020B0A04020102020204" pitchFamily="34" charset="0"/>
                <a:ea typeface="Times New Roman" panose="02020603050405020304" pitchFamily="18" charset="0"/>
              </a:rPr>
              <a:t>  закладу </a:t>
            </a:r>
            <a:r>
              <a:rPr lang="uk-UA" sz="1800" b="1" dirty="0">
                <a:solidFill>
                  <a:srgbClr val="002060"/>
                </a:solidFill>
                <a:effectLst/>
                <a:latin typeface="Arial Black" panose="020B0A04020102020204" pitchFamily="34" charset="0"/>
                <a:ea typeface="Times New Roman" panose="02020603050405020304" pitchFamily="18" charset="0"/>
              </a:rPr>
              <a:t>дошкільної освіти</a:t>
            </a:r>
            <a:r>
              <a:rPr lang="ru-RU" sz="1800" b="1" dirty="0">
                <a:solidFill>
                  <a:srgbClr val="002060"/>
                </a:solidFill>
                <a:effectLst/>
                <a:latin typeface="Arial Black" panose="020B0A04020102020204" pitchFamily="34" charset="0"/>
                <a:ea typeface="Times New Roman" panose="02020603050405020304" pitchFamily="18" charset="0"/>
              </a:rPr>
              <a:t>  на 202</a:t>
            </a:r>
            <a:r>
              <a:rPr lang="uk-UA" sz="1800" b="1" dirty="0">
                <a:solidFill>
                  <a:srgbClr val="002060"/>
                </a:solidFill>
                <a:effectLst/>
                <a:latin typeface="Arial Black" panose="020B0A04020102020204" pitchFamily="34" charset="0"/>
                <a:ea typeface="Times New Roman" panose="02020603050405020304" pitchFamily="18" charset="0"/>
              </a:rPr>
              <a:t>3</a:t>
            </a:r>
            <a:r>
              <a:rPr lang="ru-RU" sz="1800" b="1" dirty="0">
                <a:solidFill>
                  <a:srgbClr val="002060"/>
                </a:solidFill>
                <a:effectLst/>
                <a:latin typeface="Arial Black" panose="020B0A04020102020204" pitchFamily="34" charset="0"/>
                <a:ea typeface="Times New Roman" panose="02020603050405020304" pitchFamily="18" charset="0"/>
              </a:rPr>
              <a:t> – 20</a:t>
            </a:r>
            <a:r>
              <a:rPr lang="uk-UA" sz="1800" b="1" dirty="0">
                <a:solidFill>
                  <a:srgbClr val="002060"/>
                </a:solidFill>
                <a:effectLst/>
                <a:latin typeface="Arial Black" panose="020B0A04020102020204" pitchFamily="34" charset="0"/>
                <a:ea typeface="Times New Roman" panose="02020603050405020304" pitchFamily="18" charset="0"/>
              </a:rPr>
              <a:t>24</a:t>
            </a:r>
            <a:r>
              <a:rPr lang="ru-RU" b="1" dirty="0" err="1">
                <a:solidFill>
                  <a:srgbClr val="002060"/>
                </a:solidFill>
                <a:latin typeface="Arial Black" panose="020B0A04020102020204" pitchFamily="34" charset="0"/>
                <a:ea typeface="Times New Roman" panose="02020603050405020304" pitchFamily="18" charset="0"/>
              </a:rPr>
              <a:t>н.р</a:t>
            </a:r>
            <a:r>
              <a:rPr lang="ru-RU" b="1" dirty="0">
                <a:solidFill>
                  <a:srgbClr val="002060"/>
                </a:solidFill>
                <a:latin typeface="Arial Black" panose="020B0A04020102020204" pitchFamily="34" charset="0"/>
                <a:ea typeface="Times New Roman" panose="02020603050405020304" pitchFamily="18" charset="0"/>
              </a:rPr>
              <a:t>.</a:t>
            </a:r>
            <a:r>
              <a:rPr lang="ru-RU" sz="1800" b="1" dirty="0">
                <a:solidFill>
                  <a:srgbClr val="002060"/>
                </a:solidFill>
                <a:effectLst/>
                <a:latin typeface="Arial Black" panose="020B0A04020102020204" pitchFamily="34" charset="0"/>
                <a:ea typeface="Times New Roman" panose="02020603050405020304" pitchFamily="18" charset="0"/>
              </a:rPr>
              <a:t>, з метою </a:t>
            </a:r>
            <a:r>
              <a:rPr lang="ru-RU" sz="1800" b="1" dirty="0" err="1">
                <a:solidFill>
                  <a:srgbClr val="002060"/>
                </a:solidFill>
                <a:effectLst/>
                <a:latin typeface="Arial Black" panose="020B0A04020102020204" pitchFamily="34" charset="0"/>
                <a:ea typeface="Times New Roman" panose="02020603050405020304" pitchFamily="18" charset="0"/>
              </a:rPr>
              <a:t>дотримання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вимог</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безпечного</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перебування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учасників</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освітнього</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процесу</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було</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проаналізовано</a:t>
            </a:r>
            <a:r>
              <a:rPr lang="ru-RU" sz="1800" b="1" dirty="0">
                <a:solidFill>
                  <a:srgbClr val="002060"/>
                </a:solidFill>
                <a:effectLst/>
                <a:latin typeface="Arial Black" panose="020B0A04020102020204" pitchFamily="34" charset="0"/>
                <a:ea typeface="Times New Roman" panose="02020603050405020304" pitchFamily="18" charset="0"/>
              </a:rPr>
              <a:t> стан </a:t>
            </a:r>
            <a:r>
              <a:rPr lang="ru-RU" sz="1800" b="1" dirty="0" err="1">
                <a:solidFill>
                  <a:srgbClr val="002060"/>
                </a:solidFill>
                <a:effectLst/>
                <a:latin typeface="Arial Black" panose="020B0A04020102020204" pitchFamily="34" charset="0"/>
                <a:ea typeface="Times New Roman" panose="02020603050405020304" pitchFamily="18" charset="0"/>
              </a:rPr>
              <a:t>роботи</a:t>
            </a:r>
            <a:r>
              <a:rPr lang="ru-RU" sz="1800" b="1" dirty="0">
                <a:solidFill>
                  <a:srgbClr val="002060"/>
                </a:solidFill>
                <a:effectLst/>
                <a:latin typeface="Arial Black" panose="020B0A04020102020204" pitchFamily="34" charset="0"/>
                <a:ea typeface="Times New Roman" panose="02020603050405020304" pitchFamily="18" charset="0"/>
              </a:rPr>
              <a:t> з </a:t>
            </a:r>
            <a:r>
              <a:rPr lang="ru-RU" sz="1800" b="1" dirty="0" err="1">
                <a:solidFill>
                  <a:srgbClr val="002060"/>
                </a:solidFill>
                <a:effectLst/>
                <a:latin typeface="Arial Black" panose="020B0A04020102020204" pitchFamily="34" charset="0"/>
                <a:ea typeface="Times New Roman" panose="02020603050405020304" pitchFamily="18" charset="0"/>
              </a:rPr>
              <a:t>питань</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безпеки</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життєдіяльності</a:t>
            </a:r>
            <a:r>
              <a:rPr lang="ru-RU" sz="1800" b="1" dirty="0">
                <a:solidFill>
                  <a:srgbClr val="002060"/>
                </a:solidFill>
                <a:effectLst/>
                <a:latin typeface="Arial Black" panose="020B0A04020102020204" pitchFamily="34" charset="0"/>
                <a:ea typeface="Times New Roman" panose="02020603050405020304" pitchFamily="18" charset="0"/>
              </a:rPr>
              <a:t> та </a:t>
            </a:r>
            <a:r>
              <a:rPr lang="ru-RU" sz="1800" b="1" dirty="0" err="1">
                <a:solidFill>
                  <a:srgbClr val="002060"/>
                </a:solidFill>
                <a:effectLst/>
                <a:latin typeface="Arial Black" panose="020B0A04020102020204" pitchFamily="34" charset="0"/>
                <a:ea typeface="Times New Roman" panose="02020603050405020304" pitchFamily="18" charset="0"/>
              </a:rPr>
              <a:t>охорони</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життя</a:t>
            </a:r>
            <a:r>
              <a:rPr lang="ru-RU" sz="1800" b="1" dirty="0">
                <a:solidFill>
                  <a:srgbClr val="002060"/>
                </a:solidFill>
                <a:effectLst/>
                <a:latin typeface="Arial Black" panose="020B0A04020102020204" pitchFamily="34" charset="0"/>
                <a:ea typeface="Times New Roman" panose="02020603050405020304" pitchFamily="18" charset="0"/>
              </a:rPr>
              <a:t> і </a:t>
            </a:r>
            <a:r>
              <a:rPr lang="ru-RU" sz="1800" b="1" dirty="0" err="1">
                <a:solidFill>
                  <a:srgbClr val="002060"/>
                </a:solidFill>
                <a:effectLst/>
                <a:latin typeface="Arial Black" panose="020B0A04020102020204" pitchFamily="34" charset="0"/>
                <a:ea typeface="Times New Roman" panose="02020603050405020304" pitchFamily="18" charset="0"/>
              </a:rPr>
              <a:t>здоров’я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дітей</a:t>
            </a:r>
            <a:r>
              <a:rPr lang="ru-RU" sz="1800" b="1" dirty="0">
                <a:solidFill>
                  <a:srgbClr val="002060"/>
                </a:solidFill>
                <a:effectLst/>
                <a:latin typeface="Arial Black" panose="020B0A04020102020204" pitchFamily="34" charset="0"/>
                <a:ea typeface="Times New Roman" panose="02020603050405020304" pitchFamily="18" charset="0"/>
              </a:rPr>
              <a:t> у </a:t>
            </a:r>
            <a:r>
              <a:rPr lang="ru-RU" sz="1800" b="1" dirty="0" err="1">
                <a:solidFill>
                  <a:srgbClr val="002060"/>
                </a:solidFill>
                <a:effectLst/>
                <a:latin typeface="Arial Black" panose="020B0A04020102020204" pitchFamily="34" charset="0"/>
                <a:ea typeface="Times New Roman" panose="02020603050405020304" pitchFamily="18" charset="0"/>
              </a:rPr>
              <a:t>закладі</a:t>
            </a:r>
            <a:r>
              <a:rPr lang="ru-RU" sz="1800" b="1" dirty="0">
                <a:solidFill>
                  <a:srgbClr val="002060"/>
                </a:solidFill>
                <a:effectLst/>
                <a:latin typeface="Arial Black" panose="020B0A04020102020204" pitchFamily="34" charset="0"/>
                <a:ea typeface="Times New Roman" panose="02020603050405020304" pitchFamily="18" charset="0"/>
              </a:rPr>
              <a:t> за 202</a:t>
            </a:r>
            <a:r>
              <a:rPr lang="uk-UA" sz="1800" b="1" dirty="0">
                <a:solidFill>
                  <a:srgbClr val="002060"/>
                </a:solidFill>
                <a:effectLst/>
                <a:latin typeface="Arial Black" panose="020B0A04020102020204" pitchFamily="34" charset="0"/>
                <a:ea typeface="Times New Roman" panose="02020603050405020304" pitchFamily="18" charset="0"/>
              </a:rPr>
              <a:t>3</a:t>
            </a:r>
            <a:r>
              <a:rPr lang="ru-RU" sz="1800" b="1" dirty="0">
                <a:solidFill>
                  <a:srgbClr val="002060"/>
                </a:solidFill>
                <a:effectLst/>
                <a:latin typeface="Arial Black" panose="020B0A04020102020204" pitchFamily="34" charset="0"/>
                <a:ea typeface="Times New Roman" panose="02020603050405020304" pitchFamily="18" charset="0"/>
              </a:rPr>
              <a:t>/202</a:t>
            </a:r>
            <a:r>
              <a:rPr lang="uk-UA" sz="1800" b="1" dirty="0">
                <a:solidFill>
                  <a:srgbClr val="002060"/>
                </a:solidFill>
                <a:effectLst/>
                <a:latin typeface="Arial Black" panose="020B0A04020102020204" pitchFamily="34" charset="0"/>
                <a:ea typeface="Times New Roman" panose="02020603050405020304" pitchFamily="18" charset="0"/>
              </a:rPr>
              <a:t>4</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навчальний</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рік</a:t>
            </a:r>
            <a:r>
              <a:rPr lang="ru-RU" sz="1800" b="1" dirty="0">
                <a:solidFill>
                  <a:srgbClr val="002060"/>
                </a:solidFill>
                <a:effectLst/>
                <a:latin typeface="Arial Black" panose="020B0A04020102020204" pitchFamily="34" charset="0"/>
                <a:ea typeface="Times New Roman" panose="02020603050405020304" pitchFamily="18" charset="0"/>
              </a:rPr>
              <a:t>  </a:t>
            </a:r>
          </a:p>
          <a:p>
            <a:r>
              <a:rPr lang="uk-UA" sz="1800" b="1" dirty="0">
                <a:solidFill>
                  <a:srgbClr val="002060"/>
                </a:solidFill>
                <a:effectLst/>
                <a:latin typeface="Arial Black" panose="020B0A04020102020204" pitchFamily="34" charset="0"/>
                <a:ea typeface="Times New Roman" panose="02020603050405020304" pitchFamily="18" charset="0"/>
              </a:rPr>
              <a:t> Аналіз роботи </a:t>
            </a:r>
            <a:r>
              <a:rPr lang="uk-UA" sz="1800" b="1" dirty="0" err="1">
                <a:solidFill>
                  <a:srgbClr val="002060"/>
                </a:solidFill>
                <a:effectLst/>
                <a:latin typeface="Arial Black" panose="020B0A04020102020204" pitchFamily="34" charset="0"/>
                <a:ea typeface="Times New Roman" panose="02020603050405020304" pitchFamily="18" charset="0"/>
              </a:rPr>
              <a:t>показав,що</a:t>
            </a:r>
            <a:r>
              <a:rPr lang="uk-UA" sz="1800" b="1" dirty="0">
                <a:solidFill>
                  <a:srgbClr val="002060"/>
                </a:solidFill>
                <a:effectLst/>
                <a:latin typeface="Arial Black" panose="020B0A04020102020204" pitchFamily="34" charset="0"/>
                <a:ea typeface="Times New Roman" panose="02020603050405020304" pitchFamily="18" charset="0"/>
              </a:rPr>
              <a:t> р</a:t>
            </a:r>
            <a:r>
              <a:rPr lang="ru-RU" sz="1800" b="1" dirty="0" err="1">
                <a:solidFill>
                  <a:srgbClr val="002060"/>
                </a:solidFill>
                <a:effectLst/>
                <a:latin typeface="Arial Black" panose="020B0A04020102020204" pitchFamily="34" charset="0"/>
                <a:ea typeface="Times New Roman" panose="02020603050405020304" pitchFamily="18" charset="0"/>
              </a:rPr>
              <a:t>обота</a:t>
            </a:r>
            <a:r>
              <a:rPr lang="ru-RU" sz="1800" b="1" dirty="0">
                <a:solidFill>
                  <a:srgbClr val="002060"/>
                </a:solidFill>
                <a:effectLst/>
                <a:latin typeface="Arial Black" panose="020B0A04020102020204" pitchFamily="34" charset="0"/>
                <a:ea typeface="Times New Roman" panose="02020603050405020304" pitchFamily="18" charset="0"/>
              </a:rPr>
              <a:t> з </a:t>
            </a:r>
            <a:r>
              <a:rPr lang="ru-RU" sz="1800" b="1" dirty="0" err="1">
                <a:solidFill>
                  <a:srgbClr val="002060"/>
                </a:solidFill>
                <a:effectLst/>
                <a:latin typeface="Arial Black" panose="020B0A04020102020204" pitchFamily="34" charset="0"/>
                <a:ea typeface="Times New Roman" panose="02020603050405020304" pitchFamily="18" charset="0"/>
              </a:rPr>
              <a:t>охорони</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життя</a:t>
            </a:r>
            <a:r>
              <a:rPr lang="ru-RU" sz="1800" b="1" dirty="0">
                <a:solidFill>
                  <a:srgbClr val="002060"/>
                </a:solidFill>
                <a:effectLst/>
                <a:latin typeface="Arial Black" panose="020B0A04020102020204" pitchFamily="34" charset="0"/>
                <a:ea typeface="Times New Roman" panose="02020603050405020304" pitchFamily="18" charset="0"/>
              </a:rPr>
              <a:t> і </a:t>
            </a:r>
            <a:r>
              <a:rPr lang="ru-RU" sz="1800" b="1" dirty="0" err="1">
                <a:solidFill>
                  <a:srgbClr val="002060"/>
                </a:solidFill>
                <a:effectLst/>
                <a:latin typeface="Arial Black" panose="020B0A04020102020204" pitchFamily="34" charset="0"/>
                <a:ea typeface="Times New Roman" panose="02020603050405020304" pitchFamily="18" charset="0"/>
              </a:rPr>
              <a:t>здоров’я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дітей</a:t>
            </a:r>
            <a:r>
              <a:rPr lang="ru-RU" sz="1800" b="1" dirty="0">
                <a:solidFill>
                  <a:srgbClr val="002060"/>
                </a:solidFill>
                <a:effectLst/>
                <a:latin typeface="Arial Black" panose="020B0A04020102020204" pitchFamily="34" charset="0"/>
                <a:ea typeface="Times New Roman" panose="02020603050405020304" pitchFamily="18" charset="0"/>
              </a:rPr>
              <a:t> та </a:t>
            </a:r>
            <a:r>
              <a:rPr lang="ru-RU" sz="1800" b="1" dirty="0" err="1">
                <a:solidFill>
                  <a:srgbClr val="002060"/>
                </a:solidFill>
                <a:effectLst/>
                <a:latin typeface="Arial Black" panose="020B0A04020102020204" pitchFamily="34" charset="0"/>
                <a:ea typeface="Times New Roman" panose="02020603050405020304" pitchFamily="18" charset="0"/>
              </a:rPr>
              <a:t>попередження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дитячого</a:t>
            </a:r>
            <a:r>
              <a:rPr lang="ru-RU" sz="1800" b="1" dirty="0">
                <a:solidFill>
                  <a:srgbClr val="002060"/>
                </a:solidFill>
                <a:effectLst/>
                <a:latin typeface="Arial Black" panose="020B0A04020102020204" pitchFamily="34" charset="0"/>
                <a:ea typeface="Times New Roman" panose="02020603050405020304" pitchFamily="18" charset="0"/>
              </a:rPr>
              <a:t> травматизму </a:t>
            </a:r>
            <a:r>
              <a:rPr lang="ru-RU" sz="1800" b="1" dirty="0" err="1">
                <a:solidFill>
                  <a:srgbClr val="002060"/>
                </a:solidFill>
                <a:effectLst/>
                <a:latin typeface="Arial Black" panose="020B0A04020102020204" pitchFamily="34" charset="0"/>
                <a:ea typeface="Times New Roman" panose="02020603050405020304" pitchFamily="18" charset="0"/>
              </a:rPr>
              <a:t>проводилася</a:t>
            </a:r>
            <a:r>
              <a:rPr lang="ru-RU" sz="1800" b="1" dirty="0">
                <a:solidFill>
                  <a:srgbClr val="002060"/>
                </a:solidFill>
                <a:effectLst/>
                <a:latin typeface="Arial Black" panose="020B0A04020102020204" pitchFamily="34" charset="0"/>
                <a:ea typeface="Times New Roman" panose="02020603050405020304" pitchFamily="18" charset="0"/>
              </a:rPr>
              <a:t> за такими </a:t>
            </a:r>
            <a:r>
              <a:rPr lang="ru-RU" sz="1800" b="1" dirty="0" err="1">
                <a:solidFill>
                  <a:srgbClr val="002060"/>
                </a:solidFill>
                <a:effectLst/>
                <a:latin typeface="Arial Black" panose="020B0A04020102020204" pitchFamily="34" charset="0"/>
                <a:ea typeface="Times New Roman" panose="02020603050405020304" pitchFamily="18" charset="0"/>
              </a:rPr>
              <a:t>напрямками</a:t>
            </a:r>
            <a:r>
              <a:rPr lang="ru-RU" sz="1800" b="1" dirty="0">
                <a:solidFill>
                  <a:srgbClr val="002060"/>
                </a:solidFill>
                <a:effectLst/>
                <a:latin typeface="Arial Black" panose="020B0A04020102020204" pitchFamily="34" charset="0"/>
                <a:ea typeface="Times New Roman" panose="02020603050405020304" pitchFamily="18" charset="0"/>
              </a:rPr>
              <a:t>: робота з </a:t>
            </a:r>
            <a:r>
              <a:rPr lang="ru-RU" sz="1800" b="1" dirty="0" err="1">
                <a:solidFill>
                  <a:srgbClr val="002060"/>
                </a:solidFill>
                <a:effectLst/>
                <a:latin typeface="Arial Black" panose="020B0A04020102020204" pitchFamily="34" charset="0"/>
                <a:ea typeface="Times New Roman" panose="02020603050405020304" pitchFamily="18" charset="0"/>
              </a:rPr>
              <a:t>працівниками</a:t>
            </a:r>
            <a:r>
              <a:rPr lang="uk-UA" sz="1800" b="1" dirty="0">
                <a:solidFill>
                  <a:srgbClr val="002060"/>
                </a:solidFill>
                <a:effectLst/>
                <a:latin typeface="Arial Black" panose="020B0A04020102020204" pitchFamily="34" charset="0"/>
                <a:ea typeface="Times New Roman" panose="02020603050405020304" pitchFamily="18" charset="0"/>
              </a:rPr>
              <a:t>, </a:t>
            </a:r>
            <a:r>
              <a:rPr lang="ru-RU" sz="1800" b="1" dirty="0">
                <a:solidFill>
                  <a:srgbClr val="002060"/>
                </a:solidFill>
                <a:effectLst/>
                <a:latin typeface="Arial Black" panose="020B0A04020102020204" pitchFamily="34" charset="0"/>
                <a:ea typeface="Times New Roman" panose="02020603050405020304" pitchFamily="18" charset="0"/>
              </a:rPr>
              <a:t>робота з батьками</a:t>
            </a:r>
            <a:r>
              <a:rPr lang="uk-UA" sz="1800" b="1" dirty="0">
                <a:solidFill>
                  <a:srgbClr val="002060"/>
                </a:solidFill>
                <a:effectLst/>
                <a:latin typeface="Arial Black" panose="020B0A04020102020204" pitchFamily="34" charset="0"/>
                <a:ea typeface="Times New Roman" panose="02020603050405020304" pitchFamily="18" charset="0"/>
              </a:rPr>
              <a:t>, </a:t>
            </a:r>
            <a:r>
              <a:rPr lang="ru-RU" sz="1800" b="1" dirty="0">
                <a:solidFill>
                  <a:srgbClr val="002060"/>
                </a:solidFill>
                <a:effectLst/>
                <a:latin typeface="Arial Black" panose="020B0A04020102020204" pitchFamily="34" charset="0"/>
                <a:ea typeface="Times New Roman" panose="02020603050405020304" pitchFamily="18" charset="0"/>
              </a:rPr>
              <a:t>робота з </a:t>
            </a:r>
            <a:r>
              <a:rPr lang="ru-RU" sz="1800" b="1" dirty="0" err="1">
                <a:solidFill>
                  <a:srgbClr val="002060"/>
                </a:solidFill>
                <a:effectLst/>
                <a:latin typeface="Arial Black" panose="020B0A04020102020204" pitchFamily="34" charset="0"/>
                <a:ea typeface="Times New Roman" panose="02020603050405020304" pitchFamily="18" charset="0"/>
              </a:rPr>
              <a:t>дітьми</a:t>
            </a:r>
            <a:r>
              <a:rPr lang="ru-RU" sz="1800" b="1" dirty="0">
                <a:solidFill>
                  <a:srgbClr val="002060"/>
                </a:solidFill>
                <a:effectLst/>
                <a:latin typeface="Arial Black" panose="020B0A04020102020204" pitchFamily="34" charset="0"/>
                <a:ea typeface="Times New Roman" panose="02020603050405020304" pitchFamily="18" charset="0"/>
              </a:rPr>
              <a:t>.</a:t>
            </a:r>
          </a:p>
          <a:p>
            <a:r>
              <a:rPr lang="ru-RU" sz="1800" b="1" dirty="0">
                <a:solidFill>
                  <a:srgbClr val="002060"/>
                </a:solidFill>
                <a:effectLst/>
                <a:latin typeface="Arial Black" panose="020B0A04020102020204" pitchFamily="34" charset="0"/>
                <a:ea typeface="Times New Roman" panose="02020603050405020304" pitchFamily="18" charset="0"/>
              </a:rPr>
              <a:t> У </a:t>
            </a:r>
            <a:r>
              <a:rPr lang="ru-RU" sz="1800" b="1" dirty="0" err="1">
                <a:solidFill>
                  <a:srgbClr val="002060"/>
                </a:solidFill>
                <a:effectLst/>
                <a:latin typeface="Arial Black" panose="020B0A04020102020204" pitchFamily="34" charset="0"/>
                <a:ea typeface="Times New Roman" panose="02020603050405020304" pitchFamily="18" charset="0"/>
              </a:rPr>
              <a:t>відповідності</a:t>
            </a:r>
            <a:r>
              <a:rPr lang="ru-RU" sz="1800" b="1" dirty="0">
                <a:solidFill>
                  <a:srgbClr val="002060"/>
                </a:solidFill>
                <a:effectLst/>
                <a:latin typeface="Arial Black" panose="020B0A04020102020204" pitchFamily="34" charset="0"/>
                <a:ea typeface="Times New Roman" panose="02020603050405020304" pitchFamily="18" charset="0"/>
              </a:rPr>
              <a:t> до </a:t>
            </a:r>
            <a:r>
              <a:rPr lang="ru-RU" sz="1800" b="1" dirty="0" err="1">
                <a:solidFill>
                  <a:srgbClr val="002060"/>
                </a:solidFill>
                <a:effectLst/>
                <a:latin typeface="Arial Black" panose="020B0A04020102020204" pitchFamily="34" charset="0"/>
                <a:ea typeface="Times New Roman" panose="02020603050405020304" pitchFamily="18" charset="0"/>
              </a:rPr>
              <a:t>вимог</a:t>
            </a:r>
            <a:r>
              <a:rPr lang="ru-RU" sz="1800" b="1" dirty="0">
                <a:solidFill>
                  <a:srgbClr val="002060"/>
                </a:solidFill>
                <a:effectLst/>
                <a:latin typeface="Arial Black" panose="020B0A04020102020204" pitchFamily="34" charset="0"/>
                <a:ea typeface="Times New Roman" panose="02020603050405020304" pitchFamily="18" charset="0"/>
              </a:rPr>
              <a:t> </a:t>
            </a:r>
            <a:r>
              <a:rPr lang="uk-UA" sz="1800" b="1" dirty="0">
                <a:solidFill>
                  <a:srgbClr val="002060"/>
                </a:solidFill>
                <a:effectLst/>
                <a:latin typeface="Arial Black" panose="020B0A04020102020204" pitchFamily="34" charset="0"/>
                <a:ea typeface="Times New Roman" panose="02020603050405020304" pitchFamily="18" charset="0"/>
              </a:rPr>
              <a:t>оформлена </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документація</a:t>
            </a:r>
            <a:r>
              <a:rPr lang="uk-UA" sz="1800" b="1" dirty="0">
                <a:solidFill>
                  <a:srgbClr val="002060"/>
                </a:solidFill>
                <a:effectLst/>
                <a:latin typeface="Arial Black" panose="020B0A04020102020204" pitchFamily="34" charset="0"/>
                <a:ea typeface="Times New Roman" panose="02020603050405020304" pitchFamily="18" charset="0"/>
              </a:rPr>
              <a:t>: своєчасно п</a:t>
            </a:r>
            <a:r>
              <a:rPr lang="ru-RU" sz="1800" b="1" dirty="0" err="1">
                <a:solidFill>
                  <a:srgbClr val="002060"/>
                </a:solidFill>
                <a:effectLst/>
                <a:latin typeface="Arial Black" panose="020B0A04020102020204" pitchFamily="34" charset="0"/>
                <a:ea typeface="Times New Roman" panose="02020603050405020304" pitchFamily="18" charset="0"/>
              </a:rPr>
              <a:t>роведено</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вступні</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первинні</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повторні</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інструктажі</a:t>
            </a:r>
            <a:r>
              <a:rPr lang="ru-RU" sz="1800" b="1" dirty="0">
                <a:solidFill>
                  <a:srgbClr val="002060"/>
                </a:solidFill>
                <a:effectLst/>
                <a:latin typeface="Arial Black" panose="020B0A04020102020204" pitchFamily="34" charset="0"/>
                <a:ea typeface="Times New Roman" panose="02020603050405020304" pitchFamily="18" charset="0"/>
              </a:rPr>
              <a:t> з </a:t>
            </a:r>
            <a:r>
              <a:rPr lang="ru-RU" sz="1800" b="1" dirty="0" err="1">
                <a:solidFill>
                  <a:srgbClr val="002060"/>
                </a:solidFill>
                <a:effectLst/>
                <a:latin typeface="Arial Black" panose="020B0A04020102020204" pitchFamily="34" charset="0"/>
                <a:ea typeface="Times New Roman" panose="02020603050405020304" pitchFamily="18" charset="0"/>
              </a:rPr>
              <a:t>працівниками</a:t>
            </a:r>
            <a:r>
              <a:rPr lang="ru-RU" sz="1800" b="1" dirty="0">
                <a:solidFill>
                  <a:srgbClr val="002060"/>
                </a:solidFill>
                <a:effectLst/>
                <a:latin typeface="Arial Black" panose="020B0A04020102020204" pitchFamily="34" charset="0"/>
                <a:ea typeface="Times New Roman" panose="02020603050405020304" pitchFamily="18" charset="0"/>
              </a:rPr>
              <a:t> закладу</a:t>
            </a:r>
            <a:r>
              <a:rPr lang="uk-UA" sz="1800" b="1" dirty="0">
                <a:solidFill>
                  <a:srgbClr val="002060"/>
                </a:solidFill>
                <a:effectLst/>
                <a:latin typeface="Arial Black" panose="020B0A04020102020204" pitchFamily="34" charset="0"/>
                <a:ea typeface="Times New Roman" panose="02020603050405020304" pitchFamily="18" charset="0"/>
              </a:rPr>
              <a:t> дошкільної освіти </a:t>
            </a:r>
            <a:r>
              <a:rPr lang="ru-RU" sz="1800" b="1" dirty="0">
                <a:solidFill>
                  <a:srgbClr val="002060"/>
                </a:solidFill>
                <a:effectLst/>
                <a:latin typeface="Arial Black" panose="020B0A04020102020204" pitchFamily="34" charset="0"/>
                <a:ea typeface="Times New Roman" panose="02020603050405020304" pitchFamily="18" charset="0"/>
              </a:rPr>
              <a:t>.</a:t>
            </a:r>
          </a:p>
          <a:p>
            <a:r>
              <a:rPr lang="uk-UA" sz="1800" b="1" dirty="0">
                <a:solidFill>
                  <a:srgbClr val="002060"/>
                </a:solidFill>
                <a:effectLst/>
                <a:latin typeface="Arial Black" panose="020B0A04020102020204" pitchFamily="34" charset="0"/>
                <a:ea typeface="Times New Roman" panose="02020603050405020304" pitchFamily="18" charset="0"/>
              </a:rPr>
              <a:t>Систематично</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здійснювався</a:t>
            </a:r>
            <a:r>
              <a:rPr lang="ru-RU" sz="1800" b="1" dirty="0">
                <a:solidFill>
                  <a:srgbClr val="002060"/>
                </a:solidFill>
                <a:effectLst/>
                <a:latin typeface="Arial Black" panose="020B0A04020102020204" pitchFamily="34" charset="0"/>
                <a:ea typeface="Times New Roman" panose="02020603050405020304" pitchFamily="18" charset="0"/>
              </a:rPr>
              <a:t>  контроль з </a:t>
            </a:r>
            <a:r>
              <a:rPr lang="ru-RU" sz="1800" b="1" dirty="0" err="1">
                <a:solidFill>
                  <a:srgbClr val="002060"/>
                </a:solidFill>
                <a:effectLst/>
                <a:latin typeface="Arial Black" panose="020B0A04020102020204" pitchFamily="34" charset="0"/>
                <a:ea typeface="Times New Roman" panose="02020603050405020304" pitchFamily="18" charset="0"/>
              </a:rPr>
              <a:t>питань</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охорони</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життя</a:t>
            </a:r>
            <a:r>
              <a:rPr lang="ru-RU" sz="1800" b="1" dirty="0">
                <a:solidFill>
                  <a:srgbClr val="002060"/>
                </a:solidFill>
                <a:effectLst/>
                <a:latin typeface="Arial Black" panose="020B0A04020102020204" pitchFamily="34" charset="0"/>
                <a:ea typeface="Times New Roman" panose="02020603050405020304" pitchFamily="18" charset="0"/>
              </a:rPr>
              <a:t> і </a:t>
            </a:r>
            <a:r>
              <a:rPr lang="ru-RU" sz="1800" b="1" dirty="0" err="1">
                <a:solidFill>
                  <a:srgbClr val="002060"/>
                </a:solidFill>
                <a:effectLst/>
                <a:latin typeface="Arial Black" panose="020B0A04020102020204" pitchFamily="34" charset="0"/>
                <a:ea typeface="Times New Roman" panose="02020603050405020304" pitchFamily="18" charset="0"/>
              </a:rPr>
              <a:t>здоров’я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дітей</a:t>
            </a:r>
            <a:r>
              <a:rPr lang="ru-RU" sz="1800" b="1" dirty="0">
                <a:solidFill>
                  <a:srgbClr val="002060"/>
                </a:solidFill>
                <a:effectLst/>
                <a:latin typeface="Arial Black" panose="020B0A04020102020204" pitchFamily="34" charset="0"/>
                <a:ea typeface="Times New Roman" panose="02020603050405020304" pitchFamily="18" charset="0"/>
              </a:rPr>
              <a:t> та </a:t>
            </a:r>
            <a:r>
              <a:rPr lang="ru-RU" sz="1800" b="1" dirty="0" err="1">
                <a:solidFill>
                  <a:srgbClr val="002060"/>
                </a:solidFill>
                <a:effectLst/>
                <a:latin typeface="Arial Black" panose="020B0A04020102020204" pitchFamily="34" charset="0"/>
                <a:ea typeface="Times New Roman" panose="02020603050405020304" pitchFamily="18" charset="0"/>
              </a:rPr>
              <a:t>запобігання</a:t>
            </a:r>
            <a:r>
              <a:rPr lang="ru-RU" sz="1800" b="1" dirty="0">
                <a:solidFill>
                  <a:srgbClr val="002060"/>
                </a:solidFill>
                <a:effectLst/>
                <a:latin typeface="Arial Black" panose="020B0A04020102020204" pitchFamily="34" charset="0"/>
                <a:ea typeface="Times New Roman" panose="02020603050405020304" pitchFamily="18" charset="0"/>
              </a:rPr>
              <a:t> </a:t>
            </a:r>
            <a:r>
              <a:rPr lang="ru-RU" sz="1800" b="1" dirty="0" err="1">
                <a:solidFill>
                  <a:srgbClr val="002060"/>
                </a:solidFill>
                <a:effectLst/>
                <a:latin typeface="Arial Black" panose="020B0A04020102020204" pitchFamily="34" charset="0"/>
                <a:ea typeface="Times New Roman" panose="02020603050405020304" pitchFamily="18" charset="0"/>
              </a:rPr>
              <a:t>всім</a:t>
            </a:r>
            <a:r>
              <a:rPr lang="ru-RU" sz="1800" b="1" dirty="0">
                <a:solidFill>
                  <a:srgbClr val="002060"/>
                </a:solidFill>
                <a:effectLst/>
                <a:latin typeface="Arial Black" panose="020B0A04020102020204" pitchFamily="34" charset="0"/>
                <a:ea typeface="Times New Roman" panose="02020603050405020304" pitchFamily="18" charset="0"/>
              </a:rPr>
              <a:t> видам </a:t>
            </a:r>
            <a:r>
              <a:rPr lang="ru-RU" sz="1800" b="1" dirty="0" err="1">
                <a:solidFill>
                  <a:srgbClr val="002060"/>
                </a:solidFill>
                <a:effectLst/>
                <a:latin typeface="Arial Black" panose="020B0A04020102020204" pitchFamily="34" charset="0"/>
                <a:ea typeface="Times New Roman" panose="02020603050405020304" pitchFamily="18" charset="0"/>
              </a:rPr>
              <a:t>дитячого</a:t>
            </a:r>
            <a:r>
              <a:rPr lang="ru-RU" sz="1800" b="1" dirty="0">
                <a:solidFill>
                  <a:srgbClr val="002060"/>
                </a:solidFill>
                <a:effectLst/>
                <a:latin typeface="Arial Black" panose="020B0A04020102020204" pitchFamily="34" charset="0"/>
                <a:ea typeface="Times New Roman" panose="02020603050405020304" pitchFamily="18" charset="0"/>
              </a:rPr>
              <a:t> травматизму.</a:t>
            </a:r>
          </a:p>
          <a:p>
            <a:r>
              <a:rPr lang="uk-UA" sz="1800" b="1" dirty="0">
                <a:solidFill>
                  <a:srgbClr val="002060"/>
                </a:solidFill>
                <a:effectLst/>
                <a:latin typeface="Arial Black" panose="020B0A04020102020204" pitchFamily="34" charset="0"/>
                <a:ea typeface="Times New Roman" panose="02020603050405020304" pitchFamily="18" charset="0"/>
              </a:rPr>
              <a:t>Постійно проводиться робота з покращення матеріально- технічної бази з даного питання.</a:t>
            </a:r>
          </a:p>
          <a:p>
            <a:pPr algn="just">
              <a:lnSpc>
                <a:spcPct val="150000"/>
              </a:lnSpc>
              <a:spcAft>
                <a:spcPts val="1000"/>
              </a:spcAft>
            </a:pPr>
            <a:r>
              <a:rPr lang="uk-UA" sz="1800" b="1" dirty="0">
                <a:solidFill>
                  <a:srgbClr val="002060"/>
                </a:solidFill>
                <a:effectLst/>
                <a:latin typeface="Arial Black" panose="020B0A04020102020204" pitchFamily="34" charset="0"/>
                <a:ea typeface="Times New Roman" panose="02020603050405020304" pitchFamily="18" charset="0"/>
              </a:rPr>
              <a:t>У методичному кабінеті наявні матеріали для роботи працівників.</a:t>
            </a:r>
            <a:r>
              <a:rPr lang="ru-RU" sz="1800" b="1" dirty="0">
                <a:solidFill>
                  <a:srgbClr val="002060"/>
                </a:solidFill>
                <a:effectLst/>
                <a:latin typeface="Arial Black" panose="020B0A04020102020204" pitchFamily="34" charset="0"/>
                <a:ea typeface="Times New Roman" panose="02020603050405020304" pitchFamily="18" charset="0"/>
              </a:rPr>
              <a:t> </a:t>
            </a:r>
          </a:p>
          <a:p>
            <a:pPr algn="just">
              <a:lnSpc>
                <a:spcPct val="150000"/>
              </a:lnSpc>
              <a:spcAft>
                <a:spcPts val="1000"/>
              </a:spcAft>
            </a:pP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Робота з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даного</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питання</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ведеться</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на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достатньому</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рівні</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про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що</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свідчить</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відсутність</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нещасних</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випадків</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під</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час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навчально-виховного</a:t>
            </a:r>
            <a:r>
              <a:rPr lang="ru-RU"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800" b="1" dirty="0" err="1">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процесу</a:t>
            </a:r>
            <a:r>
              <a:rPr lang="uk-UA" sz="1800" b="1" dirty="0">
                <a:solidFill>
                  <a:srgbClr val="C00000"/>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uk-UA" sz="1800" b="1" dirty="0">
                <a:solidFill>
                  <a:srgbClr val="002060"/>
                </a:solidFill>
                <a:effectLst/>
                <a:latin typeface="Arial Black" panose="020B0A04020102020204" pitchFamily="34" charset="0"/>
                <a:ea typeface="Times New Roman" panose="02020603050405020304" pitchFamily="18" charset="0"/>
                <a:cs typeface="Times New Roman" panose="02020603050405020304" pitchFamily="18" charset="0"/>
              </a:rPr>
              <a:t>Проте,  є випадки побутового травматизму серед дітей ( </a:t>
            </a:r>
            <a:r>
              <a:rPr lang="uk-UA" sz="1800" b="1" dirty="0" err="1">
                <a:solidFill>
                  <a:srgbClr val="002060"/>
                </a:solidFill>
                <a:effectLst/>
                <a:latin typeface="Arial Black" panose="020B0A04020102020204" pitchFamily="34" charset="0"/>
                <a:ea typeface="Times New Roman" panose="02020603050405020304" pitchFamily="18" charset="0"/>
                <a:cs typeface="Times New Roman" panose="02020603050405020304" pitchFamily="18" charset="0"/>
              </a:rPr>
              <a:t>Чеченюк</a:t>
            </a:r>
            <a:r>
              <a:rPr lang="uk-UA" sz="1800" b="1" dirty="0">
                <a:solidFill>
                  <a:srgbClr val="002060"/>
                </a:solidFill>
                <a:effectLst/>
                <a:latin typeface="Arial Black" panose="020B0A04020102020204" pitchFamily="34" charset="0"/>
                <a:ea typeface="Times New Roman" panose="02020603050405020304" pitchFamily="18" charset="0"/>
                <a:cs typeface="Times New Roman" panose="02020603050405020304" pitchFamily="18" charset="0"/>
              </a:rPr>
              <a:t> С., старша група№1- перелом руки; </a:t>
            </a:r>
            <a:r>
              <a:rPr lang="uk-UA" sz="1800" b="1" dirty="0" err="1">
                <a:solidFill>
                  <a:srgbClr val="002060"/>
                </a:solidFill>
                <a:effectLst/>
                <a:latin typeface="Arial Black" panose="020B0A04020102020204" pitchFamily="34" charset="0"/>
                <a:ea typeface="Times New Roman" panose="02020603050405020304" pitchFamily="18" charset="0"/>
                <a:cs typeface="Times New Roman" panose="02020603050405020304" pitchFamily="18" charset="0"/>
              </a:rPr>
              <a:t>Рукасов</a:t>
            </a:r>
            <a:r>
              <a:rPr lang="uk-UA" sz="1800" b="1" dirty="0">
                <a:solidFill>
                  <a:srgbClr val="002060"/>
                </a:solidFill>
                <a:effectLst/>
                <a:latin typeface="Arial Black" panose="020B0A04020102020204" pitchFamily="34" charset="0"/>
                <a:ea typeface="Times New Roman" panose="02020603050405020304" pitchFamily="18" charset="0"/>
                <a:cs typeface="Times New Roman" panose="02020603050405020304" pitchFamily="18" charset="0"/>
              </a:rPr>
              <a:t> Максим, середня група №3- перелом великого пальця стопи). Виданий наказ про посилення роботи з батьками щодо попередження побутового травматизму</a:t>
            </a:r>
          </a:p>
          <a:p>
            <a:endParaRPr lang="ru-RU"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788846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068354"/>
            <a:ext cx="8748464" cy="3687163"/>
          </a:xfrm>
          <a:prstGeom prst="rect">
            <a:avLst/>
          </a:prstGeom>
        </p:spPr>
        <p:txBody>
          <a:bodyPr wrap="square">
            <a:spAutoFit/>
          </a:bodyPr>
          <a:lstStyle/>
          <a:p>
            <a:pPr lvl="0" eaLnBrk="0" fontAlgn="base" hangingPunct="0">
              <a:spcBef>
                <a:spcPct val="20000"/>
              </a:spcBef>
              <a:spcAft>
                <a:spcPct val="0"/>
              </a:spcAft>
            </a:pPr>
            <a:r>
              <a:rPr lang="ru-RU" sz="2400" b="1" kern="0" dirty="0" err="1">
                <a:solidFill>
                  <a:srgbClr val="FF0000"/>
                </a:solidFill>
                <a:latin typeface="Arial Black" panose="020B0A04020102020204" pitchFamily="34" charset="0"/>
                <a:cs typeface="Times New Roman" pitchFamily="18" charset="0"/>
              </a:rPr>
              <a:t>Залучення</a:t>
            </a:r>
            <a:r>
              <a:rPr lang="ru-RU" sz="2400" b="1" kern="0" dirty="0">
                <a:solidFill>
                  <a:srgbClr val="FF0000"/>
                </a:solidFill>
                <a:latin typeface="Arial Black" panose="020B0A04020102020204" pitchFamily="34" charset="0"/>
                <a:cs typeface="Times New Roman" pitchFamily="18" charset="0"/>
              </a:rPr>
              <a:t> </a:t>
            </a:r>
            <a:r>
              <a:rPr lang="ru-RU" sz="2400" b="1" kern="0" dirty="0" err="1">
                <a:solidFill>
                  <a:srgbClr val="FF0000"/>
                </a:solidFill>
                <a:latin typeface="Arial Black" panose="020B0A04020102020204" pitchFamily="34" charset="0"/>
                <a:cs typeface="Times New Roman" pitchFamily="18" charset="0"/>
              </a:rPr>
              <a:t>педагогічної</a:t>
            </a:r>
            <a:r>
              <a:rPr lang="ru-RU" sz="2400" b="1" kern="0" dirty="0">
                <a:solidFill>
                  <a:srgbClr val="FF0000"/>
                </a:solidFill>
                <a:latin typeface="Arial Black" panose="020B0A04020102020204" pitchFamily="34" charset="0"/>
                <a:cs typeface="Times New Roman" pitchFamily="18" charset="0"/>
              </a:rPr>
              <a:t> та </a:t>
            </a:r>
            <a:r>
              <a:rPr lang="ru-RU" sz="2400" b="1" kern="0" dirty="0" err="1">
                <a:solidFill>
                  <a:srgbClr val="FF0000"/>
                </a:solidFill>
                <a:latin typeface="Arial Black" panose="020B0A04020102020204" pitchFamily="34" charset="0"/>
                <a:cs typeface="Times New Roman" pitchFamily="18" charset="0"/>
              </a:rPr>
              <a:t>батьківської</a:t>
            </a:r>
            <a:r>
              <a:rPr lang="ru-RU" sz="2400" b="1" kern="0" dirty="0">
                <a:solidFill>
                  <a:srgbClr val="FF0000"/>
                </a:solidFill>
                <a:latin typeface="Arial Black" panose="020B0A04020102020204" pitchFamily="34" charset="0"/>
                <a:cs typeface="Times New Roman" pitchFamily="18" charset="0"/>
              </a:rPr>
              <a:t> </a:t>
            </a:r>
            <a:r>
              <a:rPr lang="ru-RU" sz="2400" b="1" kern="0" dirty="0" err="1">
                <a:solidFill>
                  <a:srgbClr val="FF0000"/>
                </a:solidFill>
                <a:latin typeface="Arial Black" panose="020B0A04020102020204" pitchFamily="34" charset="0"/>
                <a:cs typeface="Times New Roman" pitchFamily="18" charset="0"/>
              </a:rPr>
              <a:t>громадськості</a:t>
            </a:r>
            <a:r>
              <a:rPr lang="ru-RU" sz="2400" b="1" kern="0" dirty="0">
                <a:solidFill>
                  <a:srgbClr val="FF0000"/>
                </a:solidFill>
                <a:latin typeface="Arial Black" panose="020B0A04020102020204" pitchFamily="34" charset="0"/>
                <a:cs typeface="Times New Roman" pitchFamily="18" charset="0"/>
              </a:rPr>
              <a:t> до </a:t>
            </a:r>
            <a:r>
              <a:rPr lang="ru-RU" sz="2400" b="1" kern="0" dirty="0" err="1">
                <a:solidFill>
                  <a:srgbClr val="FF0000"/>
                </a:solidFill>
                <a:latin typeface="Arial Black" panose="020B0A04020102020204" pitchFamily="34" charset="0"/>
                <a:cs typeface="Times New Roman" pitchFamily="18" charset="0"/>
              </a:rPr>
              <a:t>управління</a:t>
            </a:r>
            <a:r>
              <a:rPr lang="ru-RU" sz="2400" b="1" kern="0" dirty="0">
                <a:solidFill>
                  <a:srgbClr val="FF0000"/>
                </a:solidFill>
                <a:latin typeface="Arial Black" panose="020B0A04020102020204" pitchFamily="34" charset="0"/>
                <a:cs typeface="Times New Roman" pitchFamily="18" charset="0"/>
              </a:rPr>
              <a:t> </a:t>
            </a:r>
            <a:r>
              <a:rPr lang="ru-RU" sz="2400" b="1" kern="0" dirty="0" err="1">
                <a:solidFill>
                  <a:srgbClr val="FF0000"/>
                </a:solidFill>
                <a:latin typeface="Arial Black" panose="020B0A04020102020204" pitchFamily="34" charset="0"/>
                <a:cs typeface="Times New Roman" pitchFamily="18" charset="0"/>
              </a:rPr>
              <a:t>його</a:t>
            </a:r>
            <a:r>
              <a:rPr lang="ru-RU" sz="2400" b="1" kern="0" dirty="0">
                <a:solidFill>
                  <a:srgbClr val="FF0000"/>
                </a:solidFill>
                <a:latin typeface="Arial Black" panose="020B0A04020102020204" pitchFamily="34" charset="0"/>
                <a:cs typeface="Times New Roman" pitchFamily="18" charset="0"/>
              </a:rPr>
              <a:t> </a:t>
            </a:r>
            <a:r>
              <a:rPr lang="ru-RU" sz="2400" b="1" kern="0" dirty="0" err="1">
                <a:solidFill>
                  <a:srgbClr val="FF0000"/>
                </a:solidFill>
                <a:latin typeface="Arial Black" panose="020B0A04020102020204" pitchFamily="34" charset="0"/>
                <a:cs typeface="Times New Roman" pitchFamily="18" charset="0"/>
              </a:rPr>
              <a:t>діяльністю</a:t>
            </a:r>
            <a:endParaRPr lang="ru-RU" sz="2400" b="1" kern="0" dirty="0">
              <a:solidFill>
                <a:srgbClr val="FF0000"/>
              </a:solidFill>
              <a:latin typeface="Arial Black" panose="020B0A04020102020204" pitchFamily="34" charset="0"/>
              <a:cs typeface="Times New Roman" pitchFamily="18" charset="0"/>
            </a:endParaRPr>
          </a:p>
          <a:p>
            <a:pPr lvl="0" eaLnBrk="0" fontAlgn="base" hangingPunct="0">
              <a:spcBef>
                <a:spcPct val="20000"/>
              </a:spcBef>
              <a:spcAft>
                <a:spcPct val="0"/>
              </a:spcAft>
            </a:pPr>
            <a:r>
              <a:rPr lang="ru-RU" sz="3200" b="1" kern="0" dirty="0" err="1">
                <a:solidFill>
                  <a:srgbClr val="FF0000"/>
                </a:solidFill>
                <a:latin typeface="Times New Roman" pitchFamily="18" charset="0"/>
                <a:cs typeface="Times New Roman" pitchFamily="18" charset="0"/>
              </a:rPr>
              <a:t>Подальша</a:t>
            </a:r>
            <a:r>
              <a:rPr lang="ru-RU" sz="3200" b="1" kern="0" dirty="0">
                <a:solidFill>
                  <a:srgbClr val="FF0000"/>
                </a:solidFill>
                <a:latin typeface="Times New Roman" pitchFamily="18" charset="0"/>
                <a:cs typeface="Times New Roman" pitchFamily="18" charset="0"/>
              </a:rPr>
              <a:t> </a:t>
            </a:r>
            <a:r>
              <a:rPr lang="ru-RU" sz="3200" b="1" kern="0" dirty="0" err="1">
                <a:solidFill>
                  <a:srgbClr val="FF0000"/>
                </a:solidFill>
                <a:latin typeface="Times New Roman" pitchFamily="18" charset="0"/>
                <a:cs typeface="Times New Roman" pitchFamily="18" charset="0"/>
              </a:rPr>
              <a:t>взаємодія</a:t>
            </a:r>
            <a:r>
              <a:rPr lang="ru-RU" sz="3200" b="1" kern="0" dirty="0">
                <a:solidFill>
                  <a:srgbClr val="FF0000"/>
                </a:solidFill>
                <a:latin typeface="Times New Roman" pitchFamily="18" charset="0"/>
                <a:cs typeface="Times New Roman" pitchFamily="18" charset="0"/>
              </a:rPr>
              <a:t> , </a:t>
            </a:r>
            <a:r>
              <a:rPr lang="ru-RU" sz="3200" b="1" kern="0" dirty="0" err="1">
                <a:solidFill>
                  <a:srgbClr val="FF0000"/>
                </a:solidFill>
                <a:latin typeface="Times New Roman" pitchFamily="18" charset="0"/>
                <a:cs typeface="Times New Roman" pitchFamily="18" charset="0"/>
              </a:rPr>
              <a:t>співпраця</a:t>
            </a:r>
            <a:r>
              <a:rPr lang="ru-RU" sz="3200" b="1" kern="0" dirty="0">
                <a:solidFill>
                  <a:srgbClr val="FF0000"/>
                </a:solidFill>
                <a:latin typeface="Times New Roman" pitchFamily="18" charset="0"/>
                <a:cs typeface="Times New Roman" pitchFamily="18" charset="0"/>
              </a:rPr>
              <a:t> з родинами  </a:t>
            </a:r>
            <a:r>
              <a:rPr lang="ru-RU" sz="3200" b="1" kern="0" dirty="0" err="1">
                <a:solidFill>
                  <a:srgbClr val="FF0000"/>
                </a:solidFill>
                <a:latin typeface="Times New Roman" pitchFamily="18" charset="0"/>
                <a:cs typeface="Times New Roman" pitchFamily="18" charset="0"/>
              </a:rPr>
              <a:t>виражена</a:t>
            </a:r>
            <a:r>
              <a:rPr lang="ru-RU" sz="3200" b="1" kern="0" dirty="0">
                <a:solidFill>
                  <a:srgbClr val="FF0000"/>
                </a:solidFill>
                <a:latin typeface="Times New Roman" pitchFamily="18" charset="0"/>
                <a:cs typeface="Times New Roman" pitchFamily="18" charset="0"/>
              </a:rPr>
              <a:t> у  </a:t>
            </a:r>
            <a:r>
              <a:rPr lang="ru-RU" sz="3200" b="1" kern="0" dirty="0" err="1">
                <a:solidFill>
                  <a:srgbClr val="FF0000"/>
                </a:solidFill>
                <a:latin typeface="Times New Roman" pitchFamily="18" charset="0"/>
                <a:cs typeface="Times New Roman" pitchFamily="18" charset="0"/>
              </a:rPr>
              <a:t>формулі</a:t>
            </a:r>
            <a:r>
              <a:rPr lang="ru-RU" sz="3200" b="1" kern="0" dirty="0">
                <a:solidFill>
                  <a:srgbClr val="FF0000"/>
                </a:solidFill>
                <a:latin typeface="Times New Roman" pitchFamily="18" charset="0"/>
                <a:cs typeface="Times New Roman" pitchFamily="18" charset="0"/>
              </a:rPr>
              <a:t>: </a:t>
            </a:r>
          </a:p>
          <a:p>
            <a:pPr lvl="0" eaLnBrk="0" fontAlgn="base" hangingPunct="0">
              <a:spcBef>
                <a:spcPct val="20000"/>
              </a:spcBef>
              <a:spcAft>
                <a:spcPct val="0"/>
              </a:spcAft>
            </a:pPr>
            <a:endParaRPr lang="ru-RU" sz="3200" b="1" kern="0" dirty="0">
              <a:solidFill>
                <a:srgbClr val="FF0000"/>
              </a:solidFill>
              <a:latin typeface="Times New Roman" pitchFamily="18" charset="0"/>
              <a:cs typeface="Times New Roman" pitchFamily="18" charset="0"/>
            </a:endParaRPr>
          </a:p>
          <a:p>
            <a:pPr lvl="0" eaLnBrk="0" fontAlgn="base" hangingPunct="0">
              <a:spcBef>
                <a:spcPct val="20000"/>
              </a:spcBef>
              <a:spcAft>
                <a:spcPct val="0"/>
              </a:spcAft>
            </a:pPr>
            <a:r>
              <a:rPr lang="uk-UA" sz="3200" b="1" kern="0" dirty="0">
                <a:solidFill>
                  <a:srgbClr val="FF0000"/>
                </a:solidFill>
                <a:latin typeface="Times New Roman" pitchFamily="18" charset="0"/>
                <a:cs typeface="Times New Roman" pitchFamily="18" charset="0"/>
              </a:rPr>
              <a:t>«ДІТИ + БАТЬКИ + ЗДО =</a:t>
            </a:r>
          </a:p>
          <a:p>
            <a:pPr lvl="0" eaLnBrk="0" fontAlgn="base" hangingPunct="0">
              <a:spcBef>
                <a:spcPct val="20000"/>
              </a:spcBef>
              <a:spcAft>
                <a:spcPct val="0"/>
              </a:spcAft>
            </a:pPr>
            <a:r>
              <a:rPr lang="uk-UA" sz="3200" b="1" kern="0" dirty="0">
                <a:solidFill>
                  <a:srgbClr val="FF0000"/>
                </a:solidFill>
                <a:latin typeface="Times New Roman" pitchFamily="18" charset="0"/>
                <a:cs typeface="Times New Roman" pitchFamily="18" charset="0"/>
              </a:rPr>
              <a:t>      РАДІСТЬ , ЗДОРОВ</a:t>
            </a:r>
            <a:r>
              <a:rPr lang="en-US" sz="3200" b="1" kern="0" dirty="0">
                <a:solidFill>
                  <a:srgbClr val="FF0000"/>
                </a:solidFill>
                <a:latin typeface="Times New Roman" pitchFamily="18" charset="0"/>
                <a:cs typeface="Times New Roman" pitchFamily="18" charset="0"/>
              </a:rPr>
              <a:t>’</a:t>
            </a:r>
            <a:r>
              <a:rPr lang="uk-UA" sz="3200" b="1" kern="0" dirty="0">
                <a:solidFill>
                  <a:srgbClr val="FF0000"/>
                </a:solidFill>
                <a:latin typeface="Times New Roman" pitchFamily="18" charset="0"/>
                <a:cs typeface="Times New Roman" pitchFamily="18" charset="0"/>
              </a:rPr>
              <a:t>Я , КОМФОРТ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0315" y="4293096"/>
            <a:ext cx="1971402"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14726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9CB735-AC2D-4B1E-8354-88381FB15276}"/>
              </a:ext>
            </a:extLst>
          </p:cNvPr>
          <p:cNvSpPr txBox="1"/>
          <p:nvPr/>
        </p:nvSpPr>
        <p:spPr>
          <a:xfrm>
            <a:off x="251520" y="201093"/>
            <a:ext cx="8712968" cy="6124754"/>
          </a:xfrm>
          <a:prstGeom prst="rect">
            <a:avLst/>
          </a:prstGeom>
          <a:noFill/>
        </p:spPr>
        <p:txBody>
          <a:bodyPr wrap="square">
            <a:spAutoFit/>
          </a:bodyPr>
          <a:lstStyle/>
          <a:p>
            <a:pPr algn="just"/>
            <a:r>
              <a:rPr lang="uk-UA" sz="1800" dirty="0">
                <a:solidFill>
                  <a:srgbClr val="212529"/>
                </a:solidFill>
                <a:effectLst/>
                <a:latin typeface="Arial Black" panose="020B0A04020102020204" pitchFamily="34" charset="0"/>
                <a:ea typeface="Calibri" panose="020F0502020204030204" pitchFamily="34" charset="0"/>
              </a:rPr>
              <a:t>           У 2024/2025 навчальному році колектив  </a:t>
            </a:r>
            <a:r>
              <a:rPr lang="uk-UA" dirty="0">
                <a:solidFill>
                  <a:srgbClr val="212529"/>
                </a:solidFill>
                <a:latin typeface="Arial Black" panose="020B0A04020102020204" pitchFamily="34" charset="0"/>
                <a:ea typeface="Calibri" panose="020F0502020204030204" pitchFamily="34" charset="0"/>
              </a:rPr>
              <a:t>Т</a:t>
            </a:r>
            <a:r>
              <a:rPr lang="uk-UA" sz="1800" dirty="0">
                <a:solidFill>
                  <a:srgbClr val="212529"/>
                </a:solidFill>
                <a:effectLst/>
                <a:latin typeface="Arial Black" panose="020B0A04020102020204" pitchFamily="34" charset="0"/>
                <a:ea typeface="Calibri" panose="020F0502020204030204" pitchFamily="34" charset="0"/>
              </a:rPr>
              <a:t>ЗДОЯС  буде продовжувати процес розбудови  ВСЗЯО на основі Положення про внутрішню систему забезпечення якості освіти у </a:t>
            </a:r>
            <a:r>
              <a:rPr lang="uk-UA" dirty="0">
                <a:solidFill>
                  <a:srgbClr val="212529"/>
                </a:solidFill>
                <a:latin typeface="Arial Black" panose="020B0A04020102020204" pitchFamily="34" charset="0"/>
                <a:ea typeface="Calibri" panose="020F0502020204030204" pitchFamily="34" charset="0"/>
              </a:rPr>
              <a:t>Т</a:t>
            </a:r>
            <a:r>
              <a:rPr lang="uk-UA" sz="1800" dirty="0">
                <a:solidFill>
                  <a:srgbClr val="212529"/>
                </a:solidFill>
                <a:effectLst/>
                <a:latin typeface="Arial Black" panose="020B0A04020102020204" pitchFamily="34" charset="0"/>
                <a:ea typeface="Calibri" panose="020F0502020204030204" pitchFamily="34" charset="0"/>
              </a:rPr>
              <a:t>ЗДОЯС№10. </a:t>
            </a:r>
          </a:p>
          <a:p>
            <a:pPr algn="just"/>
            <a:r>
              <a:rPr lang="uk-UA">
                <a:solidFill>
                  <a:srgbClr val="212529"/>
                </a:solidFill>
                <a:latin typeface="Arial Black" panose="020B0A04020102020204" pitchFamily="34" charset="0"/>
                <a:ea typeface="Calibri" panose="020F0502020204030204" pitchFamily="34" charset="0"/>
              </a:rPr>
              <a:t>         </a:t>
            </a:r>
            <a:r>
              <a:rPr lang="uk-UA" sz="1800">
                <a:solidFill>
                  <a:srgbClr val="212529"/>
                </a:solidFill>
                <a:effectLst/>
                <a:latin typeface="Arial Black" panose="020B0A04020102020204" pitchFamily="34" charset="0"/>
                <a:ea typeface="Calibri" panose="020F0502020204030204" pitchFamily="34" charset="0"/>
              </a:rPr>
              <a:t>Здійснювати </a:t>
            </a:r>
            <a:r>
              <a:rPr lang="uk-UA" sz="1800" dirty="0">
                <a:solidFill>
                  <a:srgbClr val="212529"/>
                </a:solidFill>
                <a:effectLst/>
                <a:latin typeface="Arial Black" panose="020B0A04020102020204" pitchFamily="34" charset="0"/>
                <a:ea typeface="Calibri" panose="020F0502020204030204" pitchFamily="34" charset="0"/>
              </a:rPr>
              <a:t>Програму стратегічного розвитку </a:t>
            </a:r>
            <a:r>
              <a:rPr lang="uk-UA" dirty="0">
                <a:solidFill>
                  <a:srgbClr val="212529"/>
                </a:solidFill>
                <a:latin typeface="Arial Black" panose="020B0A04020102020204" pitchFamily="34" charset="0"/>
                <a:ea typeface="Calibri" panose="020F0502020204030204" pitchFamily="34" charset="0"/>
              </a:rPr>
              <a:t>Тернопільського ЗДОЯС №10</a:t>
            </a:r>
            <a:r>
              <a:rPr lang="uk-UA" sz="1800" dirty="0">
                <a:solidFill>
                  <a:srgbClr val="212529"/>
                </a:solidFill>
                <a:effectLst/>
                <a:latin typeface="Arial Black" panose="020B0A04020102020204" pitchFamily="34" charset="0"/>
                <a:ea typeface="Calibri" panose="020F0502020204030204" pitchFamily="34" charset="0"/>
              </a:rPr>
              <a:t> на 2021-2026, схвалену педагогічною радою </a:t>
            </a:r>
            <a:r>
              <a:rPr lang="uk-UA" dirty="0">
                <a:solidFill>
                  <a:srgbClr val="212529"/>
                </a:solidFill>
                <a:latin typeface="Arial Black" panose="020B0A04020102020204" pitchFamily="34" charset="0"/>
                <a:ea typeface="Calibri" panose="020F0502020204030204" pitchFamily="34" charset="0"/>
              </a:rPr>
              <a:t>26</a:t>
            </a:r>
            <a:r>
              <a:rPr lang="uk-UA" sz="1800" dirty="0">
                <a:solidFill>
                  <a:srgbClr val="212529"/>
                </a:solidFill>
                <a:effectLst/>
                <a:latin typeface="Arial Black" panose="020B0A04020102020204" pitchFamily="34" charset="0"/>
                <a:ea typeface="Calibri" panose="020F0502020204030204" pitchFamily="34" charset="0"/>
              </a:rPr>
              <a:t>.08.2021року .</a:t>
            </a:r>
          </a:p>
          <a:p>
            <a:pPr algn="just"/>
            <a:r>
              <a:rPr lang="uk-UA" dirty="0">
                <a:solidFill>
                  <a:srgbClr val="212529"/>
                </a:solidFill>
                <a:latin typeface="Arial Black" panose="020B0A04020102020204" pitchFamily="34" charset="0"/>
                <a:ea typeface="Calibri" panose="020F0502020204030204" pitchFamily="34" charset="0"/>
              </a:rPr>
              <a:t>         </a:t>
            </a:r>
            <a:r>
              <a:rPr lang="uk-UA" sz="1800" dirty="0">
                <a:solidFill>
                  <a:srgbClr val="212529"/>
                </a:solidFill>
                <a:effectLst/>
                <a:latin typeface="Arial Black" panose="020B0A04020102020204" pitchFamily="34" charset="0"/>
                <a:ea typeface="Calibri" panose="020F0502020204030204" pitchFamily="34" charset="0"/>
              </a:rPr>
              <a:t>Забезпечувати всебічний розвиток дитини дошкільного віку, набуття нею життєвого соціального досвіду».        </a:t>
            </a:r>
          </a:p>
          <a:p>
            <a:pPr algn="just"/>
            <a:endParaRPr lang="uk-UA" dirty="0">
              <a:solidFill>
                <a:srgbClr val="212529"/>
              </a:solidFill>
              <a:latin typeface="Arial Black" panose="020B0A04020102020204" pitchFamily="34" charset="0"/>
              <a:ea typeface="Calibri" panose="020F0502020204030204" pitchFamily="34" charset="0"/>
            </a:endParaRPr>
          </a:p>
          <a:p>
            <a:pPr algn="just"/>
            <a:r>
              <a:rPr lang="uk-UA" sz="1800" dirty="0">
                <a:solidFill>
                  <a:srgbClr val="212529"/>
                </a:solidFill>
                <a:effectLst/>
                <a:latin typeface="Arial Black" panose="020B0A04020102020204" pitchFamily="34" charset="0"/>
                <a:ea typeface="Calibri" panose="020F0502020204030204" pitchFamily="34" charset="0"/>
              </a:rPr>
              <a:t>          </a:t>
            </a:r>
            <a:r>
              <a:rPr lang="uk-UA" sz="1800" dirty="0">
                <a:solidFill>
                  <a:srgbClr val="FF0000"/>
                </a:solidFill>
                <a:effectLst/>
                <a:latin typeface="Arial Black" panose="020B0A04020102020204" pitchFamily="34" charset="0"/>
                <a:ea typeface="Calibri" panose="020F0502020204030204" pitchFamily="34" charset="0"/>
              </a:rPr>
              <a:t>Плануємо</a:t>
            </a:r>
            <a:r>
              <a:rPr lang="uk-UA" sz="1800" dirty="0">
                <a:solidFill>
                  <a:srgbClr val="212529"/>
                </a:solidFill>
                <a:effectLst/>
                <a:latin typeface="Arial Black" panose="020B0A04020102020204" pitchFamily="34" charset="0"/>
                <a:ea typeface="Calibri" panose="020F0502020204030204" pitchFamily="34" charset="0"/>
              </a:rPr>
              <a:t> розпочати облаштування </a:t>
            </a:r>
            <a:r>
              <a:rPr lang="uk-UA" dirty="0">
                <a:solidFill>
                  <a:srgbClr val="212529"/>
                </a:solidFill>
                <a:latin typeface="Arial Black" panose="020B0A04020102020204" pitchFamily="34" charset="0"/>
                <a:ea typeface="Calibri" panose="020F0502020204030204" pitchFamily="34" charset="0"/>
              </a:rPr>
              <a:t>пошуково дослідницької </a:t>
            </a:r>
            <a:r>
              <a:rPr lang="uk-UA" sz="1800" dirty="0">
                <a:solidFill>
                  <a:srgbClr val="212529"/>
                </a:solidFill>
                <a:effectLst/>
                <a:latin typeface="Arial Black" panose="020B0A04020102020204" pitchFamily="34" charset="0"/>
                <a:ea typeface="Calibri" panose="020F0502020204030204" pitchFamily="34" charset="0"/>
              </a:rPr>
              <a:t> лабораторії у вивільненому </a:t>
            </a:r>
            <a:r>
              <a:rPr lang="uk-UA" dirty="0">
                <a:solidFill>
                  <a:srgbClr val="212529"/>
                </a:solidFill>
                <a:latin typeface="Arial Black" panose="020B0A04020102020204" pitchFamily="34" charset="0"/>
                <a:ea typeface="Calibri" panose="020F0502020204030204" pitchFamily="34" charset="0"/>
              </a:rPr>
              <a:t>підвальному</a:t>
            </a:r>
            <a:r>
              <a:rPr lang="uk-UA" sz="1800" dirty="0">
                <a:solidFill>
                  <a:srgbClr val="212529"/>
                </a:solidFill>
                <a:effectLst/>
                <a:latin typeface="Arial Black" panose="020B0A04020102020204" pitchFamily="34" charset="0"/>
                <a:ea typeface="Calibri" panose="020F0502020204030204" pitchFamily="34" charset="0"/>
              </a:rPr>
              <a:t> приміщенні.        </a:t>
            </a:r>
          </a:p>
          <a:p>
            <a:pPr algn="just"/>
            <a:r>
              <a:rPr lang="uk-UA" dirty="0">
                <a:solidFill>
                  <a:srgbClr val="212529"/>
                </a:solidFill>
                <a:latin typeface="Arial Black" panose="020B0A04020102020204" pitchFamily="34" charset="0"/>
                <a:ea typeface="Calibri" panose="020F0502020204030204" pitchFamily="34" charset="0"/>
              </a:rPr>
              <a:t>         </a:t>
            </a:r>
            <a:r>
              <a:rPr lang="uk-UA" sz="1800" dirty="0">
                <a:solidFill>
                  <a:srgbClr val="212529"/>
                </a:solidFill>
                <a:effectLst/>
                <a:latin typeface="Arial Black" panose="020B0A04020102020204" pitchFamily="34" charset="0"/>
                <a:ea typeface="Calibri" panose="020F0502020204030204" pitchFamily="34" charset="0"/>
              </a:rPr>
              <a:t> </a:t>
            </a:r>
            <a:r>
              <a:rPr lang="uk-UA" sz="1800" dirty="0">
                <a:solidFill>
                  <a:srgbClr val="FF0000"/>
                </a:solidFill>
                <a:effectLst/>
                <a:latin typeface="Arial Black" panose="020B0A04020102020204" pitchFamily="34" charset="0"/>
                <a:ea typeface="Calibri" panose="020F0502020204030204" pitchFamily="34" charset="0"/>
              </a:rPr>
              <a:t>Плануємо</a:t>
            </a:r>
            <a:r>
              <a:rPr lang="uk-UA" sz="1800" dirty="0">
                <a:solidFill>
                  <a:srgbClr val="212529"/>
                </a:solidFill>
                <a:effectLst/>
                <a:latin typeface="Arial Black" panose="020B0A04020102020204" pitchFamily="34" charset="0"/>
                <a:ea typeface="Calibri" panose="020F0502020204030204" pitchFamily="34" charset="0"/>
              </a:rPr>
              <a:t> виконати заходи щодо підготовки приміщення, території та обладнання до нового навчального року та опалювального періоду. </a:t>
            </a:r>
          </a:p>
          <a:p>
            <a:r>
              <a:rPr lang="uk-UA" b="1" i="0" dirty="0">
                <a:solidFill>
                  <a:srgbClr val="FF0000"/>
                </a:solidFill>
                <a:effectLst/>
                <a:latin typeface="Arial Black" panose="020B0A04020102020204" pitchFamily="34" charset="0"/>
              </a:rPr>
              <a:t>           Плануємо, </a:t>
            </a:r>
            <a:r>
              <a:rPr lang="uk-UA" b="1" dirty="0">
                <a:solidFill>
                  <a:srgbClr val="FF0000"/>
                </a:solidFill>
                <a:latin typeface="Arial Black" panose="020B0A04020102020204" pitchFamily="34" charset="0"/>
              </a:rPr>
              <a:t> в</a:t>
            </a:r>
            <a:r>
              <a:rPr lang="uk-UA" b="1" i="0" dirty="0">
                <a:solidFill>
                  <a:srgbClr val="FF0000"/>
                </a:solidFill>
                <a:effectLst/>
                <a:latin typeface="Arial Black" panose="020B0A04020102020204" pitchFamily="34" charset="0"/>
              </a:rPr>
              <a:t>ідповідно до потреб ЗДОЯС №10,                                                                                 </a:t>
            </a:r>
            <a:r>
              <a:rPr lang="uk-UA" b="0" i="0" dirty="0">
                <a:solidFill>
                  <a:srgbClr val="FF0000"/>
                </a:solidFill>
                <a:effectLst/>
                <a:latin typeface="Arial Black" panose="020B0A04020102020204" pitchFamily="34" charset="0"/>
              </a:rPr>
              <a:t> </a:t>
            </a:r>
            <a:r>
              <a:rPr lang="uk-UA" b="0" i="0" dirty="0">
                <a:solidFill>
                  <a:srgbClr val="002060"/>
                </a:solidFill>
                <a:effectLst/>
                <a:latin typeface="Arial Black" panose="020B0A04020102020204" pitchFamily="34" charset="0"/>
              </a:rPr>
              <a:t>з метою покращення  матеріально - технічної бази для </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розвитку</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музичних</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здібностей</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дітей</a:t>
            </a:r>
            <a:r>
              <a:rPr lang="ru-RU" b="0" i="0" dirty="0">
                <a:solidFill>
                  <a:srgbClr val="002060"/>
                </a:solidFill>
                <a:effectLst/>
                <a:latin typeface="Arial Black" panose="020B0A04020102020204" pitchFamily="34" charset="0"/>
              </a:rPr>
              <a:t> з </a:t>
            </a:r>
            <a:r>
              <a:rPr lang="ru-RU" b="0" i="0" dirty="0" err="1">
                <a:solidFill>
                  <a:srgbClr val="002060"/>
                </a:solidFill>
                <a:effectLst/>
                <a:latin typeface="Arial Black" panose="020B0A04020102020204" pitchFamily="34" charset="0"/>
              </a:rPr>
              <a:t>раннього</a:t>
            </a:r>
            <a:r>
              <a:rPr lang="ru-RU" b="0" i="0" dirty="0">
                <a:solidFill>
                  <a:srgbClr val="002060"/>
                </a:solidFill>
                <a:effectLst/>
                <a:latin typeface="Arial Black" panose="020B0A04020102020204" pitchFamily="34" charset="0"/>
              </a:rPr>
              <a:t> </a:t>
            </a:r>
            <a:r>
              <a:rPr lang="ru-RU" b="0" i="0" dirty="0" err="1">
                <a:solidFill>
                  <a:srgbClr val="002060"/>
                </a:solidFill>
                <a:effectLst/>
                <a:latin typeface="Arial Black" panose="020B0A04020102020204" pitchFamily="34" charset="0"/>
              </a:rPr>
              <a:t>дитинства</a:t>
            </a:r>
            <a:r>
              <a:rPr lang="ru-RU" b="0" i="0" dirty="0">
                <a:solidFill>
                  <a:srgbClr val="002060"/>
                </a:solidFill>
                <a:effectLst/>
                <a:latin typeface="Arial Black" panose="020B0A04020102020204" pitchFamily="34" charset="0"/>
              </a:rPr>
              <a:t>, </a:t>
            </a:r>
            <a:r>
              <a:rPr lang="uk-UA" b="0" i="0" dirty="0">
                <a:solidFill>
                  <a:srgbClr val="002060"/>
                </a:solidFill>
                <a:effectLst/>
                <a:latin typeface="Arial Black" panose="020B0A04020102020204" pitchFamily="34" charset="0"/>
              </a:rPr>
              <a:t>ініціювати та  розробити </a:t>
            </a:r>
            <a:r>
              <a:rPr lang="uk-UA" dirty="0">
                <a:solidFill>
                  <a:srgbClr val="002060"/>
                </a:solidFill>
                <a:latin typeface="Arial Black" panose="020B0A04020102020204" pitchFamily="34" charset="0"/>
              </a:rPr>
              <a:t>цільову програму фінансування для батьків: </a:t>
            </a:r>
            <a:r>
              <a:rPr lang="ru-RU" sz="1600" b="1" dirty="0">
                <a:solidFill>
                  <a:srgbClr val="C00000"/>
                </a:solidFill>
                <a:latin typeface="Arial Black" panose="020B0A04020102020204" pitchFamily="34" charset="0"/>
              </a:rPr>
              <a:t>«</a:t>
            </a:r>
            <a:r>
              <a:rPr lang="ru-RU" sz="1600" b="1" dirty="0" err="1">
                <a:solidFill>
                  <a:srgbClr val="C00000"/>
                </a:solidFill>
                <a:latin typeface="Arial Black" panose="020B0A04020102020204" pitchFamily="34" charset="0"/>
              </a:rPr>
              <a:t>П</a:t>
            </a:r>
            <a:r>
              <a:rPr lang="ru-RU" sz="1600" b="1" i="0" dirty="0" err="1">
                <a:solidFill>
                  <a:srgbClr val="C00000"/>
                </a:solidFill>
                <a:effectLst/>
                <a:latin typeface="Arial Black" panose="020B0A04020102020204" pitchFamily="34" charset="0"/>
              </a:rPr>
              <a:t>ридбання</a:t>
            </a:r>
            <a:r>
              <a:rPr lang="ru-RU" sz="1600" b="0" i="0" dirty="0">
                <a:solidFill>
                  <a:srgbClr val="C00000"/>
                </a:solidFill>
                <a:effectLst/>
                <a:latin typeface="Arial Black" panose="020B0A04020102020204" pitchFamily="34" charset="0"/>
              </a:rPr>
              <a:t> нестандартного </a:t>
            </a:r>
            <a:r>
              <a:rPr lang="ru-RU" sz="1600" b="0" i="0" dirty="0" err="1">
                <a:solidFill>
                  <a:srgbClr val="C00000"/>
                </a:solidFill>
                <a:effectLst/>
                <a:latin typeface="Arial Black" panose="020B0A04020102020204" pitchFamily="34" charset="0"/>
              </a:rPr>
              <a:t>музичного</a:t>
            </a:r>
            <a:r>
              <a:rPr lang="ru-RU" sz="1600" b="0" i="0" dirty="0">
                <a:solidFill>
                  <a:srgbClr val="C00000"/>
                </a:solidFill>
                <a:effectLst/>
                <a:latin typeface="Arial Black" panose="020B0A04020102020204" pitchFamily="34" charset="0"/>
              </a:rPr>
              <a:t> </a:t>
            </a:r>
            <a:r>
              <a:rPr lang="ru-RU" sz="1600" b="0" i="0" dirty="0" err="1">
                <a:solidFill>
                  <a:srgbClr val="C00000"/>
                </a:solidFill>
                <a:effectLst/>
                <a:latin typeface="Arial Black" panose="020B0A04020102020204" pitchFamily="34" charset="0"/>
              </a:rPr>
              <a:t>обладнання</a:t>
            </a:r>
            <a:r>
              <a:rPr lang="ru-RU" sz="1600" b="0" i="0" dirty="0">
                <a:solidFill>
                  <a:srgbClr val="C00000"/>
                </a:solidFill>
                <a:effectLst/>
                <a:latin typeface="Arial Black" panose="020B0A04020102020204" pitchFamily="34" charset="0"/>
              </a:rPr>
              <a:t> для </a:t>
            </a:r>
            <a:r>
              <a:rPr lang="ru-RU" sz="1600" b="0" i="0" dirty="0" err="1">
                <a:solidFill>
                  <a:srgbClr val="C00000"/>
                </a:solidFill>
                <a:effectLst/>
                <a:latin typeface="Arial Black" panose="020B0A04020102020204" pitchFamily="34" charset="0"/>
              </a:rPr>
              <a:t>дітей</a:t>
            </a:r>
            <a:r>
              <a:rPr lang="ru-RU" sz="1600" b="0" i="0" dirty="0">
                <a:solidFill>
                  <a:srgbClr val="C00000"/>
                </a:solidFill>
                <a:effectLst/>
                <a:latin typeface="Arial Black" panose="020B0A04020102020204" pitchFamily="34" charset="0"/>
              </a:rPr>
              <a:t> </a:t>
            </a:r>
            <a:r>
              <a:rPr lang="ru-RU" sz="1600" b="0" i="0" dirty="0" err="1">
                <a:solidFill>
                  <a:srgbClr val="C00000"/>
                </a:solidFill>
                <a:effectLst/>
                <a:latin typeface="Arial Black" panose="020B0A04020102020204" pitchFamily="34" charset="0"/>
              </a:rPr>
              <a:t>дошкільного</a:t>
            </a:r>
            <a:r>
              <a:rPr lang="ru-RU" sz="1600" b="0" i="0" dirty="0">
                <a:solidFill>
                  <a:srgbClr val="C00000"/>
                </a:solidFill>
                <a:effectLst/>
                <a:latin typeface="Arial Black" panose="020B0A04020102020204" pitchFamily="34" charset="0"/>
              </a:rPr>
              <a:t> </a:t>
            </a:r>
            <a:r>
              <a:rPr lang="ru-RU" sz="1600" b="0" i="0" dirty="0" err="1">
                <a:solidFill>
                  <a:srgbClr val="C00000"/>
                </a:solidFill>
                <a:effectLst/>
                <a:latin typeface="Arial Black" panose="020B0A04020102020204" pitchFamily="34" charset="0"/>
              </a:rPr>
              <a:t>віку</a:t>
            </a:r>
            <a:r>
              <a:rPr lang="ru-RU" sz="1600" b="0" i="0" dirty="0">
                <a:solidFill>
                  <a:srgbClr val="C00000"/>
                </a:solidFill>
                <a:effectLst/>
                <a:latin typeface="Arial Black" panose="020B0A04020102020204" pitchFamily="34" charset="0"/>
              </a:rPr>
              <a:t>»</a:t>
            </a:r>
            <a:endParaRPr lang="uk-UA" sz="1600" dirty="0">
              <a:latin typeface="Arial Black" panose="020B0A04020102020204" pitchFamily="34" charset="0"/>
            </a:endParaRPr>
          </a:p>
        </p:txBody>
      </p:sp>
    </p:spTree>
    <p:extLst>
      <p:ext uri="{BB962C8B-B14F-4D97-AF65-F5344CB8AC3E}">
        <p14:creationId xmlns:p14="http://schemas.microsoft.com/office/powerpoint/2010/main" val="297707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60648"/>
            <a:ext cx="8568952" cy="7463582"/>
          </a:xfrm>
          <a:prstGeom prst="rect">
            <a:avLst/>
          </a:prstGeom>
        </p:spPr>
        <p:txBody>
          <a:bodyPr wrap="square">
            <a:spAutoFit/>
          </a:bodyPr>
          <a:lstStyle/>
          <a:p>
            <a:pPr lvl="0" algn="ctr"/>
            <a:r>
              <a:rPr lang="uk-UA" sz="2400" b="1" dirty="0">
                <a:ln>
                  <a:solidFill>
                    <a:srgbClr val="00B0F0"/>
                  </a:solidFill>
                </a:ln>
                <a:solidFill>
                  <a:srgbClr val="FF0000"/>
                </a:solidFill>
                <a:effectLst>
                  <a:glow rad="63500">
                    <a:srgbClr val="4BACC6">
                      <a:satMod val="175000"/>
                      <a:alpha val="40000"/>
                    </a:srgbClr>
                  </a:glow>
                </a:effectLst>
                <a:latin typeface="Arial Black" pitchFamily="34" charset="0"/>
              </a:rPr>
              <a:t>Діяльність   закладу регламентується:</a:t>
            </a:r>
            <a:endParaRPr lang="uk-UA" dirty="0">
              <a:ln>
                <a:solidFill>
                  <a:srgbClr val="4F81BD">
                    <a:lumMod val="75000"/>
                  </a:srgbClr>
                </a:solidFill>
              </a:ln>
              <a:solidFill>
                <a:srgbClr val="F79646">
                  <a:lumMod val="75000"/>
                </a:srgbClr>
              </a:solidFill>
              <a:latin typeface="Arial Black" pitchFamily="34" charset="0"/>
            </a:endParaRPr>
          </a:p>
          <a:p>
            <a:pPr lvl="0"/>
            <a:r>
              <a:rPr lang="uk-UA" sz="1400" dirty="0">
                <a:ln>
                  <a:solidFill>
                    <a:srgbClr val="4F81BD">
                      <a:lumMod val="75000"/>
                    </a:srgbClr>
                  </a:solidFill>
                </a:ln>
                <a:solidFill>
                  <a:schemeClr val="tx2">
                    <a:lumMod val="50000"/>
                  </a:schemeClr>
                </a:solidFill>
                <a:latin typeface="Arial Black" pitchFamily="34" charset="0"/>
              </a:rPr>
              <a:t> - Планом роботи на навчальний рік, який тривав з  01.09.2023 р. до 31.05.2024 р.</a:t>
            </a:r>
          </a:p>
          <a:p>
            <a:pPr marL="285750" lvl="0" indent="-285750">
              <a:buFontTx/>
              <a:buChar char="-"/>
            </a:pPr>
            <a:r>
              <a:rPr lang="uk-UA" sz="1400" dirty="0">
                <a:ln>
                  <a:solidFill>
                    <a:srgbClr val="4F81BD">
                      <a:lumMod val="75000"/>
                    </a:srgbClr>
                  </a:solidFill>
                </a:ln>
                <a:solidFill>
                  <a:schemeClr val="tx2">
                    <a:lumMod val="50000"/>
                  </a:schemeClr>
                </a:solidFill>
                <a:latin typeface="Arial Black" pitchFamily="34" charset="0"/>
              </a:rPr>
              <a:t>Планом на оздоровчий період з 01.06.2024  р. по 31.08.2024 р.  </a:t>
            </a:r>
          </a:p>
          <a:p>
            <a:pPr marL="285750" lvl="0" indent="-285750">
              <a:buFontTx/>
              <a:buChar char="-"/>
            </a:pPr>
            <a:endParaRPr lang="uk-UA" sz="1400" dirty="0">
              <a:ln>
                <a:solidFill>
                  <a:srgbClr val="4F81BD">
                    <a:lumMod val="75000"/>
                  </a:srgbClr>
                </a:solidFill>
              </a:ln>
              <a:solidFill>
                <a:schemeClr val="tx2">
                  <a:lumMod val="50000"/>
                </a:schemeClr>
              </a:solidFill>
              <a:latin typeface="Arial Black" pitchFamily="34" charset="0"/>
            </a:endParaRPr>
          </a:p>
          <a:p>
            <a:pPr marL="90170" indent="24130" algn="just">
              <a:lnSpc>
                <a:spcPct val="115000"/>
              </a:lnSpc>
              <a:spcAft>
                <a:spcPts val="1000"/>
              </a:spcAft>
              <a:tabLst>
                <a:tab pos="685800" algn="l"/>
              </a:tabLst>
            </a:pPr>
            <a:r>
              <a:rPr lang="uk-UA" sz="1400" dirty="0">
                <a:ln>
                  <a:solidFill>
                    <a:srgbClr val="4F81BD">
                      <a:lumMod val="75000"/>
                    </a:srgbClr>
                  </a:solidFill>
                </a:ln>
                <a:solidFill>
                  <a:srgbClr val="C00000"/>
                </a:solidFill>
                <a:latin typeface="Arial Black" pitchFamily="34" charset="0"/>
              </a:rPr>
              <a:t>Керуючись законом ”Про дошкільну освіту“, Положенням про дошкільний навчальний заклад. Колектив ЗДОЯС№10 спрямував свої зусилля на розв'язання завдань: </a:t>
            </a:r>
          </a:p>
          <a:p>
            <a:pPr marL="375920" indent="-285750" algn="just">
              <a:lnSpc>
                <a:spcPct val="115000"/>
              </a:lnSpc>
              <a:spcAft>
                <a:spcPts val="1000"/>
              </a:spcAft>
              <a:buFontTx/>
              <a:buChar char="-"/>
              <a:tabLst>
                <a:tab pos="685800" algn="l"/>
              </a:tabLst>
            </a:pP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вдосконалення</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роботи</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за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програмою</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розвитку</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дитини</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дошкільного</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віку</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Українське</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дошкілля</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a:t>
            </a:r>
          </a:p>
          <a:p>
            <a:pPr marL="375920" indent="-285750" algn="just">
              <a:lnSpc>
                <a:spcPct val="115000"/>
              </a:lnSpc>
              <a:spcAft>
                <a:spcPts val="1000"/>
              </a:spcAft>
              <a:buFontTx/>
              <a:buChar char="-"/>
              <a:tabLst>
                <a:tab pos="685800" algn="l"/>
              </a:tabLst>
            </a:pP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та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програмою</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розвитку</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дітей</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старшого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дошкільного</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віку</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Впевнений</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старт»;</a:t>
            </a:r>
            <a:endParaRPr lang="uk-UA"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endParaRPr>
          </a:p>
          <a:p>
            <a:pPr marL="90170" indent="24130" algn="just">
              <a:lnSpc>
                <a:spcPct val="115000"/>
              </a:lnSpc>
              <a:spcAft>
                <a:spcPts val="1000"/>
              </a:spcAft>
              <a:tabLst>
                <a:tab pos="685800" algn="l"/>
              </a:tabLst>
            </a:pP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удосконалення</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майстерності</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педагогічних</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працівників</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у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системі</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підготовки</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їх</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до переходу на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особистісно-зорієнтовану</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модель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дошкільної</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освіти</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на засадах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гуманної</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a:t>
            </a:r>
            <a:r>
              <a:rPr lang="ru-RU" sz="1600" dirty="0" err="1">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педагогіки</a:t>
            </a:r>
            <a:r>
              <a:rPr lang="ru-RU"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a:t>
            </a:r>
            <a:endParaRPr lang="uk-UA"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Times New Roman" panose="02020603050405020304" pitchFamily="18" charset="0"/>
              <a:buChar char="-"/>
            </a:pPr>
            <a:r>
              <a:rPr lang="uk-UA"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 створення безпечного середовища для організації освітнього процесу;</a:t>
            </a:r>
          </a:p>
          <a:p>
            <a:pPr marL="342900" lvl="0" indent="-342900" algn="just">
              <a:lnSpc>
                <a:spcPct val="115000"/>
              </a:lnSpc>
              <a:buFont typeface="Times New Roman" panose="02020603050405020304" pitchFamily="18" charset="0"/>
              <a:buChar char="-"/>
            </a:pPr>
            <a:r>
              <a:rPr lang="uk-UA"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створення належних умов для інтеграції дитини з ООП в освітнє середовище, здійснення моніторингу досягнень розвитку дитини згідно з ІПР;</a:t>
            </a:r>
          </a:p>
          <a:p>
            <a:pPr marL="342900" lvl="0" indent="-342900" algn="just">
              <a:lnSpc>
                <a:spcPct val="115000"/>
              </a:lnSpc>
              <a:buFont typeface="Times New Roman" panose="02020603050405020304" pitchFamily="18" charset="0"/>
              <a:buChar char="-"/>
            </a:pPr>
            <a:r>
              <a:rPr lang="uk-UA"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реалізація принципів демократизації, гуманізації, індивідуалізації та інтеграції освітньої роботи;</a:t>
            </a:r>
          </a:p>
          <a:p>
            <a:pPr marL="342900" lvl="0" indent="-342900" algn="just">
              <a:lnSpc>
                <a:spcPct val="115000"/>
              </a:lnSpc>
              <a:spcAft>
                <a:spcPts val="1000"/>
              </a:spcAft>
              <a:buFont typeface="Times New Roman" panose="02020603050405020304" pitchFamily="18" charset="0"/>
              <a:buChar char="-"/>
            </a:pPr>
            <a:r>
              <a:rPr lang="uk-UA" sz="1600" dirty="0">
                <a:solidFill>
                  <a:schemeClr val="tx2">
                    <a:lumMod val="50000"/>
                  </a:schemeClr>
                </a:solidFill>
                <a:effectLst/>
                <a:latin typeface="Arial Black" panose="020B0A04020102020204" pitchFamily="34" charset="0"/>
                <a:ea typeface="Times New Roman" panose="02020603050405020304" pitchFamily="18" charset="0"/>
                <a:cs typeface="Times New Roman" panose="02020603050405020304" pitchFamily="18" charset="0"/>
              </a:rPr>
              <a:t>оновлення освітнього середовища.</a:t>
            </a:r>
          </a:p>
          <a:p>
            <a:pPr marL="228600" marR="341630">
              <a:lnSpc>
                <a:spcPct val="115000"/>
              </a:lnSpc>
              <a:spcAft>
                <a:spcPts val="1000"/>
              </a:spcAft>
            </a:pPr>
            <a:r>
              <a:rPr lang="ru-RU"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uk-UA" sz="1800" dirty="0">
              <a:effectLst/>
              <a:latin typeface="Calibri" panose="020F0502020204030204" pitchFamily="34" charset="0"/>
              <a:ea typeface="Times New Roman" panose="02020603050405020304" pitchFamily="18" charset="0"/>
              <a:cs typeface="Times New Roman" panose="02020603050405020304" pitchFamily="18" charset="0"/>
            </a:endParaRPr>
          </a:p>
          <a:p>
            <a:pPr lvl="0"/>
            <a:endParaRPr lang="uk-UA" dirty="0">
              <a:ln>
                <a:solidFill>
                  <a:srgbClr val="4F81BD">
                    <a:lumMod val="75000"/>
                  </a:srgbClr>
                </a:solidFill>
              </a:ln>
              <a:solidFill>
                <a:srgbClr val="F79646">
                  <a:lumMod val="75000"/>
                </a:srgbClr>
              </a:solidFill>
              <a:latin typeface="Arial Black" pitchFamily="34" charset="0"/>
            </a:endParaRPr>
          </a:p>
        </p:txBody>
      </p:sp>
      <p:sp>
        <p:nvSpPr>
          <p:cNvPr id="3" name="Прямоугольник 2"/>
          <p:cNvSpPr/>
          <p:nvPr/>
        </p:nvSpPr>
        <p:spPr>
          <a:xfrm>
            <a:off x="467544" y="3573016"/>
            <a:ext cx="8676456" cy="3024336"/>
          </a:xfrm>
          <a:prstGeom prst="rect">
            <a:avLst/>
          </a:prstGeom>
        </p:spPr>
        <p:txBody>
          <a:bodyPr wrap="square">
            <a:spAutoFit/>
          </a:bodyPr>
          <a:lstStyle/>
          <a:p>
            <a:pPr lvl="0"/>
            <a:endParaRPr lang="uk-UA" sz="2000" b="1" dirty="0">
              <a:ln>
                <a:solidFill>
                  <a:srgbClr val="00B050"/>
                </a:solidFill>
              </a:ln>
              <a:solidFill>
                <a:srgbClr val="C00000"/>
              </a:solidFill>
              <a:latin typeface="Arial Black" pitchFamily="34" charset="0"/>
            </a:endParaRPr>
          </a:p>
        </p:txBody>
      </p:sp>
    </p:spTree>
    <p:extLst>
      <p:ext uri="{BB962C8B-B14F-4D97-AF65-F5344CB8AC3E}">
        <p14:creationId xmlns:p14="http://schemas.microsoft.com/office/powerpoint/2010/main" val="422861670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54" y="944559"/>
            <a:ext cx="1691772" cy="2383367"/>
          </a:xfrm>
          <a:prstGeom prst="rect">
            <a:avLst/>
          </a:prstGeom>
          <a:noFill/>
          <a:ln w="9525">
            <a:solidFill>
              <a:srgbClr val="808080"/>
            </a:solidFill>
            <a:miter lim="800000"/>
            <a:headEnd/>
            <a:tailEnd/>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10" name="Скругленный прямоугольник 9"/>
          <p:cNvSpPr/>
          <p:nvPr/>
        </p:nvSpPr>
        <p:spPr>
          <a:xfrm>
            <a:off x="2267744" y="899659"/>
            <a:ext cx="3168352" cy="589441"/>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dirty="0">
                <a:solidFill>
                  <a:schemeClr val="accent1">
                    <a:lumMod val="75000"/>
                  </a:schemeClr>
                </a:solidFill>
              </a:rPr>
              <a:t>БКДО</a:t>
            </a:r>
            <a:endParaRPr lang="ru-RU" b="1" dirty="0">
              <a:solidFill>
                <a:schemeClr val="accent1">
                  <a:lumMod val="75000"/>
                </a:schemeClr>
              </a:solidFill>
            </a:endParaRPr>
          </a:p>
        </p:txBody>
      </p:sp>
      <p:sp>
        <p:nvSpPr>
          <p:cNvPr id="11" name="Скругленный прямоугольник 10"/>
          <p:cNvSpPr/>
          <p:nvPr/>
        </p:nvSpPr>
        <p:spPr>
          <a:xfrm>
            <a:off x="4211960" y="1988840"/>
            <a:ext cx="3514128" cy="158904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uk-UA" b="1" dirty="0">
                <a:solidFill>
                  <a:srgbClr val="A53010">
                    <a:lumMod val="50000"/>
                  </a:srgbClr>
                </a:solidFill>
                <a:latin typeface="Arial Black" panose="020B0A04020102020204" pitchFamily="34" charset="0"/>
              </a:rPr>
              <a:t>Комплексні освітні програми</a:t>
            </a:r>
            <a:r>
              <a:rPr lang="uk-UA" b="1" dirty="0">
                <a:solidFill>
                  <a:srgbClr val="A53010">
                    <a:lumMod val="75000"/>
                  </a:srgbClr>
                </a:solidFill>
                <a:latin typeface="Arial Black" panose="020B0A04020102020204" pitchFamily="34" charset="0"/>
              </a:rPr>
              <a:t> </a:t>
            </a:r>
          </a:p>
          <a:p>
            <a:pPr lvl="0" algn="ctr"/>
            <a:r>
              <a:rPr lang="uk-UA" sz="1600" b="1" dirty="0">
                <a:solidFill>
                  <a:srgbClr val="A53010">
                    <a:lumMod val="75000"/>
                  </a:srgbClr>
                </a:solidFill>
              </a:rPr>
              <a:t>«Українське </a:t>
            </a:r>
            <a:r>
              <a:rPr lang="uk-UA" sz="1600" b="1" dirty="0" err="1">
                <a:solidFill>
                  <a:srgbClr val="A53010">
                    <a:lumMod val="75000"/>
                  </a:srgbClr>
                </a:solidFill>
              </a:rPr>
              <a:t>дошкілля</a:t>
            </a:r>
            <a:r>
              <a:rPr lang="uk-UA" sz="1600" b="1" dirty="0">
                <a:solidFill>
                  <a:srgbClr val="A53010">
                    <a:lumMod val="75000"/>
                  </a:srgbClr>
                </a:solidFill>
              </a:rPr>
              <a:t>»</a:t>
            </a:r>
          </a:p>
          <a:p>
            <a:pPr lvl="0" algn="ctr"/>
            <a:r>
              <a:rPr lang="uk-UA" sz="1600" b="1" dirty="0">
                <a:solidFill>
                  <a:srgbClr val="A53010">
                    <a:lumMod val="75000"/>
                  </a:srgbClr>
                </a:solidFill>
              </a:rPr>
              <a:t> «Впевнений старт»</a:t>
            </a:r>
            <a:endParaRPr lang="ru-RU" sz="1600" b="1" dirty="0">
              <a:solidFill>
                <a:srgbClr val="A53010">
                  <a:lumMod val="75000"/>
                </a:srgbClr>
              </a:solidFill>
            </a:endParaRPr>
          </a:p>
        </p:txBody>
      </p:sp>
      <p:sp>
        <p:nvSpPr>
          <p:cNvPr id="12" name="Скругленный прямоугольник 11"/>
          <p:cNvSpPr/>
          <p:nvPr/>
        </p:nvSpPr>
        <p:spPr>
          <a:xfrm>
            <a:off x="4730280" y="3802225"/>
            <a:ext cx="4197968" cy="2867135"/>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uk-UA" b="1" dirty="0">
                <a:solidFill>
                  <a:srgbClr val="A53010">
                    <a:lumMod val="50000"/>
                  </a:srgbClr>
                </a:solidFill>
                <a:latin typeface="Arial Black" panose="020B0A04020102020204" pitchFamily="34" charset="0"/>
              </a:rPr>
              <a:t>Парціальні освітні програми </a:t>
            </a:r>
          </a:p>
          <a:p>
            <a:pPr marL="285750" lvl="0" indent="-285750">
              <a:buFont typeface="Wingdings" panose="05000000000000000000" pitchFamily="2" charset="2"/>
              <a:buChar char="v"/>
            </a:pPr>
            <a:r>
              <a:rPr lang="uk-UA" sz="1600" b="1" dirty="0">
                <a:solidFill>
                  <a:srgbClr val="A53010">
                    <a:lumMod val="75000"/>
                  </a:srgbClr>
                </a:solidFill>
              </a:rPr>
              <a:t>«</a:t>
            </a:r>
            <a:r>
              <a:rPr lang="uk-UA" sz="1600" b="1" dirty="0" err="1">
                <a:solidFill>
                  <a:srgbClr val="A53010">
                    <a:lumMod val="75000"/>
                  </a:srgbClr>
                </a:solidFill>
              </a:rPr>
              <a:t>Грайлик</a:t>
            </a:r>
            <a:r>
              <a:rPr lang="uk-UA" sz="1600" b="1" dirty="0">
                <a:solidFill>
                  <a:srgbClr val="A53010">
                    <a:lumMod val="75000"/>
                  </a:srgbClr>
                </a:solidFill>
              </a:rPr>
              <a:t>», </a:t>
            </a:r>
          </a:p>
          <a:p>
            <a:pPr marL="285750" lvl="0" indent="-285750">
              <a:buFont typeface="Wingdings" panose="05000000000000000000" pitchFamily="2" charset="2"/>
              <a:buChar char="v"/>
            </a:pPr>
            <a:r>
              <a:rPr lang="uk-UA" sz="1600" b="1" dirty="0">
                <a:solidFill>
                  <a:srgbClr val="A53010">
                    <a:lumMod val="75000"/>
                  </a:srgbClr>
                </a:solidFill>
              </a:rPr>
              <a:t>«Про себе треба знати про себе треба дбати»,</a:t>
            </a:r>
          </a:p>
          <a:p>
            <a:pPr marL="285750" lvl="0" indent="-285750">
              <a:buFont typeface="Wingdings" panose="05000000000000000000" pitchFamily="2" charset="2"/>
              <a:buChar char="v"/>
            </a:pPr>
            <a:r>
              <a:rPr lang="uk-UA" sz="1600" b="1" dirty="0">
                <a:solidFill>
                  <a:srgbClr val="A53010">
                    <a:lumMod val="75000"/>
                  </a:srgbClr>
                </a:solidFill>
              </a:rPr>
              <a:t> «Казкова фізкультура»</a:t>
            </a:r>
          </a:p>
          <a:p>
            <a:pPr marL="285750" lvl="0" indent="-285750">
              <a:buFont typeface="Wingdings" panose="05000000000000000000" pitchFamily="2" charset="2"/>
              <a:buChar char="v"/>
            </a:pPr>
            <a:r>
              <a:rPr lang="uk-UA" sz="1600" b="1" dirty="0">
                <a:solidFill>
                  <a:srgbClr val="A53010">
                    <a:lumMod val="75000"/>
                  </a:srgbClr>
                </a:solidFill>
              </a:rPr>
              <a:t>«Радість творчості»</a:t>
            </a:r>
          </a:p>
          <a:p>
            <a:pPr marL="285750" lvl="0" indent="-285750">
              <a:buFont typeface="Wingdings" panose="05000000000000000000" pitchFamily="2" charset="2"/>
              <a:buChar char="v"/>
            </a:pPr>
            <a:r>
              <a:rPr lang="uk-UA" sz="1600" b="1" dirty="0">
                <a:solidFill>
                  <a:srgbClr val="A53010">
                    <a:lumMod val="75000"/>
                  </a:srgbClr>
                </a:solidFill>
              </a:rPr>
              <a:t>«Граючись вчимося»- </a:t>
            </a:r>
            <a:r>
              <a:rPr lang="uk-UA" sz="1600" b="1" dirty="0" err="1">
                <a:solidFill>
                  <a:srgbClr val="A53010">
                    <a:lumMod val="75000"/>
                  </a:srgbClr>
                </a:solidFill>
              </a:rPr>
              <a:t>англ</a:t>
            </a:r>
            <a:r>
              <a:rPr lang="uk-UA" sz="1600" b="1" dirty="0">
                <a:solidFill>
                  <a:srgbClr val="A53010">
                    <a:lumMod val="75000"/>
                  </a:srgbClr>
                </a:solidFill>
              </a:rPr>
              <a:t>. мова</a:t>
            </a:r>
          </a:p>
          <a:p>
            <a:pPr marL="285750" lvl="0" indent="-285750">
              <a:buFont typeface="Wingdings" panose="05000000000000000000" pitchFamily="2" charset="2"/>
              <a:buChar char="v"/>
            </a:pPr>
            <a:r>
              <a:rPr lang="uk-UA" sz="1600" b="1" dirty="0">
                <a:solidFill>
                  <a:srgbClr val="A53010">
                    <a:lumMod val="75000"/>
                  </a:srgbClr>
                </a:solidFill>
              </a:rPr>
              <a:t>«Дошкільнятам освіту для сталого розвитку»</a:t>
            </a:r>
            <a:endParaRPr lang="ru-RU" sz="1600" b="1" dirty="0">
              <a:solidFill>
                <a:srgbClr val="A53010">
                  <a:lumMod val="75000"/>
                </a:srgbClr>
              </a:solidFill>
            </a:endParaRPr>
          </a:p>
        </p:txBody>
      </p:sp>
      <p:cxnSp>
        <p:nvCxnSpPr>
          <p:cNvPr id="14" name="Прямая соединительная линия 13"/>
          <p:cNvCxnSpPr>
            <a:cxnSpLocks/>
          </p:cNvCxnSpPr>
          <p:nvPr/>
        </p:nvCxnSpPr>
        <p:spPr>
          <a:xfrm>
            <a:off x="3614156" y="1912324"/>
            <a:ext cx="0" cy="3033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a:cxnSpLocks/>
            <a:endCxn id="12" idx="1"/>
          </p:cNvCxnSpPr>
          <p:nvPr/>
        </p:nvCxnSpPr>
        <p:spPr>
          <a:xfrm>
            <a:off x="3614156" y="4945676"/>
            <a:ext cx="1116124" cy="2901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p:nvPr/>
        </p:nvCxnSpPr>
        <p:spPr>
          <a:xfrm>
            <a:off x="3599892" y="2922667"/>
            <a:ext cx="612068"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Заголовок 26"/>
          <p:cNvSpPr>
            <a:spLocks noGrp="1"/>
          </p:cNvSpPr>
          <p:nvPr>
            <p:ph type="title"/>
          </p:nvPr>
        </p:nvSpPr>
        <p:spPr>
          <a:xfrm>
            <a:off x="755576" y="332656"/>
            <a:ext cx="7848872" cy="1152128"/>
          </a:xfrm>
        </p:spPr>
        <p:txBody>
          <a:bodyPr>
            <a:normAutofit/>
          </a:bodyPr>
          <a:lstStyle/>
          <a:p>
            <a:pPr algn="ctr"/>
            <a:r>
              <a:rPr lang="uk-UA" sz="2000" b="1" dirty="0">
                <a:solidFill>
                  <a:schemeClr val="accent1">
                    <a:lumMod val="75000"/>
                  </a:schemeClr>
                </a:solidFill>
                <a:latin typeface="Arial Black" panose="020B0A04020102020204" pitchFamily="34" charset="0"/>
              </a:rPr>
              <a:t>Нормативне забезпечення освітнього процесу</a:t>
            </a:r>
            <a:endParaRPr lang="ru-RU" sz="2000" b="1" dirty="0">
              <a:solidFill>
                <a:schemeClr val="accent1">
                  <a:lumMod val="75000"/>
                </a:schemeClr>
              </a:solidFill>
              <a:latin typeface="Arial Black" panose="020B0A04020102020204" pitchFamily="34" charset="0"/>
            </a:endParaRPr>
          </a:p>
        </p:txBody>
      </p:sp>
      <p:pic>
        <p:nvPicPr>
          <p:cNvPr id="43" name="Picture 2" descr="C:\Documents and Settings\Иятта\Рабочий стол\ЭТО СРОЧНО\Новая папка\звоночек.gif"/>
          <p:cNvPicPr>
            <a:picLocks noChangeAspect="1" noChangeArrowheads="1"/>
          </p:cNvPicPr>
          <p:nvPr/>
        </p:nvPicPr>
        <p:blipFill>
          <a:blip r:embed="rId3"/>
          <a:srcRect/>
          <a:stretch>
            <a:fillRect/>
          </a:stretch>
        </p:blipFill>
        <p:spPr bwMode="auto">
          <a:xfrm>
            <a:off x="7596336" y="940333"/>
            <a:ext cx="1331912" cy="1304925"/>
          </a:xfrm>
          <a:prstGeom prst="rect">
            <a:avLst/>
          </a:prstGeom>
          <a:noFill/>
          <a:effectLst>
            <a:outerShdw blurRad="50800" dist="38100" dir="2700000" algn="tl" rotWithShape="0">
              <a:prstClr val="black">
                <a:alpha val="40000"/>
              </a:prstClr>
            </a:outerShdw>
          </a:effectLst>
        </p:spPr>
      </p:pic>
      <p:pic>
        <p:nvPicPr>
          <p:cNvPr id="15" name="Рисунок 14">
            <a:extLst>
              <a:ext uri="{FF2B5EF4-FFF2-40B4-BE49-F238E27FC236}">
                <a16:creationId xmlns:a16="http://schemas.microsoft.com/office/drawing/2014/main" id="{58C9AEB5-D430-40F7-A314-14FAFD62E4F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7340" y="3429000"/>
            <a:ext cx="1452932" cy="2383367"/>
          </a:xfrm>
          <a:prstGeom prst="rect">
            <a:avLst/>
          </a:prstGeom>
        </p:spPr>
      </p:pic>
      <p:pic>
        <p:nvPicPr>
          <p:cNvPr id="18" name="Рисунок 17">
            <a:extLst>
              <a:ext uri="{FF2B5EF4-FFF2-40B4-BE49-F238E27FC236}">
                <a16:creationId xmlns:a16="http://schemas.microsoft.com/office/drawing/2014/main" id="{7F488140-B3EA-436A-9111-B74B3A272C6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0147" y="4456067"/>
            <a:ext cx="1569857" cy="2093313"/>
          </a:xfrm>
          <a:prstGeom prst="rect">
            <a:avLst/>
          </a:prstGeom>
        </p:spPr>
      </p:pic>
    </p:spTree>
    <p:extLst>
      <p:ext uri="{BB962C8B-B14F-4D97-AF65-F5344CB8AC3E}">
        <p14:creationId xmlns:p14="http://schemas.microsoft.com/office/powerpoint/2010/main" val="3944907531"/>
      </p:ext>
    </p:extLst>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56CFE8-20DB-4577-BEEE-39F00B21F865}"/>
              </a:ext>
            </a:extLst>
          </p:cNvPr>
          <p:cNvSpPr>
            <a:spLocks noGrp="1"/>
          </p:cNvSpPr>
          <p:nvPr>
            <p:ph type="title"/>
          </p:nvPr>
        </p:nvSpPr>
        <p:spPr>
          <a:xfrm>
            <a:off x="1115616" y="235528"/>
            <a:ext cx="7418784" cy="1436738"/>
          </a:xfrm>
        </p:spPr>
        <p:txBody>
          <a:bodyPr>
            <a:normAutofit fontScale="90000"/>
          </a:bodyPr>
          <a:lstStyle/>
          <a:p>
            <a:pPr algn="ctr"/>
            <a:r>
              <a:rPr lang="uk-UA" sz="3600" b="1" i="1" dirty="0">
                <a:solidFill>
                  <a:srgbClr val="FF0000"/>
                </a:solidFill>
                <a:latin typeface="Times New Roman" panose="02020603050405020304" pitchFamily="18" charset="0"/>
                <a:cs typeface="Times New Roman" panose="02020603050405020304" pitchFamily="18" charset="0"/>
              </a:rPr>
              <a:t>Тернопільський заклад дошкільної освіти     (ясла-садок) №10</a:t>
            </a:r>
            <a:br>
              <a:rPr lang="uk-UA" sz="3600" b="1" i="1" dirty="0">
                <a:solidFill>
                  <a:srgbClr val="FF0000"/>
                </a:solidFill>
                <a:latin typeface="Times New Roman" panose="02020603050405020304" pitchFamily="18"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5AEDF010-1145-4050-B01C-B0D392A63F43}"/>
              </a:ext>
            </a:extLst>
          </p:cNvPr>
          <p:cNvSpPr>
            <a:spLocks noGrp="1"/>
          </p:cNvSpPr>
          <p:nvPr>
            <p:ph sz="half" idx="1"/>
          </p:nvPr>
        </p:nvSpPr>
        <p:spPr>
          <a:xfrm>
            <a:off x="880840" y="1251443"/>
            <a:ext cx="3672408" cy="5201893"/>
          </a:xfrm>
        </p:spPr>
        <p:txBody>
          <a:bodyPr>
            <a:noAutofit/>
          </a:bodyPr>
          <a:lstStyle/>
          <a:p>
            <a:r>
              <a:rPr lang="uk-UA" sz="2000" b="1" i="0" dirty="0">
                <a:solidFill>
                  <a:schemeClr val="accent6">
                    <a:lumMod val="50000"/>
                  </a:schemeClr>
                </a:solidFill>
                <a:effectLst/>
                <a:latin typeface="Times New Roman" panose="02020603050405020304" pitchFamily="18" charset="0"/>
                <a:cs typeface="Times New Roman" panose="02020603050405020304" pitchFamily="18" charset="0"/>
              </a:rPr>
              <a:t>Загальна технічна характеристика</a:t>
            </a:r>
          </a:p>
          <a:p>
            <a:r>
              <a:rPr lang="uk-UA" sz="2000" b="1" i="0" dirty="0">
                <a:solidFill>
                  <a:srgbClr val="00B050"/>
                </a:solidFill>
                <a:effectLst/>
                <a:latin typeface="Times New Roman" panose="02020603050405020304" pitchFamily="18" charset="0"/>
                <a:cs typeface="Times New Roman" panose="02020603050405020304" pitchFamily="18" charset="0"/>
              </a:rPr>
              <a:t> площа займаної території –0,66 га;</a:t>
            </a:r>
          </a:p>
          <a:p>
            <a:r>
              <a:rPr lang="uk-UA" sz="2000" b="1" i="0" dirty="0">
                <a:solidFill>
                  <a:srgbClr val="00B050"/>
                </a:solidFill>
                <a:effectLst/>
                <a:latin typeface="Times New Roman" panose="02020603050405020304" pitchFamily="18" charset="0"/>
                <a:cs typeface="Times New Roman" panose="02020603050405020304" pitchFamily="18" charset="0"/>
              </a:rPr>
              <a:t> функціонує у двох типових приміщеннях 1961 року забудови:</a:t>
            </a:r>
            <a:endParaRPr lang="ru-RU" sz="2000" b="1" dirty="0">
              <a:solidFill>
                <a:srgbClr val="00B050"/>
              </a:solidFill>
              <a:latin typeface="Roboto" panose="02000000000000000000" pitchFamily="2" charset="0"/>
              <a:cs typeface="Times New Roman" panose="02020603050405020304" pitchFamily="18" charset="0"/>
            </a:endParaRPr>
          </a:p>
          <a:p>
            <a:pPr marL="0" indent="0">
              <a:buNone/>
            </a:pPr>
            <a:r>
              <a:rPr lang="ru-RU" sz="2000" b="1" i="0" dirty="0">
                <a:solidFill>
                  <a:srgbClr val="00B050"/>
                </a:solidFill>
                <a:effectLst/>
                <a:latin typeface="Roboto" panose="02000000000000000000" pitchFamily="2" charset="0"/>
                <a:cs typeface="Times New Roman" panose="02020603050405020304" pitchFamily="18" charset="0"/>
              </a:rPr>
              <a:t>          </a:t>
            </a:r>
            <a:r>
              <a:rPr lang="ru-RU" sz="2000" b="1" i="0" dirty="0">
                <a:solidFill>
                  <a:srgbClr val="00B050"/>
                </a:solidFill>
                <a:effectLst/>
                <a:latin typeface="Roboto" panose="02000000000000000000" pitchFamily="2" charset="0"/>
              </a:rPr>
              <a:t>корпус  «А» </a:t>
            </a:r>
          </a:p>
          <a:p>
            <a:pPr marL="0" indent="0">
              <a:buNone/>
            </a:pPr>
            <a:r>
              <a:rPr lang="ru-RU" sz="2000" b="1" i="0" dirty="0">
                <a:solidFill>
                  <a:srgbClr val="00B050"/>
                </a:solidFill>
                <a:effectLst/>
                <a:latin typeface="Roboto" panose="02000000000000000000" pitchFamily="2" charset="0"/>
              </a:rPr>
              <a:t>         корпус «Б»  1961 року</a:t>
            </a:r>
          </a:p>
          <a:p>
            <a:r>
              <a:rPr lang="ru-RU" sz="2000" b="1" i="0" dirty="0">
                <a:solidFill>
                  <a:srgbClr val="00B050"/>
                </a:solidFill>
                <a:effectLst/>
                <a:latin typeface="Roboto" panose="02000000000000000000" pitchFamily="2" charset="0"/>
              </a:rPr>
              <a:t> </a:t>
            </a:r>
            <a:r>
              <a:rPr lang="ru-RU" sz="2000" b="1" i="0" dirty="0" err="1">
                <a:solidFill>
                  <a:srgbClr val="00B050"/>
                </a:solidFill>
                <a:effectLst/>
                <a:latin typeface="Roboto" panose="02000000000000000000" pitchFamily="2" charset="0"/>
              </a:rPr>
              <a:t>загальна</a:t>
            </a:r>
            <a:r>
              <a:rPr lang="ru-RU" sz="2000" b="1" i="0" dirty="0">
                <a:solidFill>
                  <a:srgbClr val="00B050"/>
                </a:solidFill>
                <a:effectLst/>
                <a:latin typeface="Roboto" panose="02000000000000000000" pitchFamily="2" charset="0"/>
              </a:rPr>
              <a:t> </a:t>
            </a:r>
            <a:r>
              <a:rPr lang="ru-RU" sz="2000" b="1" i="0" dirty="0" err="1">
                <a:solidFill>
                  <a:srgbClr val="00B050"/>
                </a:solidFill>
                <a:effectLst/>
                <a:latin typeface="Roboto" panose="02000000000000000000" pitchFamily="2" charset="0"/>
              </a:rPr>
              <a:t>площа</a:t>
            </a:r>
            <a:r>
              <a:rPr lang="ru-RU" sz="2000" b="1" i="0" dirty="0">
                <a:solidFill>
                  <a:srgbClr val="00B050"/>
                </a:solidFill>
                <a:effectLst/>
                <a:latin typeface="Roboto" panose="02000000000000000000" pitchFamily="2" charset="0"/>
              </a:rPr>
              <a:t> </a:t>
            </a:r>
            <a:r>
              <a:rPr lang="ru-RU" sz="2000" b="1" i="0" dirty="0" err="1">
                <a:solidFill>
                  <a:srgbClr val="00B050"/>
                </a:solidFill>
                <a:effectLst/>
                <a:latin typeface="Roboto" panose="02000000000000000000" pitchFamily="2" charset="0"/>
              </a:rPr>
              <a:t>будівлі</a:t>
            </a:r>
            <a:r>
              <a:rPr lang="ru-RU" sz="2000" b="1" i="0" dirty="0">
                <a:solidFill>
                  <a:srgbClr val="00B050"/>
                </a:solidFill>
                <a:effectLst/>
                <a:latin typeface="Roboto" panose="02000000000000000000" pitchFamily="2" charset="0"/>
              </a:rPr>
              <a:t> -1978,2 м. кв.</a:t>
            </a:r>
          </a:p>
          <a:p>
            <a:r>
              <a:rPr lang="uk-UA" sz="2000" b="1" i="0" dirty="0">
                <a:solidFill>
                  <a:srgbClr val="00B050"/>
                </a:solidFill>
                <a:effectLst/>
                <a:latin typeface="Times New Roman" panose="02020603050405020304" pitchFamily="18" charset="0"/>
                <a:cs typeface="Times New Roman" panose="02020603050405020304" pitchFamily="18" charset="0"/>
              </a:rPr>
              <a:t>проектна потужність</a:t>
            </a:r>
          </a:p>
          <a:p>
            <a:pPr marL="0" indent="0">
              <a:buNone/>
            </a:pPr>
            <a:r>
              <a:rPr lang="uk-UA" sz="2000" b="1" i="0" dirty="0">
                <a:solidFill>
                  <a:srgbClr val="00B050"/>
                </a:solidFill>
                <a:effectLst/>
                <a:latin typeface="Times New Roman" panose="02020603050405020304" pitchFamily="18" charset="0"/>
                <a:cs typeface="Times New Roman" panose="02020603050405020304" pitchFamily="18" charset="0"/>
              </a:rPr>
              <a:t>закладу розрахована на </a:t>
            </a:r>
            <a:r>
              <a:rPr lang="uk-UA" sz="2000" b="1" dirty="0">
                <a:solidFill>
                  <a:srgbClr val="00B050"/>
                </a:solidFill>
                <a:latin typeface="Times New Roman" panose="02020603050405020304" pitchFamily="18" charset="0"/>
                <a:cs typeface="Times New Roman" panose="02020603050405020304" pitchFamily="18" charset="0"/>
              </a:rPr>
              <a:t>150</a:t>
            </a:r>
            <a:r>
              <a:rPr lang="uk-UA" sz="2000" b="1" i="0" dirty="0">
                <a:solidFill>
                  <a:srgbClr val="00B050"/>
                </a:solidFill>
                <a:effectLst/>
                <a:latin typeface="Times New Roman" panose="02020603050405020304" pitchFamily="18" charset="0"/>
                <a:cs typeface="Times New Roman" panose="02020603050405020304" pitchFamily="18" charset="0"/>
              </a:rPr>
              <a:t> місць</a:t>
            </a:r>
          </a:p>
          <a:p>
            <a:pPr marL="0" indent="0">
              <a:buNone/>
            </a:pPr>
            <a:br>
              <a:rPr lang="uk-UA" sz="2000" dirty="0">
                <a:solidFill>
                  <a:srgbClr val="00B050"/>
                </a:solidFill>
                <a:latin typeface="Times New Roman" panose="02020603050405020304" pitchFamily="18" charset="0"/>
                <a:cs typeface="Times New Roman" panose="02020603050405020304" pitchFamily="18" charset="0"/>
              </a:rPr>
            </a:br>
            <a:endParaRPr lang="uk-UA" sz="2000" dirty="0">
              <a:solidFill>
                <a:srgbClr val="00B050"/>
              </a:solidFill>
              <a:latin typeface="Times New Roman" panose="02020603050405020304" pitchFamily="18" charset="0"/>
              <a:cs typeface="Times New Roman" panose="02020603050405020304" pitchFamily="18" charset="0"/>
            </a:endParaRPr>
          </a:p>
        </p:txBody>
      </p:sp>
      <p:sp>
        <p:nvSpPr>
          <p:cNvPr id="4" name="Місце для вмісту 3">
            <a:extLst>
              <a:ext uri="{FF2B5EF4-FFF2-40B4-BE49-F238E27FC236}">
                <a16:creationId xmlns:a16="http://schemas.microsoft.com/office/drawing/2014/main" id="{ECFF33AE-6D27-4DCF-9178-734431D0C482}"/>
              </a:ext>
            </a:extLst>
          </p:cNvPr>
          <p:cNvSpPr>
            <a:spLocks noGrp="1"/>
          </p:cNvSpPr>
          <p:nvPr>
            <p:ph sz="half" idx="2"/>
          </p:nvPr>
        </p:nvSpPr>
        <p:spPr>
          <a:xfrm>
            <a:off x="5580112" y="1251444"/>
            <a:ext cx="3197093" cy="5201892"/>
          </a:xfrm>
        </p:spPr>
        <p:txBody>
          <a:bodyPr>
            <a:normAutofit/>
          </a:bodyPr>
          <a:lstStyle/>
          <a:p>
            <a:r>
              <a:rPr lang="uk-UA" sz="2000" b="1" i="0" dirty="0">
                <a:solidFill>
                  <a:schemeClr val="accent6">
                    <a:lumMod val="50000"/>
                  </a:schemeClr>
                </a:solidFill>
                <a:effectLst/>
                <a:latin typeface="Roboto" panose="02000000000000000000" pitchFamily="2" charset="0"/>
              </a:rPr>
              <a:t>Тип закладу</a:t>
            </a:r>
          </a:p>
          <a:p>
            <a:pPr marL="0" indent="0">
              <a:buNone/>
            </a:pPr>
            <a:endParaRPr lang="uk-UA" sz="2000" b="1" i="0" dirty="0">
              <a:solidFill>
                <a:schemeClr val="accent6">
                  <a:lumMod val="50000"/>
                </a:schemeClr>
              </a:solidFill>
              <a:effectLst/>
              <a:latin typeface="Roboto" panose="02000000000000000000" pitchFamily="2" charset="0"/>
            </a:endParaRPr>
          </a:p>
          <a:p>
            <a:r>
              <a:rPr lang="uk-UA" b="1" i="0" dirty="0">
                <a:solidFill>
                  <a:srgbClr val="00B050"/>
                </a:solidFill>
                <a:effectLst/>
                <a:latin typeface="Roboto" panose="02000000000000000000" pitchFamily="2" charset="0"/>
              </a:rPr>
              <a:t>Комбінований Функціонує 11 груп:</a:t>
            </a:r>
          </a:p>
          <a:p>
            <a:r>
              <a:rPr lang="uk-UA" b="1" dirty="0">
                <a:solidFill>
                  <a:srgbClr val="00B050"/>
                </a:solidFill>
                <a:latin typeface="Roboto" panose="02000000000000000000" pitchFamily="2" charset="0"/>
              </a:rPr>
              <a:t>Із них 2 ( дві)  </a:t>
            </a:r>
            <a:r>
              <a:rPr lang="en-US" b="1" dirty="0">
                <a:solidFill>
                  <a:srgbClr val="00B050"/>
                </a:solidFill>
                <a:latin typeface="Arial Rounded MT Bold" panose="020F0704030504030204" pitchFamily="34" charset="0"/>
              </a:rPr>
              <a:t>I </a:t>
            </a:r>
            <a:r>
              <a:rPr lang="uk-UA" b="1" dirty="0">
                <a:solidFill>
                  <a:srgbClr val="00B050"/>
                </a:solidFill>
                <a:latin typeface="Roboto" panose="02000000000000000000" pitchFamily="2" charset="0"/>
              </a:rPr>
              <a:t>молодші</a:t>
            </a:r>
          </a:p>
          <a:p>
            <a:pPr marL="0" indent="0">
              <a:buNone/>
            </a:pPr>
            <a:r>
              <a:rPr lang="uk-UA" b="1" i="0" dirty="0">
                <a:solidFill>
                  <a:srgbClr val="00B050"/>
                </a:solidFill>
                <a:effectLst/>
                <a:latin typeface="Roboto" panose="02000000000000000000" pitchFamily="2" charset="0"/>
              </a:rPr>
              <a:t>9 садових;</a:t>
            </a:r>
          </a:p>
          <a:p>
            <a:r>
              <a:rPr lang="uk-UA" b="1" i="0" dirty="0">
                <a:solidFill>
                  <a:srgbClr val="00B050"/>
                </a:solidFill>
                <a:effectLst/>
                <a:latin typeface="ArialMT"/>
              </a:rPr>
              <a:t>Із них 8</a:t>
            </a:r>
            <a:r>
              <a:rPr lang="uk-UA" b="1" i="0" dirty="0">
                <a:solidFill>
                  <a:srgbClr val="00B050"/>
                </a:solidFill>
                <a:effectLst/>
                <a:latin typeface="Roboto" panose="02000000000000000000" pitchFamily="2" charset="0"/>
              </a:rPr>
              <a:t> груп загального</a:t>
            </a:r>
          </a:p>
          <a:p>
            <a:pPr marL="0" indent="0">
              <a:buNone/>
            </a:pPr>
            <a:r>
              <a:rPr lang="uk-UA" b="1" i="0" dirty="0">
                <a:solidFill>
                  <a:srgbClr val="00B050"/>
                </a:solidFill>
                <a:effectLst/>
                <a:latin typeface="Roboto" panose="02000000000000000000" pitchFamily="2" charset="0"/>
              </a:rPr>
              <a:t>розвитку</a:t>
            </a:r>
          </a:p>
          <a:p>
            <a:pPr marL="0" indent="0">
              <a:buNone/>
            </a:pPr>
            <a:r>
              <a:rPr lang="uk-UA" b="1" dirty="0">
                <a:solidFill>
                  <a:srgbClr val="00B050"/>
                </a:solidFill>
                <a:latin typeface="ArialMT"/>
              </a:rPr>
              <a:t>3 групи </a:t>
            </a:r>
            <a:r>
              <a:rPr lang="uk-UA" b="1" i="0" dirty="0">
                <a:solidFill>
                  <a:srgbClr val="00B050"/>
                </a:solidFill>
                <a:effectLst/>
                <a:latin typeface="Roboto" panose="02000000000000000000" pitchFamily="2" charset="0"/>
              </a:rPr>
              <a:t> інклюзивні( для дітей з особливими освітніми потребами)</a:t>
            </a:r>
          </a:p>
          <a:p>
            <a:r>
              <a:rPr lang="uk-UA" sz="2000" b="1" dirty="0">
                <a:solidFill>
                  <a:srgbClr val="00B050"/>
                </a:solidFill>
                <a:latin typeface="Roboto" panose="02000000000000000000" pitchFamily="2" charset="0"/>
              </a:rPr>
              <a:t>Зараховано в ЗДОЯС-237 дітей</a:t>
            </a:r>
            <a:endParaRPr lang="uk-UA" sz="2000" b="1" i="0" dirty="0">
              <a:solidFill>
                <a:srgbClr val="00B050"/>
              </a:solidFill>
              <a:effectLst/>
              <a:latin typeface="Roboto" panose="02000000000000000000" pitchFamily="2" charset="0"/>
            </a:endParaRPr>
          </a:p>
          <a:p>
            <a:endParaRPr lang="uk-UA" sz="2000" dirty="0">
              <a:solidFill>
                <a:srgbClr val="00B050"/>
              </a:solidFill>
            </a:endParaRPr>
          </a:p>
        </p:txBody>
      </p:sp>
    </p:spTree>
    <p:extLst>
      <p:ext uri="{BB962C8B-B14F-4D97-AF65-F5344CB8AC3E}">
        <p14:creationId xmlns:p14="http://schemas.microsoft.com/office/powerpoint/2010/main" val="117501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5024" y="947630"/>
            <a:ext cx="8327455" cy="6740307"/>
          </a:xfrm>
          <a:prstGeom prst="rect">
            <a:avLst/>
          </a:prstGeom>
        </p:spPr>
        <p:txBody>
          <a:bodyPr wrap="square">
            <a:spAutoFit/>
          </a:bodyPr>
          <a:lstStyle/>
          <a:p>
            <a:pPr lvl="0"/>
            <a:endParaRPr lang="uk-UA" sz="2400" dirty="0">
              <a:ln w="10541" cmpd="sng">
                <a:solidFill>
                  <a:srgbClr val="4F81BD">
                    <a:shade val="88000"/>
                    <a:satMod val="110000"/>
                  </a:srgbClr>
                </a:solidFill>
                <a:prstDash val="solid"/>
              </a:ln>
              <a:solidFill>
                <a:srgbClr val="00B0F0"/>
              </a:solidFill>
              <a:latin typeface="Arial Black" pitchFamily="34" charset="0"/>
            </a:endParaRPr>
          </a:p>
          <a:p>
            <a:pPr lvl="0" algn="just"/>
            <a:r>
              <a:rPr lang="uk-UA" sz="2400" dirty="0">
                <a:ln w="10541" cmpd="sng">
                  <a:solidFill>
                    <a:srgbClr val="4F81BD">
                      <a:shade val="88000"/>
                      <a:satMod val="110000"/>
                    </a:srgbClr>
                  </a:solidFill>
                  <a:prstDash val="solid"/>
                </a:ln>
                <a:solidFill>
                  <a:schemeClr val="accent5">
                    <a:lumMod val="50000"/>
                  </a:schemeClr>
                </a:solidFill>
                <a:latin typeface="Arial Black" pitchFamily="34" charset="0"/>
              </a:rPr>
              <a:t> У закладі дошкільної освіти для занять </a:t>
            </a:r>
          </a:p>
          <a:p>
            <a:pPr lvl="0" algn="just"/>
            <a:r>
              <a:rPr lang="uk-UA" sz="2400" dirty="0">
                <a:ln w="10541" cmpd="sng">
                  <a:solidFill>
                    <a:srgbClr val="4F81BD">
                      <a:shade val="88000"/>
                      <a:satMod val="110000"/>
                    </a:srgbClr>
                  </a:solidFill>
                  <a:prstDash val="solid"/>
                </a:ln>
                <a:solidFill>
                  <a:schemeClr val="accent5">
                    <a:lumMod val="50000"/>
                  </a:schemeClr>
                </a:solidFill>
                <a:latin typeface="Arial Black" pitchFamily="34" charset="0"/>
              </a:rPr>
              <a:t>з дітьми  створене розвивальне середовище ,</a:t>
            </a:r>
          </a:p>
          <a:p>
            <a:pPr lvl="0" algn="just"/>
            <a:r>
              <a:rPr lang="uk-UA" sz="2400" dirty="0">
                <a:ln w="10541" cmpd="sng">
                  <a:solidFill>
                    <a:srgbClr val="4F81BD">
                      <a:shade val="88000"/>
                      <a:satMod val="110000"/>
                    </a:srgbClr>
                  </a:solidFill>
                  <a:prstDash val="solid"/>
                </a:ln>
                <a:solidFill>
                  <a:schemeClr val="accent5">
                    <a:lumMod val="50000"/>
                  </a:schemeClr>
                </a:solidFill>
                <a:latin typeface="Arial Black" pitchFamily="34" charset="0"/>
              </a:rPr>
              <a:t>а саме, обладнані спеціальні приміщення:</a:t>
            </a:r>
          </a:p>
          <a:p>
            <a:pPr lvl="0" algn="just"/>
            <a:endParaRPr lang="ru-RU" sz="2400" dirty="0">
              <a:ln w="10541" cmpd="sng">
                <a:solidFill>
                  <a:srgbClr val="4F81BD">
                    <a:shade val="88000"/>
                    <a:satMod val="110000"/>
                  </a:srgbClr>
                </a:solidFill>
                <a:prstDash val="solid"/>
              </a:ln>
              <a:solidFill>
                <a:schemeClr val="accent5">
                  <a:lumMod val="50000"/>
                </a:schemeClr>
              </a:solidFill>
              <a:latin typeface="Arial Black" pitchFamily="34" charset="0"/>
            </a:endParaRP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дві музично - спортивні  зали;</a:t>
            </a: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укриття;</a:t>
            </a:r>
            <a:endParaRPr lang="ru-RU"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endParaRPr>
          </a:p>
          <a:p>
            <a:pPr lvl="0"/>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 методичний кабінет;</a:t>
            </a:r>
            <a:endParaRPr lang="ru-RU"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endParaRP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медичний блок з ізолятором;</a:t>
            </a:r>
            <a:endParaRPr lang="ru-RU"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endParaRPr>
          </a:p>
          <a:p>
            <a:pPr lvl="0"/>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 прогулянкові майданчики для кожної вікової групи;</a:t>
            </a: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спортивний майданчик;</a:t>
            </a: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екологічна стежина;</a:t>
            </a: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пошуково- дослідницька ділянка;</a:t>
            </a: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кабінет психолога;</a:t>
            </a:r>
          </a:p>
          <a:p>
            <a:pPr marL="342900" lvl="0" indent="-342900">
              <a:buFontTx/>
              <a:buChar char="-"/>
            </a:pPr>
            <a:r>
              <a:rPr lang="uk-UA" sz="2400" b="1" i="1" dirty="0">
                <a:ln w="24500" cmpd="dbl">
                  <a:solidFill>
                    <a:srgbClr val="C0504D">
                      <a:shade val="85000"/>
                      <a:satMod val="155000"/>
                    </a:srgbClr>
                  </a:solidFill>
                  <a:prstDash val="solid"/>
                  <a:miter lim="800000"/>
                </a:ln>
                <a:solidFill>
                  <a:srgbClr val="C00000"/>
                </a:solidFill>
                <a:effectLst>
                  <a:outerShdw blurRad="38100" dist="38100" dir="7020000" algn="tl">
                    <a:srgbClr val="000000">
                      <a:alpha val="35000"/>
                    </a:srgbClr>
                  </a:outerShdw>
                </a:effectLst>
                <a:latin typeface="Arial Black" pitchFamily="34" charset="0"/>
              </a:rPr>
              <a:t>ресурсна кімната.</a:t>
            </a:r>
          </a:p>
          <a:p>
            <a:pPr marL="342900" lvl="0" indent="-342900">
              <a:buFontTx/>
              <a:buChar char="-"/>
            </a:pPr>
            <a:endParaRPr lang="uk-UA" sz="2400" b="1" i="1"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latin typeface="Arial Black" pitchFamily="34" charset="0"/>
            </a:endParaRPr>
          </a:p>
          <a:p>
            <a:pPr marL="342900" lvl="0" indent="-342900">
              <a:buFontTx/>
              <a:buChar char="-"/>
            </a:pPr>
            <a:endParaRPr lang="ru-RU" sz="2400" b="1" dirty="0">
              <a:ln w="24500" cmpd="dbl">
                <a:solidFill>
                  <a:srgbClr val="C0504D">
                    <a:shade val="85000"/>
                    <a:satMod val="155000"/>
                  </a:srgbClr>
                </a:solidFill>
                <a:prstDash val="solid"/>
                <a:miter lim="800000"/>
              </a:ln>
              <a:gradFill>
                <a:gsLst>
                  <a:gs pos="10000">
                    <a:srgbClr val="C0504D">
                      <a:tint val="10000"/>
                      <a:satMod val="155000"/>
                    </a:srgbClr>
                  </a:gs>
                  <a:gs pos="60000">
                    <a:srgbClr val="C0504D">
                      <a:tint val="30000"/>
                      <a:satMod val="155000"/>
                    </a:srgbClr>
                  </a:gs>
                  <a:gs pos="100000">
                    <a:srgbClr val="C0504D">
                      <a:tint val="73000"/>
                      <a:satMod val="155000"/>
                    </a:srgbClr>
                  </a:gs>
                </a:gsLst>
                <a:lin ang="5400000"/>
              </a:gradFill>
              <a:effectLst>
                <a:outerShdw blurRad="38100" dist="38100" dir="7020000" algn="tl">
                  <a:srgbClr val="000000">
                    <a:alpha val="35000"/>
                  </a:srgbClr>
                </a:outerShdw>
              </a:effectLst>
              <a:latin typeface="Arial Black" pitchFamily="34" charset="0"/>
            </a:endParaRPr>
          </a:p>
        </p:txBody>
      </p:sp>
      <p:sp>
        <p:nvSpPr>
          <p:cNvPr id="4" name="Прямоугольник 3"/>
          <p:cNvSpPr/>
          <p:nvPr/>
        </p:nvSpPr>
        <p:spPr>
          <a:xfrm>
            <a:off x="349001" y="116632"/>
            <a:ext cx="8712968" cy="1200329"/>
          </a:xfrm>
          <a:prstGeom prst="rect">
            <a:avLst/>
          </a:prstGeom>
        </p:spPr>
        <p:txBody>
          <a:bodyPr wrap="square">
            <a:spAutoFit/>
          </a:bodyPr>
          <a:lstStyle/>
          <a:p>
            <a:r>
              <a:rPr lang="ru-RU" sz="2400" b="1" i="1" dirty="0" err="1">
                <a:solidFill>
                  <a:srgbClr val="C00000"/>
                </a:solidFill>
                <a:latin typeface="Times New Roman" pitchFamily="18" charset="0"/>
                <a:ea typeface="+mj-ea"/>
                <a:cs typeface="Times New Roman" pitchFamily="18" charset="0"/>
              </a:rPr>
              <a:t>Діти</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повинні</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жити</a:t>
            </a:r>
            <a:r>
              <a:rPr lang="ru-RU" sz="2400" b="1" i="1" dirty="0">
                <a:solidFill>
                  <a:srgbClr val="C00000"/>
                </a:solidFill>
                <a:latin typeface="Times New Roman" pitchFamily="18" charset="0"/>
                <a:ea typeface="+mj-ea"/>
                <a:cs typeface="Times New Roman" pitchFamily="18" charset="0"/>
              </a:rPr>
              <a:t> у </a:t>
            </a:r>
            <a:r>
              <a:rPr lang="ru-RU" sz="2400" b="1" i="1" dirty="0" err="1">
                <a:solidFill>
                  <a:srgbClr val="C00000"/>
                </a:solidFill>
                <a:latin typeface="Times New Roman" pitchFamily="18" charset="0"/>
                <a:ea typeface="+mj-ea"/>
                <a:cs typeface="Times New Roman" pitchFamily="18" charset="0"/>
              </a:rPr>
              <a:t>світі</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краси</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гри</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казки</a:t>
            </a:r>
            <a:r>
              <a:rPr lang="ru-RU" sz="2400" b="1" i="1" dirty="0">
                <a:solidFill>
                  <a:srgbClr val="C00000"/>
                </a:solidFill>
                <a:latin typeface="Times New Roman" pitchFamily="18" charset="0"/>
                <a:ea typeface="+mj-ea"/>
                <a:cs typeface="Times New Roman" pitchFamily="18" charset="0"/>
              </a:rPr>
              <a:t>,</a:t>
            </a:r>
          </a:p>
          <a:p>
            <a:pPr algn="ct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музики</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малюнка</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фантазії</a:t>
            </a:r>
            <a:r>
              <a:rPr lang="ru-RU" sz="2400" b="1" i="1" dirty="0">
                <a:solidFill>
                  <a:srgbClr val="C00000"/>
                </a:solidFill>
                <a:latin typeface="Times New Roman" pitchFamily="18" charset="0"/>
                <a:ea typeface="+mj-ea"/>
                <a:cs typeface="Times New Roman" pitchFamily="18" charset="0"/>
              </a:rPr>
              <a:t>, </a:t>
            </a:r>
            <a:r>
              <a:rPr lang="ru-RU" sz="2400" b="1" i="1" dirty="0" err="1">
                <a:solidFill>
                  <a:srgbClr val="C00000"/>
                </a:solidFill>
                <a:latin typeface="Times New Roman" pitchFamily="18" charset="0"/>
                <a:ea typeface="+mj-ea"/>
                <a:cs typeface="Times New Roman" pitchFamily="18" charset="0"/>
              </a:rPr>
              <a:t>творчості</a:t>
            </a:r>
            <a:r>
              <a:rPr lang="ru-RU" sz="2400" b="1" i="1" dirty="0">
                <a:solidFill>
                  <a:srgbClr val="C00000"/>
                </a:solidFill>
                <a:latin typeface="Times New Roman" pitchFamily="18" charset="0"/>
                <a:ea typeface="+mj-ea"/>
                <a:cs typeface="Times New Roman" pitchFamily="18" charset="0"/>
              </a:rPr>
              <a:t>.   </a:t>
            </a:r>
          </a:p>
          <a:p>
            <a:pPr algn="ctr"/>
            <a:r>
              <a:rPr lang="ru-RU" sz="2400" b="1" i="1" dirty="0">
                <a:solidFill>
                  <a:srgbClr val="C00000"/>
                </a:solidFill>
                <a:latin typeface="Times New Roman" pitchFamily="18" charset="0"/>
                <a:ea typeface="+mj-ea"/>
                <a:cs typeface="Times New Roman" pitchFamily="18" charset="0"/>
              </a:rPr>
              <a:t>                                                                 В. </a:t>
            </a:r>
            <a:r>
              <a:rPr lang="ru-RU" sz="2400" b="1" i="1" dirty="0" err="1">
                <a:solidFill>
                  <a:srgbClr val="C00000"/>
                </a:solidFill>
                <a:latin typeface="Times New Roman" pitchFamily="18" charset="0"/>
                <a:ea typeface="+mj-ea"/>
                <a:cs typeface="Times New Roman" pitchFamily="18" charset="0"/>
              </a:rPr>
              <a:t>О.Сухомлинський</a:t>
            </a:r>
            <a:endParaRPr lang="uk-UA" sz="2400" b="1"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7558463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04EAF242-D8BA-45C1-A3D9-504B1D0F74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5363" y="54134"/>
            <a:ext cx="5516969" cy="2777480"/>
          </a:xfrm>
          <a:prstGeom prst="rect">
            <a:avLst/>
          </a:prstGeom>
        </p:spPr>
      </p:pic>
      <p:sp>
        <p:nvSpPr>
          <p:cNvPr id="5" name="TextBox 4">
            <a:extLst>
              <a:ext uri="{FF2B5EF4-FFF2-40B4-BE49-F238E27FC236}">
                <a16:creationId xmlns:a16="http://schemas.microsoft.com/office/drawing/2014/main" id="{89902E8E-8272-4F2B-9F02-7F2C85BF330B}"/>
              </a:ext>
            </a:extLst>
          </p:cNvPr>
          <p:cNvSpPr txBox="1"/>
          <p:nvPr/>
        </p:nvSpPr>
        <p:spPr>
          <a:xfrm>
            <a:off x="207620" y="2502635"/>
            <a:ext cx="2736304" cy="369332"/>
          </a:xfrm>
          <a:prstGeom prst="rect">
            <a:avLst/>
          </a:prstGeom>
          <a:solidFill>
            <a:schemeClr val="bg1">
              <a:lumMod val="65000"/>
            </a:schemeClr>
          </a:solidFill>
        </p:spPr>
        <p:txBody>
          <a:bodyPr wrap="square" rtlCol="0">
            <a:spAutoFit/>
          </a:bodyPr>
          <a:lstStyle/>
          <a:p>
            <a:r>
              <a:rPr lang="uk-UA" dirty="0">
                <a:latin typeface="Arial Black" panose="020B0A04020102020204" pitchFamily="34" charset="0"/>
              </a:rPr>
              <a:t>Кабінет психолога</a:t>
            </a:r>
          </a:p>
        </p:txBody>
      </p:sp>
      <p:pic>
        <p:nvPicPr>
          <p:cNvPr id="11" name="Рисунок 10">
            <a:extLst>
              <a:ext uri="{FF2B5EF4-FFF2-40B4-BE49-F238E27FC236}">
                <a16:creationId xmlns:a16="http://schemas.microsoft.com/office/drawing/2014/main" id="{425E8D46-6BE4-4914-922D-053B897058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574" y="2809545"/>
            <a:ext cx="5087209" cy="3803484"/>
          </a:xfrm>
          <a:prstGeom prst="rect">
            <a:avLst/>
          </a:prstGeom>
        </p:spPr>
      </p:pic>
      <p:sp>
        <p:nvSpPr>
          <p:cNvPr id="13" name="TextBox 12">
            <a:extLst>
              <a:ext uri="{FF2B5EF4-FFF2-40B4-BE49-F238E27FC236}">
                <a16:creationId xmlns:a16="http://schemas.microsoft.com/office/drawing/2014/main" id="{867999BB-2926-4822-AD0F-545F1330D17C}"/>
              </a:ext>
            </a:extLst>
          </p:cNvPr>
          <p:cNvSpPr txBox="1"/>
          <p:nvPr/>
        </p:nvSpPr>
        <p:spPr>
          <a:xfrm>
            <a:off x="161728" y="6215823"/>
            <a:ext cx="3018518" cy="646331"/>
          </a:xfrm>
          <a:prstGeom prst="rect">
            <a:avLst/>
          </a:prstGeom>
          <a:solidFill>
            <a:schemeClr val="bg1">
              <a:lumMod val="75000"/>
            </a:schemeClr>
          </a:solidFill>
        </p:spPr>
        <p:txBody>
          <a:bodyPr wrap="square" rtlCol="0">
            <a:spAutoFit/>
          </a:bodyPr>
          <a:lstStyle/>
          <a:p>
            <a:pPr algn="ctr"/>
            <a:r>
              <a:rPr lang="uk-UA" dirty="0">
                <a:latin typeface="Arial Black" panose="020B0A04020102020204" pitchFamily="34" charset="0"/>
              </a:rPr>
              <a:t>Спортивно – музична зала №1</a:t>
            </a:r>
          </a:p>
        </p:txBody>
      </p:sp>
      <p:pic>
        <p:nvPicPr>
          <p:cNvPr id="15" name="Рисунок 14">
            <a:extLst>
              <a:ext uri="{FF2B5EF4-FFF2-40B4-BE49-F238E27FC236}">
                <a16:creationId xmlns:a16="http://schemas.microsoft.com/office/drawing/2014/main" id="{9FE7BDEB-9CC6-42D1-8003-B8DDBD4D0F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2484" y="123362"/>
            <a:ext cx="3664806" cy="2748605"/>
          </a:xfrm>
          <a:prstGeom prst="rect">
            <a:avLst/>
          </a:prstGeom>
        </p:spPr>
      </p:pic>
      <p:sp>
        <p:nvSpPr>
          <p:cNvPr id="16" name="TextBox 15">
            <a:extLst>
              <a:ext uri="{FF2B5EF4-FFF2-40B4-BE49-F238E27FC236}">
                <a16:creationId xmlns:a16="http://schemas.microsoft.com/office/drawing/2014/main" id="{D1BF46FB-7BA3-4DB5-B0E8-00E673659ED1}"/>
              </a:ext>
            </a:extLst>
          </p:cNvPr>
          <p:cNvSpPr txBox="1"/>
          <p:nvPr/>
        </p:nvSpPr>
        <p:spPr>
          <a:xfrm>
            <a:off x="6373375" y="2502635"/>
            <a:ext cx="2736304" cy="369332"/>
          </a:xfrm>
          <a:prstGeom prst="rect">
            <a:avLst/>
          </a:prstGeom>
          <a:solidFill>
            <a:schemeClr val="bg1">
              <a:lumMod val="75000"/>
            </a:schemeClr>
          </a:solidFill>
        </p:spPr>
        <p:txBody>
          <a:bodyPr wrap="square" rtlCol="0">
            <a:spAutoFit/>
          </a:bodyPr>
          <a:lstStyle/>
          <a:p>
            <a:r>
              <a:rPr lang="uk-UA" dirty="0">
                <a:latin typeface="Arial Black" panose="020B0A04020102020204" pitchFamily="34" charset="0"/>
              </a:rPr>
              <a:t>Ресурсна кімната</a:t>
            </a:r>
          </a:p>
        </p:txBody>
      </p:sp>
      <p:pic>
        <p:nvPicPr>
          <p:cNvPr id="22" name="Рисунок 21">
            <a:extLst>
              <a:ext uri="{FF2B5EF4-FFF2-40B4-BE49-F238E27FC236}">
                <a16:creationId xmlns:a16="http://schemas.microsoft.com/office/drawing/2014/main" id="{54069815-817F-4A8D-9C35-7ACAFE67DA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53591" y="2906026"/>
            <a:ext cx="3018518" cy="3803484"/>
          </a:xfrm>
          <a:prstGeom prst="rect">
            <a:avLst/>
          </a:prstGeom>
        </p:spPr>
      </p:pic>
      <p:sp>
        <p:nvSpPr>
          <p:cNvPr id="25" name="TextBox 24">
            <a:extLst>
              <a:ext uri="{FF2B5EF4-FFF2-40B4-BE49-F238E27FC236}">
                <a16:creationId xmlns:a16="http://schemas.microsoft.com/office/drawing/2014/main" id="{D7B80A29-0DF0-4193-8687-203CCDB3EBFC}"/>
              </a:ext>
            </a:extLst>
          </p:cNvPr>
          <p:cNvSpPr txBox="1"/>
          <p:nvPr/>
        </p:nvSpPr>
        <p:spPr>
          <a:xfrm>
            <a:off x="6054848" y="6215823"/>
            <a:ext cx="3052442" cy="646331"/>
          </a:xfrm>
          <a:prstGeom prst="rect">
            <a:avLst/>
          </a:prstGeom>
          <a:solidFill>
            <a:schemeClr val="bg1">
              <a:lumMod val="75000"/>
            </a:schemeClr>
          </a:solidFill>
        </p:spPr>
        <p:txBody>
          <a:bodyPr wrap="square" rtlCol="0">
            <a:spAutoFit/>
          </a:bodyPr>
          <a:lstStyle/>
          <a:p>
            <a:pPr algn="ctr"/>
            <a:r>
              <a:rPr lang="uk-UA" dirty="0">
                <a:latin typeface="Arial Black" panose="020B0A04020102020204" pitchFamily="34" charset="0"/>
              </a:rPr>
              <a:t>Спортивно – музична зала №2</a:t>
            </a:r>
          </a:p>
        </p:txBody>
      </p:sp>
    </p:spTree>
    <p:extLst>
      <p:ext uri="{BB962C8B-B14F-4D97-AF65-F5344CB8AC3E}">
        <p14:creationId xmlns:p14="http://schemas.microsoft.com/office/powerpoint/2010/main" val="417620391"/>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6996</TotalTime>
  <Words>5310</Words>
  <Application>Microsoft Office PowerPoint</Application>
  <PresentationFormat>Екран (4:3)</PresentationFormat>
  <Paragraphs>979</Paragraphs>
  <Slides>42</Slides>
  <Notes>3</Notes>
  <HiddenSlides>0</HiddenSlides>
  <MMClips>0</MMClips>
  <ScaleCrop>false</ScaleCrop>
  <HeadingPairs>
    <vt:vector size="6" baseType="variant">
      <vt:variant>
        <vt:lpstr>Використані шрифти</vt:lpstr>
      </vt:variant>
      <vt:variant>
        <vt:i4>12</vt:i4>
      </vt:variant>
      <vt:variant>
        <vt:lpstr>Тема</vt:lpstr>
      </vt:variant>
      <vt:variant>
        <vt:i4>1</vt:i4>
      </vt:variant>
      <vt:variant>
        <vt:lpstr>Заголовки слайдів</vt:lpstr>
      </vt:variant>
      <vt:variant>
        <vt:i4>42</vt:i4>
      </vt:variant>
    </vt:vector>
  </HeadingPairs>
  <TitlesOfParts>
    <vt:vector size="55" baseType="lpstr">
      <vt:lpstr>Arial</vt:lpstr>
      <vt:lpstr>Arial Black</vt:lpstr>
      <vt:lpstr>Arial Rounded MT Bold</vt:lpstr>
      <vt:lpstr>ArialMT</vt:lpstr>
      <vt:lpstr>Calibri</vt:lpstr>
      <vt:lpstr>Open Sans</vt:lpstr>
      <vt:lpstr>Roboto</vt:lpstr>
      <vt:lpstr>Segoe UI Black</vt:lpstr>
      <vt:lpstr>Times New Roman</vt:lpstr>
      <vt:lpstr>Trebuchet MS</vt:lpstr>
      <vt:lpstr>Wingdings</vt:lpstr>
      <vt:lpstr>Wingdings 3</vt:lpstr>
      <vt:lpstr>Грань</vt:lpstr>
      <vt:lpstr>Презентація PowerPoint</vt:lpstr>
      <vt:lpstr>Презентація PowerPoint</vt:lpstr>
      <vt:lpstr>          Звіт складено відповідно до наказу Міністерства освіти і науки України від 23 березня 2005 року № 178 «Про затвердження Примірного положення про порядок звітування керівників дошкільних, загальноосвітніх та професійно технічних навчальних закладів перед педагогічним колективом та                громадськістю».          Зміст звіту розроблений на підставі «Положення про порядок звітування керівників дошкільних, загальноосвітніх та професійно-технічних навчальних закладів перед педколективом та громадськістю».  </vt:lpstr>
      <vt:lpstr>Презентація PowerPoint</vt:lpstr>
      <vt:lpstr>Презентація PowerPoint</vt:lpstr>
      <vt:lpstr>Нормативне забезпечення освітнього процесу</vt:lpstr>
      <vt:lpstr>Тернопільський заклад дошкільної освіти     (ясла-садок) №10 </vt:lpstr>
      <vt:lpstr>Презентація PowerPoint</vt:lpstr>
      <vt:lpstr>Презентація PowerPoint</vt:lpstr>
      <vt:lpstr>Презентація PowerPoint</vt:lpstr>
      <vt:lpstr>Презентація PowerPoint</vt:lpstr>
      <vt:lpstr>Кількісний та якісний склад педагогічних працівників  У складі педагогічного колективу:  директор, вихователь-методист, 18 вихователів, 2 музичних керівники, 1 інструктор з фізкультури, 1 практичний психолог,  2 асистенти вихователя.  Педагогічний колектив має достатньо високий освітній рівень</vt:lpstr>
      <vt:lpstr>         Персональний внесок керівника у підвищення рівня організації навчально- виховного процесу : </vt:lpstr>
      <vt:lpstr>2.  ВЖИТІ ЗАХОДИ ЩОДО ВПРОВАДЖЕННЯ ІННОВАЦІЙНИХ ПЕДАГОГІЧНИХ ТЕХНОЛІЙ У ОСВІТНІЙ ПРОЦЕС    </vt:lpstr>
      <vt:lpstr>База даних щодо впровадження інноваційних технолій ТЗДОЯС №10</vt:lpstr>
      <vt:lpstr>МОНІТОРИНГ ДОСЯГНЕНЬ ДІТЕЙ  ДОШКІЛЬНОГО ВІКУ ЗГІДНО З БАЗОВИМ КОМПОНЕНТОМ ДОШКІЛЬНОЇ ОСВІТИ</vt:lpstr>
      <vt:lpstr>Результати моніторингового вивчення в групах дітей молодшого віку </vt:lpstr>
      <vt:lpstr>Графічний зріз даних по освітніх лініях  Середні групи (вересень) </vt:lpstr>
      <vt:lpstr>Результати моніторингового вивчення в групах дітей старшого дошкільного віку </vt:lpstr>
      <vt:lpstr>Зведена таблиця визначення рівня досягнень дітей за освітніми напрямами у межах базового компонента дошкільної освіти України за 2023-2024 н.р. у яслах-садку №10 Середній рівень засвоєння по ЗДОЯС: вересень (В-8%; Д-26%; С-42%; П-24%);                                                                 травень (В-62%; Д-26%; С-8%; П-4%);  Рівні засвоєння: В – високий рівень, Д – достатній рівень, С – середній рівень, П – початковий  </vt:lpstr>
      <vt:lpstr>Харчування в ЗДОЯС №10 організовано відповідно до  Постанови КМУ від 24.03.2021 № 305 «Про затвердження норм та Порядку організації харчування у закладах освіти та дитячих закладах оздоровлення та відпочинку» </vt:lpstr>
      <vt:lpstr>Презентація PowerPoint</vt:lpstr>
      <vt:lpstr>СЕРЕДНІЙ ПОКАЗНИК НОРМ  ХАРЧУВАННЯ</vt:lpstr>
      <vt:lpstr>Надання соціальної підтримки</vt:lpstr>
      <vt:lpstr>Порівняльний аналіз кількості дітей  соціально незахищених категорій дітей ТДЗОЯС №10 на початок та кінець 2023/2024 навчального року </vt:lpstr>
      <vt:lpstr>Презентація PowerPoint</vt:lpstr>
      <vt:lpstr>   В ЗДО ведеться систематична і планомірна робота щодо організації харчування: - організовано безпечне і якісне харчування дітей (замовлення і прийняття безпечних і якісних продуктів харчування, продовольчої сировини у необхідній кількості, додержання умов і термінів їх зберігання, технології приготування страв, правил особистої гігієни працівників харчоблоку); - харчування здійснюється згідно з перспективним двотижневим меню (на осінній, зимовий, весняний, літній періоди); - щодня на кожний наступний день відповідно до наявності продуктів харчування та з урахуванням перспективного двотижневого меню, картотеки страв складаємо меню-розклад окремо для   – дітей віком до 4 років та дітей віком від 4 до 6 років, відповідно до затверджених норм харчування; - кожного дня за 30 хв. до роздачі їжі медичний працівник оцінює якість її приготування. </vt:lpstr>
      <vt:lpstr>        Медичне обслуговування  Здійснюється відповідно до  П О С Т А Н О В И КМУ від 14 червня 2002 р.  N 826 «Про затвердження Порядку медичного обслуговування дітей у    дошкільному   навчальному  закладі»,   Положення   про   медичний   кабінет дошкільного закладу та Положення про ізолятор дошкільного  закладу, затверджених спільним наказом Міністерства охорони здоров'я України та Міністерства освіти і науки України від 30 серпня 2005р. № 432/496,  </vt:lpstr>
      <vt:lpstr>Аналіз захворюваності Аналіз захворюваності показав  збільшення кількості пропущених днів дітьми через хворобу . Тому необхідно посилити роботу щодо зниження захворюваності дітей, зміцнення здоров’я шляхом організації комплексу оздоровчих та профілактичних заходів</vt:lpstr>
      <vt:lpstr>Дотримання вимог техніки безпеки </vt:lpstr>
      <vt:lpstr>Стан виконання заходів, передбачених Концепцією безпеки закладів освіти, схваленої розпорядженням Кабінету Міністрів України від 07 квітня 2023 року № 301-р Реалізація Концепції безпеки закладів освіти, схваленої розпорядженням Кабінету Міністрів України від 07 квітня 2023 року №301</vt:lpstr>
      <vt:lpstr>ДОТРИМАННЯ САНІТАРНО- ГІГІЄНІЧНИХ ВИМОГ</vt:lpstr>
      <vt:lpstr>ДОТРИМАННЯ САНІТАРНО- ГІГІЄНІЧНИХ ВИМОГ</vt:lpstr>
      <vt:lpstr>ДОТРИМАННЯ САНІТАРНО- ГІГІЄНІЧНИХ ВИМОГ</vt:lpstr>
      <vt:lpstr>Презентація PowerPoint</vt:lpstr>
      <vt:lpstr>Презентація PowerPoint</vt:lpstr>
      <vt:lpstr>Залучення додаткових джерел фінансування</vt:lpstr>
      <vt:lpstr>ФІНАНСУВАННЯ БАТЬКАМИ ЦІЛЬОВОЇ ПРОГРАМИ </vt:lpstr>
      <vt:lpstr>ФІНАНСУВАННЯ БАТЬКАМИ ЦІЛЬОВОЇ ПРОГРАМИ «Придбання нестандартного обладнання, доріжок здоров'я, дрібного інвентаря» </vt:lpstr>
      <vt:lpstr>СТАН ДИТЯЧОГО ТРАВМАТИЗМУ</vt:lpstr>
      <vt:lpstr>Презентація PowerPoint</vt:lpstr>
      <vt:lpstr>Презентація PowerPoint</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PC</cp:lastModifiedBy>
  <cp:revision>411</cp:revision>
  <dcterms:created xsi:type="dcterms:W3CDTF">2016-03-14T10:00:54Z</dcterms:created>
  <dcterms:modified xsi:type="dcterms:W3CDTF">2024-08-07T08:56:42Z</dcterms:modified>
</cp:coreProperties>
</file>