
<file path=[Content_Types].xml><?xml version="1.0" encoding="utf-8"?>
<Types xmlns="http://schemas.openxmlformats.org/package/2006/content-types">
  <Override PartName="/ppt/slides/slide6.xml" ContentType="application/vnd.openxmlformats-officedocument.presentationml.slide+xml"/>
  <Override PartName="/ppt/slides/slide29.xml" ContentType="application/vnd.openxmlformats-officedocument.presentationml.slide+xml"/>
  <Override PartName="/ppt/slides/slide38.xml" ContentType="application/vnd.openxmlformats-officedocument.presentationml.slide+xml"/>
  <Override PartName="/ppt/slideLayouts/slideLayout8.xml" ContentType="application/vnd.openxmlformats-officedocument.presentationml.slideLayout+xml"/>
  <Override PartName="/ppt/notesSlides/notesSlide2.xml" ContentType="application/vnd.openxmlformats-officedocument.presentationml.notesSlide+xml"/>
  <Override PartName="/ppt/slideMasters/slideMaster1.xml" ContentType="application/vnd.openxmlformats-officedocument.presentationml.slideMaster+xml"/>
  <Override PartName="/ppt/slides/slide4.xml" ContentType="application/vnd.openxmlformats-officedocument.presentationml.slide+xml"/>
  <Override PartName="/ppt/slides/slide18.xml" ContentType="application/vnd.openxmlformats-officedocument.presentationml.slide+xml"/>
  <Override PartName="/ppt/slides/slide27.xml" ContentType="application/vnd.openxmlformats-officedocument.presentationml.slide+xml"/>
  <Override PartName="/ppt/slides/slide36.xml" ContentType="application/vnd.openxmlformats-officedocument.presentationml.slide+xml"/>
  <Override PartName="/ppt/slideLayouts/slideLayout4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2.xml" ContentType="application/vnd.openxmlformats-officedocument.presentationml.slide+xml"/>
  <Override PartName="/ppt/slides/slide16.xml" ContentType="application/vnd.openxmlformats-officedocument.presentationml.slide+xml"/>
  <Override PartName="/ppt/slides/slide25.xml" ContentType="application/vnd.openxmlformats-officedocument.presentationml.slide+xml"/>
  <Override PartName="/ppt/slides/slide34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15.xml" ContentType="application/vnd.openxmlformats-officedocument.presentationml.slideLayout+xml"/>
  <Default Extension="rels" ContentType="application/vnd.openxmlformats-package.relationships+xml"/>
  <Default Extension="xml" ContentType="application/xml"/>
  <Override PartName="/ppt/slides/slide14.xml" ContentType="application/vnd.openxmlformats-officedocument.presentationml.slide+xml"/>
  <Override PartName="/ppt/slides/slide23.xml" ContentType="application/vnd.openxmlformats-officedocument.presentationml.slide+xml"/>
  <Override PartName="/ppt/slides/slide32.xml" ContentType="application/vnd.openxmlformats-officedocument.presentationml.slide+xml"/>
  <Override PartName="/ppt/notesMasters/notesMaster1.xml" ContentType="application/vnd.openxmlformats-officedocument.presentationml.notesMaster+xml"/>
  <Override PartName="/ppt/slideLayouts/slideLayout13.xml" ContentType="application/vnd.openxmlformats-officedocument.presentationml.slideLayout+xml"/>
  <Override PartName="/ppt/slides/slide10.xml" ContentType="application/vnd.openxmlformats-officedocument.presentationml.slide+xml"/>
  <Override PartName="/ppt/slides/slide12.xml" ContentType="application/vnd.openxmlformats-officedocument.presentationml.slide+xml"/>
  <Override PartName="/ppt/slides/slide21.xml" ContentType="application/vnd.openxmlformats-officedocument.presentationml.slide+xml"/>
  <Override PartName="/ppt/slides/slide30.xml" ContentType="application/vnd.openxmlformats-officedocument.presentationml.slide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charts/chart7.xml" ContentType="application/vnd.openxmlformats-officedocument.drawingml.chart+xml"/>
  <Default Extension="xlsx" ContentType="application/vnd.openxmlformats-officedocument.spreadsheetml.sheet"/>
  <Override PartName="/ppt/charts/chart3.xml" ContentType="application/vnd.openxmlformats-officedocument.drawingml.chart+xml"/>
  <Override PartName="/ppt/charts/chart4.xml" ContentType="application/vnd.openxmlformats-officedocument.drawingml.chart+xml"/>
  <Override PartName="/ppt/charts/chart5.xml" ContentType="application/vnd.openxmlformats-officedocument.drawingml.chart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ppt/charts/chart1.xml" ContentType="application/vnd.openxmlformats-officedocument.drawingml.chart+xml"/>
  <Override PartName="/ppt/charts/chart2.xml" ContentType="application/vnd.openxmlformats-officedocument.drawingml.chart+xml"/>
  <Override PartName="/docProps/core.xml" ContentType="application/vnd.openxmlformats-package.core-properties+xml"/>
  <Override PartName="/ppt/slides/slide5.xml" ContentType="application/vnd.openxmlformats-officedocument.presentationml.slide+xml"/>
  <Override PartName="/ppt/slides/slide19.xml" ContentType="application/vnd.openxmlformats-officedocument.presentationml.slide+xml"/>
  <Override PartName="/ppt/slides/slide28.xml" ContentType="application/vnd.openxmlformats-officedocument.presentationml.slide+xml"/>
  <Override PartName="/ppt/slideLayouts/slideLayout7.xml" ContentType="application/vnd.openxmlformats-officedocument.presentationml.slideLayout+xml"/>
  <Default Extension="png" ContentType="image/png"/>
  <Override PartName="/ppt/notesSlides/notesSlide1.xml" ContentType="application/vnd.openxmlformats-officedocument.presentationml.notesSlide+xml"/>
  <Override PartName="/ppt/slides/slide3.xml" ContentType="application/vnd.openxmlformats-officedocument.presentationml.slide+xml"/>
  <Override PartName="/ppt/slides/slide17.xml" ContentType="application/vnd.openxmlformats-officedocument.presentationml.slide+xml"/>
  <Override PartName="/ppt/slides/slide26.xml" ContentType="application/vnd.openxmlformats-officedocument.presentationml.slide+xml"/>
  <Override PartName="/ppt/slides/slide37.xml" ContentType="application/vnd.openxmlformats-officedocument.presentationml.slide+xml"/>
  <Override PartName="/ppt/presProps.xml" ContentType="application/vnd.openxmlformats-officedocument.presentationml.presProps+xml"/>
  <Override PartName="/ppt/slideLayouts/slideLayout5.xml" ContentType="application/vnd.openxmlformats-officedocument.presentationml.slideLayout+xml"/>
  <Override PartName="/ppt/theme/theme2.xml" ContentType="application/vnd.openxmlformats-officedocument.theme+xml"/>
  <Override PartName="/ppt/slides/slide1.xml" ContentType="application/vnd.openxmlformats-officedocument.presentationml.slide+xml"/>
  <Override PartName="/ppt/slides/slide15.xml" ContentType="application/vnd.openxmlformats-officedocument.presentationml.slide+xml"/>
  <Override PartName="/ppt/slides/slide24.xml" ContentType="application/vnd.openxmlformats-officedocument.presentationml.slide+xml"/>
  <Override PartName="/ppt/slides/slide33.xml" ContentType="application/vnd.openxmlformats-officedocument.presentationml.slide+xml"/>
  <Override PartName="/ppt/slides/slide35.xml" ContentType="application/vnd.openxmlformats-officedocument.presentationml.slide+xml"/>
  <Override PartName="/ppt/slideLayouts/slideLayout3.xml" ContentType="application/vnd.openxmlformats-officedocument.presentationml.slideLayout+xml"/>
  <Override PartName="/ppt/slideLayouts/slideLayout16.xml" ContentType="application/vnd.openxmlformats-officedocument.presentationml.slideLayout+xml"/>
  <Default Extension="jpeg" ContentType="image/jpeg"/>
  <Override PartName="/ppt/presentation.xml" ContentType="application/vnd.ms-powerpoint.presentation.macroEnabled.main+xml"/>
  <Override PartName="/ppt/slides/slide13.xml" ContentType="application/vnd.openxmlformats-officedocument.presentationml.slide+xml"/>
  <Override PartName="/ppt/slides/slide22.xml" ContentType="application/vnd.openxmlformats-officedocument.presentationml.slide+xml"/>
  <Override PartName="/ppt/slides/slide31.xml" ContentType="application/vnd.openxmlformats-officedocument.presentationml.slide+xml"/>
  <Override PartName="/ppt/slideLayouts/slideLayout1.xml" ContentType="application/vnd.openxmlformats-officedocument.presentationml.slideLayout+xml"/>
  <Override PartName="/ppt/slideLayouts/slideLayout14.xml" ContentType="application/vnd.openxmlformats-officedocument.presentationml.slideLayout+xml"/>
  <Override PartName="/docProps/app.xml" ContentType="application/vnd.openxmlformats-officedocument.extended-properties+xml"/>
  <Override PartName="/ppt/slides/slide11.xml" ContentType="application/vnd.openxmlformats-officedocument.presentationml.slide+xml"/>
  <Override PartName="/ppt/slides/slide20.xml" ContentType="application/vnd.openxmlformats-officedocument.presentationml.slide+xml"/>
  <Override PartName="/ppt/slideLayouts/slideLayout12.xml" ContentType="application/vnd.openxmlformats-officedocument.presentationml.slideLayout+xml"/>
  <Override PartName="/ppt/charts/chart8.xml" ContentType="application/vnd.openxmlformats-officedocument.drawingml.chart+xml"/>
  <Override PartName="/ppt/slideLayouts/slideLayout10.xml" ContentType="application/vnd.openxmlformats-officedocument.presentationml.slideLayout+xml"/>
  <Override PartName="/ppt/charts/chart6.xml" ContentType="application/vnd.openxmlformats-officedocument.drawingml.chart+xml"/>
</Types>
</file>

<file path=_rels/.rels><?xml version="1.0" encoding="UTF-8" standalone="yes"?>
<Relationships xmlns="http://schemas.openxmlformats.org/package/2006/relationships"><Relationship Id="rId3" Type="http://schemas.openxmlformats.org/officeDocument/2006/relationships/extended-properties" Target="docProps/app.xml"/><Relationship Id="rId2" Type="http://schemas.openxmlformats.org/package/2006/relationships/metadata/core-properties" Target="docProps/core.xml"/><Relationship Id="rId1" Type="http://schemas.openxmlformats.org/officeDocument/2006/relationships/officeDocument" Target="ppt/presentation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bookmarkIdSeed="2">
  <p:sldMasterIdLst>
    <p:sldMasterId id="2147483719" r:id="rId1"/>
  </p:sldMasterIdLst>
  <p:notesMasterIdLst>
    <p:notesMasterId r:id="rId40"/>
  </p:notes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91" r:id="rId35"/>
    <p:sldId id="296" r:id="rId36"/>
    <p:sldId id="294" r:id="rId37"/>
    <p:sldId id="295" r:id="rId38"/>
    <p:sldId id="297" r:id="rId39"/>
  </p:sldIdLst>
  <p:sldSz cx="12192000" cy="6858000"/>
  <p:notesSz cx="6858000" cy="914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521415D9-36F7-43E2-AB2F-B90AF26B5E84}">
      <p14:sectionLst xmlns:p14="http://schemas.microsoft.com/office/powerpoint/2010/main" xmlns="">
        <p14:section name="Розділ за замовчуванням" id="{FCC77893-A7C8-44F8-B691-5F279D6943F3}">
          <p14:sldIdLst>
            <p14:sldId id="256"/>
            <p14:sldId id="257"/>
            <p14:sldId id="258"/>
            <p14:sldId id="259"/>
            <p14:sldId id="260"/>
            <p14:sldId id="261"/>
            <p14:sldId id="262"/>
            <p14:sldId id="263"/>
            <p14:sldId id="264"/>
            <p14:sldId id="265"/>
          </p14:sldIdLst>
        </p14:section>
        <p14:section name="Розділ без заголовка" id="{9667B406-1A33-4F90-B508-C30DB0F898F2}">
          <p14:sldIdLst>
            <p14:sldId id="266"/>
            <p14:sldId id="267"/>
            <p14:sldId id="268"/>
            <p14:sldId id="269"/>
            <p14:sldId id="270"/>
            <p14:sldId id="271"/>
            <p14:sldId id="272"/>
            <p14:sldId id="273"/>
            <p14:sldId id="274"/>
            <p14:sldId id="275"/>
            <p14:sldId id="276"/>
            <p14:sldId id="277"/>
            <p14:sldId id="278"/>
            <p14:sldId id="279"/>
            <p14:sldId id="280"/>
            <p14:sldId id="281"/>
            <p14:sldId id="282"/>
            <p14:sldId id="283"/>
            <p14:sldId id="284"/>
            <p14:sldId id="285"/>
            <p14:sldId id="286"/>
            <p14:sldId id="287"/>
            <p14:sldId id="288"/>
            <p14:sldId id="291"/>
            <p14:sldId id="289"/>
            <p14:sldId id="290"/>
            <p14:sldId id="296"/>
            <p14:sldId id="292"/>
            <p14:sldId id="293"/>
            <p14:sldId id="294"/>
            <p14:sldId id="295"/>
          </p14:sldIdLst>
        </p14:section>
      </p14:sectionLst>
    </p:ext>
    <p:ext uri="{EFAFB233-063F-42B5-8137-9DF3F51BA10A}">
      <p15:sldGuideLst xmlns:p15="http://schemas.microsoft.com/office/powerpoint/2012/main" xmlns=""/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32767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8015" autoAdjust="0"/>
    <p:restoredTop sz="94291" autoAdjust="0"/>
  </p:normalViewPr>
  <p:slideViewPr>
    <p:cSldViewPr snapToGrid="0">
      <p:cViewPr varScale="1">
        <p:scale>
          <a:sx n="70" d="100"/>
          <a:sy n="70" d="100"/>
        </p:scale>
        <p:origin x="-618" y="-120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7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26" Type="http://schemas.openxmlformats.org/officeDocument/2006/relationships/slide" Target="slides/slide25.xml"/><Relationship Id="rId39" Type="http://schemas.openxmlformats.org/officeDocument/2006/relationships/slide" Target="slides/slide38.xml"/><Relationship Id="rId3" Type="http://schemas.openxmlformats.org/officeDocument/2006/relationships/slide" Target="slides/slide2.xml"/><Relationship Id="rId21" Type="http://schemas.openxmlformats.org/officeDocument/2006/relationships/slide" Target="slides/slide20.xml"/><Relationship Id="rId34" Type="http://schemas.openxmlformats.org/officeDocument/2006/relationships/slide" Target="slides/slide33.xml"/><Relationship Id="rId42" Type="http://schemas.openxmlformats.org/officeDocument/2006/relationships/viewProps" Target="viewProps.xml"/><Relationship Id="rId7" Type="http://schemas.openxmlformats.org/officeDocument/2006/relationships/slide" Target="slides/slide6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0" Type="http://schemas.openxmlformats.org/officeDocument/2006/relationships/slide" Target="slides/slide19.xml"/><Relationship Id="rId29" Type="http://schemas.openxmlformats.org/officeDocument/2006/relationships/slide" Target="slides/slide28.xml"/><Relationship Id="rId41" Type="http://schemas.openxmlformats.org/officeDocument/2006/relationships/presProps" Target="presProps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notesMaster" Target="notesMasters/notesMaster1.xml"/><Relationship Id="rId5" Type="http://schemas.openxmlformats.org/officeDocument/2006/relationships/slide" Target="slides/slide4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10" Type="http://schemas.openxmlformats.org/officeDocument/2006/relationships/slide" Target="slides/slide9.xml"/><Relationship Id="rId19" Type="http://schemas.openxmlformats.org/officeDocument/2006/relationships/slide" Target="slides/slide18.xml"/><Relationship Id="rId31" Type="http://schemas.openxmlformats.org/officeDocument/2006/relationships/slide" Target="slides/slide30.xml"/><Relationship Id="rId44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theme" Target="theme/theme1.xml"/></Relationships>
</file>

<file path=ppt/charts/_rels/chart1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1.xlsx"/></Relationships>
</file>

<file path=ppt/charts/_rels/chart2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2.xlsx"/></Relationships>
</file>

<file path=ppt/charts/_rels/chart3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3.xlsx"/></Relationships>
</file>

<file path=ppt/charts/_rels/chart4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4.xlsx"/></Relationships>
</file>

<file path=ppt/charts/_rels/chart5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5.xlsx"/></Relationships>
</file>

<file path=ppt/charts/_rels/chart6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6.xlsx"/></Relationships>
</file>

<file path=ppt/charts/_rels/chart7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7.xlsx"/></Relationships>
</file>

<file path=ppt/charts/_rels/chart8.xml.rels><?xml version="1.0" encoding="UTF-8" standalone="yes"?>
<Relationships xmlns="http://schemas.openxmlformats.org/package/2006/relationships"><Relationship Id="rId1" Type="http://schemas.openxmlformats.org/officeDocument/2006/relationships/package" Target="../embeddings/______Microsoft_Office_Excel8.xlsx"/></Relationships>
</file>

<file path=ppt/charts/chart1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 рівень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2</c:v>
                </c:pt>
                <c:pt idx="1">
                  <c:v>3</c:v>
                </c:pt>
                <c:pt idx="2">
                  <c:v>4</c:v>
                </c:pt>
                <c:pt idx="3">
                  <c:v>2</c:v>
                </c:pt>
                <c:pt idx="4">
                  <c:v>4</c:v>
                </c:pt>
                <c:pt idx="5">
                  <c:v>2</c:v>
                </c:pt>
                <c:pt idx="6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3708-4C8F-92BC-95DE91F287FE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Достатній рівень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50</c:v>
                </c:pt>
                <c:pt idx="1">
                  <c:v>43</c:v>
                </c:pt>
                <c:pt idx="2">
                  <c:v>41</c:v>
                </c:pt>
                <c:pt idx="3">
                  <c:v>37</c:v>
                </c:pt>
                <c:pt idx="4">
                  <c:v>45</c:v>
                </c:pt>
                <c:pt idx="5">
                  <c:v>51</c:v>
                </c:pt>
                <c:pt idx="6">
                  <c:v>44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3708-4C8F-92BC-95DE91F287FE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Середній рівень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41</c:v>
                </c:pt>
                <c:pt idx="1">
                  <c:v>50</c:v>
                </c:pt>
                <c:pt idx="2">
                  <c:v>48</c:v>
                </c:pt>
                <c:pt idx="3">
                  <c:v>54</c:v>
                </c:pt>
                <c:pt idx="4">
                  <c:v>47</c:v>
                </c:pt>
                <c:pt idx="5">
                  <c:v>40</c:v>
                </c:pt>
                <c:pt idx="6">
                  <c:v>49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3708-4C8F-92BC-95DE91F287FE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Початковий рівень</c:v>
                </c:pt>
              </c:strCache>
            </c:strRef>
          </c:tx>
          <c:spPr>
            <a:solidFill>
              <a:srgbClr val="0070C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Лист1!$E$2:$E$8</c:f>
              <c:numCache>
                <c:formatCode>General</c:formatCode>
                <c:ptCount val="7"/>
                <c:pt idx="0">
                  <c:v>7</c:v>
                </c:pt>
                <c:pt idx="1">
                  <c:v>4</c:v>
                </c:pt>
                <c:pt idx="2">
                  <c:v>7</c:v>
                </c:pt>
                <c:pt idx="3">
                  <c:v>7</c:v>
                </c:pt>
                <c:pt idx="4">
                  <c:v>4</c:v>
                </c:pt>
                <c:pt idx="5">
                  <c:v>7</c:v>
                </c:pt>
                <c:pt idx="6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3708-4C8F-92BC-95DE91F287FE}"/>
            </c:ext>
          </c:extLst>
        </c:ser>
        <c:dLbls/>
        <c:axId val="181343360"/>
        <c:axId val="181362688"/>
      </c:barChart>
      <c:catAx>
        <c:axId val="181343360"/>
        <c:scaling>
          <c:orientation val="minMax"/>
        </c:scaling>
        <c:axPos val="b"/>
        <c:numFmt formatCode="General" sourceLinked="0"/>
        <c:tickLblPos val="nextTo"/>
        <c:crossAx val="181362688"/>
        <c:crosses val="autoZero"/>
        <c:auto val="1"/>
        <c:lblAlgn val="ctr"/>
        <c:lblOffset val="100"/>
      </c:catAx>
      <c:valAx>
        <c:axId val="181362688"/>
        <c:scaling>
          <c:orientation val="minMax"/>
          <c:max val="100"/>
        </c:scaling>
        <c:axPos val="l"/>
        <c:majorGridlines/>
        <c:numFmt formatCode="General" sourceLinked="1"/>
        <c:tickLblPos val="nextTo"/>
        <c:crossAx val="181343360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2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 рівень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у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48</c:v>
                </c:pt>
                <c:pt idx="1">
                  <c:v>62</c:v>
                </c:pt>
                <c:pt idx="2">
                  <c:v>54</c:v>
                </c:pt>
                <c:pt idx="3">
                  <c:v>50</c:v>
                </c:pt>
                <c:pt idx="4">
                  <c:v>75</c:v>
                </c:pt>
                <c:pt idx="5">
                  <c:v>63</c:v>
                </c:pt>
                <c:pt idx="6">
                  <c:v>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17CD-40DB-ACCF-C05D4AB58F38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Достатній рівень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у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42</c:v>
                </c:pt>
                <c:pt idx="1">
                  <c:v>30</c:v>
                </c:pt>
                <c:pt idx="2">
                  <c:v>38</c:v>
                </c:pt>
                <c:pt idx="3">
                  <c:v>40</c:v>
                </c:pt>
                <c:pt idx="4">
                  <c:v>17</c:v>
                </c:pt>
                <c:pt idx="5">
                  <c:v>27</c:v>
                </c:pt>
                <c:pt idx="6">
                  <c:v>46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17CD-40DB-ACCF-C05D4AB58F38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Середній рівень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у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8</c:v>
                </c:pt>
                <c:pt idx="1">
                  <c:v>8</c:v>
                </c:pt>
                <c:pt idx="2">
                  <c:v>8</c:v>
                </c:pt>
                <c:pt idx="3">
                  <c:v>7</c:v>
                </c:pt>
                <c:pt idx="4">
                  <c:v>8</c:v>
                </c:pt>
                <c:pt idx="5">
                  <c:v>10</c:v>
                </c:pt>
                <c:pt idx="6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17CD-40DB-ACCF-C05D4AB58F38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Початковий рівень</c:v>
                </c:pt>
              </c:strCache>
            </c:strRef>
          </c:tx>
          <c:spPr>
            <a:solidFill>
              <a:schemeClr val="tx2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у соціумі</c:v>
                </c:pt>
                <c:pt idx="2">
                  <c:v>Дитина в природному довкіллі</c:v>
                </c:pt>
                <c:pt idx="3">
                  <c:v>Дитина у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Лист1!$E$2:$E$8</c:f>
              <c:numCache>
                <c:formatCode>General</c:formatCode>
                <c:ptCount val="7"/>
                <c:pt idx="0">
                  <c:v>2</c:v>
                </c:pt>
                <c:pt idx="1">
                  <c:v>0</c:v>
                </c:pt>
                <c:pt idx="2">
                  <c:v>0</c:v>
                </c:pt>
                <c:pt idx="3">
                  <c:v>3</c:v>
                </c:pt>
                <c:pt idx="4">
                  <c:v>0</c:v>
                </c:pt>
                <c:pt idx="5">
                  <c:v>0</c:v>
                </c:pt>
                <c:pt idx="6">
                  <c:v>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17CD-40DB-ACCF-C05D4AB58F38}"/>
            </c:ext>
          </c:extLst>
        </c:ser>
        <c:dLbls/>
        <c:axId val="180552448"/>
        <c:axId val="180553984"/>
      </c:barChart>
      <c:catAx>
        <c:axId val="180552448"/>
        <c:scaling>
          <c:orientation val="minMax"/>
        </c:scaling>
        <c:axPos val="b"/>
        <c:numFmt formatCode="General" sourceLinked="0"/>
        <c:tickLblPos val="nextTo"/>
        <c:crossAx val="180553984"/>
        <c:crosses val="autoZero"/>
        <c:auto val="1"/>
        <c:lblAlgn val="ctr"/>
        <c:lblOffset val="100"/>
      </c:catAx>
      <c:valAx>
        <c:axId val="180553984"/>
        <c:scaling>
          <c:orientation val="minMax"/>
          <c:max val="100"/>
        </c:scaling>
        <c:axPos val="l"/>
        <c:majorGridlines/>
        <c:numFmt formatCode="General" sourceLinked="1"/>
        <c:tickLblPos val="nextTo"/>
        <c:crossAx val="180552448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3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layout/>
      <c:txPr>
        <a:bodyPr/>
        <a:lstStyle/>
        <a:p>
          <a:pPr>
            <a:defRPr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uk-UA"/>
        </a:p>
      </c:txPr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Середні групи (вересень)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6CED-439D-86B0-0BFF2798F26E}"/>
              </c:ext>
            </c:extLst>
          </c:dPt>
          <c:dPt>
            <c:idx val="1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6CED-439D-86B0-0BFF2798F26E}"/>
              </c:ext>
            </c:extLst>
          </c:dPt>
          <c:dPt>
            <c:idx val="2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6CED-439D-86B0-0BFF2798F26E}"/>
              </c:ext>
            </c:extLst>
          </c:dPt>
          <c:dPt>
            <c:idx val="3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6CED-439D-86B0-0BFF2798F26E}"/>
              </c:ext>
            </c:extLst>
          </c:dPt>
          <c:cat>
            <c:strRef>
              <c:f>Лист1!$A$2:$A$5</c:f>
              <c:strCache>
                <c:ptCount val="4"/>
                <c:pt idx="0">
                  <c:v>Високий рівень</c:v>
                </c:pt>
                <c:pt idx="1">
                  <c:v>Достатній рівень</c:v>
                </c:pt>
                <c:pt idx="2">
                  <c:v>Середній рівень</c:v>
                </c:pt>
                <c:pt idx="3">
                  <c:v>Початковий рівень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3</c:v>
                </c:pt>
                <c:pt idx="1">
                  <c:v>44</c:v>
                </c:pt>
                <c:pt idx="2">
                  <c:v>47</c:v>
                </c:pt>
                <c:pt idx="3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6CED-439D-86B0-0BFF2798F26E}"/>
            </c:ext>
          </c:extLst>
        </c:ser>
        <c:dLbls/>
        <c:firstSliceAng val="0"/>
      </c:pieChart>
    </c:plotArea>
    <c:legend>
      <c:legendPos val="r"/>
      <c:layout/>
    </c:legend>
    <c:plotVisOnly val="1"/>
    <c:dispBlanksAs val="zero"/>
  </c:chart>
  <c:externalData r:id="rId1"/>
</c:chartSpace>
</file>

<file path=ppt/charts/chart4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layout/>
      <c:txPr>
        <a:bodyPr/>
        <a:lstStyle/>
        <a:p>
          <a:pPr>
            <a:defRPr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uk-UA"/>
        </a:p>
      </c:txPr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Середні групи (травень)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7C7C-46ED-8282-F576A0AEDADA}"/>
              </c:ext>
            </c:extLst>
          </c:dPt>
          <c:dPt>
            <c:idx val="1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7C7C-46ED-8282-F576A0AEDADA}"/>
              </c:ext>
            </c:extLst>
          </c:dPt>
          <c:dPt>
            <c:idx val="2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7C7C-46ED-8282-F576A0AEDADA}"/>
              </c:ext>
            </c:extLst>
          </c:dPt>
          <c:dPt>
            <c:idx val="3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7C7C-46ED-8282-F576A0AEDADA}"/>
              </c:ext>
            </c:extLst>
          </c:dPt>
          <c:cat>
            <c:strRef>
              <c:f>Лист1!$A$2:$A$5</c:f>
              <c:strCache>
                <c:ptCount val="4"/>
                <c:pt idx="0">
                  <c:v>Високий рівень</c:v>
                </c:pt>
                <c:pt idx="1">
                  <c:v>Достатній рівень</c:v>
                </c:pt>
                <c:pt idx="2">
                  <c:v>Середній рівень</c:v>
                </c:pt>
                <c:pt idx="3">
                  <c:v>Початковий рівень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57</c:v>
                </c:pt>
                <c:pt idx="1">
                  <c:v>35</c:v>
                </c:pt>
                <c:pt idx="2">
                  <c:v>7</c:v>
                </c:pt>
                <c:pt idx="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7C7C-46ED-8282-F576A0AEDADA}"/>
            </c:ext>
          </c:extLst>
        </c:ser>
        <c:dLbls/>
        <c:firstSliceAng val="0"/>
      </c:pieChart>
    </c:plotArea>
    <c:legend>
      <c:legendPos val="r"/>
      <c:layout/>
    </c:legend>
    <c:plotVisOnly val="1"/>
    <c:dispBlanksAs val="zero"/>
  </c:chart>
  <c:externalData r:id="rId1"/>
</c:chartSpace>
</file>

<file path=ppt/charts/chart5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 рівень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12</c:v>
                </c:pt>
                <c:pt idx="1">
                  <c:v>11</c:v>
                </c:pt>
                <c:pt idx="2">
                  <c:v>10</c:v>
                </c:pt>
                <c:pt idx="3">
                  <c:v>7</c:v>
                </c:pt>
                <c:pt idx="4">
                  <c:v>9</c:v>
                </c:pt>
                <c:pt idx="5">
                  <c:v>10</c:v>
                </c:pt>
                <c:pt idx="6">
                  <c:v>13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E5D5-4234-AE55-5E8981B7268A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Достатній рівень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50</c:v>
                </c:pt>
                <c:pt idx="1">
                  <c:v>54</c:v>
                </c:pt>
                <c:pt idx="2">
                  <c:v>48</c:v>
                </c:pt>
                <c:pt idx="3">
                  <c:v>37</c:v>
                </c:pt>
                <c:pt idx="4">
                  <c:v>80</c:v>
                </c:pt>
                <c:pt idx="5">
                  <c:v>51</c:v>
                </c:pt>
                <c:pt idx="6">
                  <c:v>43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E5D5-4234-AE55-5E8981B7268A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Середній рівень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34</c:v>
                </c:pt>
                <c:pt idx="1">
                  <c:v>30</c:v>
                </c:pt>
                <c:pt idx="2">
                  <c:v>39</c:v>
                </c:pt>
                <c:pt idx="3">
                  <c:v>45</c:v>
                </c:pt>
                <c:pt idx="4">
                  <c:v>9</c:v>
                </c:pt>
                <c:pt idx="5">
                  <c:v>32</c:v>
                </c:pt>
                <c:pt idx="6">
                  <c:v>34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E5D5-4234-AE55-5E8981B7268A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Початковий рівень</c:v>
                </c:pt>
              </c:strCache>
            </c:strRef>
          </c:tx>
          <c:spPr>
            <a:solidFill>
              <a:schemeClr val="tx2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у 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Лист1!$E$2:$E$8</c:f>
              <c:numCache>
                <c:formatCode>General</c:formatCode>
                <c:ptCount val="7"/>
                <c:pt idx="0">
                  <c:v>4</c:v>
                </c:pt>
                <c:pt idx="1">
                  <c:v>5</c:v>
                </c:pt>
                <c:pt idx="2">
                  <c:v>3</c:v>
                </c:pt>
                <c:pt idx="3">
                  <c:v>11</c:v>
                </c:pt>
                <c:pt idx="4">
                  <c:v>2</c:v>
                </c:pt>
                <c:pt idx="5">
                  <c:v>7</c:v>
                </c:pt>
                <c:pt idx="6">
                  <c:v>10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E5D5-4234-AE55-5E8981B7268A}"/>
            </c:ext>
          </c:extLst>
        </c:ser>
        <c:dLbls/>
        <c:axId val="206053376"/>
        <c:axId val="206054912"/>
      </c:barChart>
      <c:catAx>
        <c:axId val="206053376"/>
        <c:scaling>
          <c:orientation val="minMax"/>
        </c:scaling>
        <c:axPos val="b"/>
        <c:numFmt formatCode="General" sourceLinked="0"/>
        <c:tickLblPos val="nextTo"/>
        <c:crossAx val="206054912"/>
        <c:crosses val="autoZero"/>
        <c:auto val="1"/>
        <c:lblAlgn val="ctr"/>
        <c:lblOffset val="100"/>
      </c:catAx>
      <c:valAx>
        <c:axId val="206054912"/>
        <c:scaling>
          <c:orientation val="minMax"/>
          <c:max val="100"/>
        </c:scaling>
        <c:axPos val="l"/>
        <c:majorGridlines/>
        <c:numFmt formatCode="General" sourceLinked="1"/>
        <c:tickLblPos val="nextTo"/>
        <c:crossAx val="206053376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6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plotArea>
      <c:layout/>
      <c:barChart>
        <c:barDir val="col"/>
        <c:grouping val="clustered"/>
        <c:ser>
          <c:idx val="0"/>
          <c:order val="0"/>
          <c:tx>
            <c:strRef>
              <c:f>Лист1!$B$1</c:f>
              <c:strCache>
                <c:ptCount val="1"/>
                <c:pt idx="0">
                  <c:v>Високий рівень</c:v>
                </c:pt>
              </c:strCache>
            </c:strRef>
          </c:tx>
          <c:spPr>
            <a:solidFill>
              <a:srgbClr val="FF00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в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Лист1!$B$2:$B$8</c:f>
              <c:numCache>
                <c:formatCode>General</c:formatCode>
                <c:ptCount val="7"/>
                <c:pt idx="0">
                  <c:v>75</c:v>
                </c:pt>
                <c:pt idx="1">
                  <c:v>79</c:v>
                </c:pt>
                <c:pt idx="2">
                  <c:v>77</c:v>
                </c:pt>
                <c:pt idx="3">
                  <c:v>60</c:v>
                </c:pt>
                <c:pt idx="4">
                  <c:v>92</c:v>
                </c:pt>
                <c:pt idx="5">
                  <c:v>87</c:v>
                </c:pt>
                <c:pt idx="6">
                  <c:v>66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0-D288-4E68-B1E7-DCC7B27C542D}"/>
            </c:ext>
          </c:extLst>
        </c:ser>
        <c:ser>
          <c:idx val="1"/>
          <c:order val="1"/>
          <c:tx>
            <c:strRef>
              <c:f>Лист1!$C$1</c:f>
              <c:strCache>
                <c:ptCount val="1"/>
                <c:pt idx="0">
                  <c:v>Достатній рівень</c:v>
                </c:pt>
              </c:strCache>
            </c:strRef>
          </c:tx>
          <c:spPr>
            <a:solidFill>
              <a:srgbClr val="FFFF0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в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Лист1!$C$2:$C$8</c:f>
              <c:numCache>
                <c:formatCode>General</c:formatCode>
                <c:ptCount val="7"/>
                <c:pt idx="0">
                  <c:v>23</c:v>
                </c:pt>
                <c:pt idx="1">
                  <c:v>18</c:v>
                </c:pt>
                <c:pt idx="2">
                  <c:v>20</c:v>
                </c:pt>
                <c:pt idx="3">
                  <c:v>33</c:v>
                </c:pt>
                <c:pt idx="4">
                  <c:v>6</c:v>
                </c:pt>
                <c:pt idx="5">
                  <c:v>10</c:v>
                </c:pt>
                <c:pt idx="6">
                  <c:v>26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1-D288-4E68-B1E7-DCC7B27C542D}"/>
            </c:ext>
          </c:extLst>
        </c:ser>
        <c:ser>
          <c:idx val="2"/>
          <c:order val="2"/>
          <c:tx>
            <c:strRef>
              <c:f>Лист1!$D$1</c:f>
              <c:strCache>
                <c:ptCount val="1"/>
                <c:pt idx="0">
                  <c:v>Середній рівень</c:v>
                </c:pt>
              </c:strCache>
            </c:strRef>
          </c:tx>
          <c:spPr>
            <a:solidFill>
              <a:srgbClr val="00B050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в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Лист1!$D$2:$D$8</c:f>
              <c:numCache>
                <c:formatCode>General</c:formatCode>
                <c:ptCount val="7"/>
                <c:pt idx="0">
                  <c:v>2</c:v>
                </c:pt>
                <c:pt idx="1">
                  <c:v>3</c:v>
                </c:pt>
                <c:pt idx="2">
                  <c:v>2</c:v>
                </c:pt>
                <c:pt idx="3">
                  <c:v>5</c:v>
                </c:pt>
                <c:pt idx="4">
                  <c:v>2</c:v>
                </c:pt>
                <c:pt idx="5">
                  <c:v>2</c:v>
                </c:pt>
                <c:pt idx="6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2-D288-4E68-B1E7-DCC7B27C542D}"/>
            </c:ext>
          </c:extLst>
        </c:ser>
        <c:ser>
          <c:idx val="3"/>
          <c:order val="3"/>
          <c:tx>
            <c:strRef>
              <c:f>Лист1!$E$1</c:f>
              <c:strCache>
                <c:ptCount val="1"/>
                <c:pt idx="0">
                  <c:v>Початковий рівень</c:v>
                </c:pt>
              </c:strCache>
            </c:strRef>
          </c:tx>
          <c:spPr>
            <a:solidFill>
              <a:schemeClr val="tx2"/>
            </a:solidFill>
          </c:spPr>
          <c:cat>
            <c:strRef>
              <c:f>Лист1!$A$2:$A$8</c:f>
              <c:strCache>
                <c:ptCount val="7"/>
                <c:pt idx="0">
                  <c:v>Особистість дитини</c:v>
                </c:pt>
                <c:pt idx="1">
                  <c:v>Дитина в соціумі</c:v>
                </c:pt>
                <c:pt idx="2">
                  <c:v>Дитина в природному довкіллі</c:v>
                </c:pt>
                <c:pt idx="3">
                  <c:v>Дитина в світі мистецтва</c:v>
                </c:pt>
                <c:pt idx="4">
                  <c:v>Гра дитини</c:v>
                </c:pt>
                <c:pt idx="5">
                  <c:v>Дитина в СПП</c:v>
                </c:pt>
                <c:pt idx="6">
                  <c:v>Мовлення дитини</c:v>
                </c:pt>
              </c:strCache>
            </c:strRef>
          </c:cat>
          <c:val>
            <c:numRef>
              <c:f>Лист1!$E$2:$E$8</c:f>
              <c:numCache>
                <c:formatCode>General</c:formatCode>
                <c:ptCount val="7"/>
                <c:pt idx="0">
                  <c:v>0</c:v>
                </c:pt>
                <c:pt idx="1">
                  <c:v>0</c:v>
                </c:pt>
                <c:pt idx="2">
                  <c:v>1</c:v>
                </c:pt>
                <c:pt idx="3">
                  <c:v>2</c:v>
                </c:pt>
                <c:pt idx="4">
                  <c:v>0</c:v>
                </c:pt>
                <c:pt idx="5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3-D288-4E68-B1E7-DCC7B27C542D}"/>
            </c:ext>
          </c:extLst>
        </c:ser>
        <c:dLbls/>
        <c:axId val="206133504"/>
        <c:axId val="206151680"/>
      </c:barChart>
      <c:catAx>
        <c:axId val="206133504"/>
        <c:scaling>
          <c:orientation val="minMax"/>
        </c:scaling>
        <c:axPos val="b"/>
        <c:numFmt formatCode="General" sourceLinked="0"/>
        <c:tickLblPos val="nextTo"/>
        <c:crossAx val="206151680"/>
        <c:crosses val="autoZero"/>
        <c:auto val="1"/>
        <c:lblAlgn val="ctr"/>
        <c:lblOffset val="100"/>
      </c:catAx>
      <c:valAx>
        <c:axId val="206151680"/>
        <c:scaling>
          <c:orientation val="minMax"/>
        </c:scaling>
        <c:axPos val="l"/>
        <c:majorGridlines/>
        <c:numFmt formatCode="General" sourceLinked="1"/>
        <c:tickLblPos val="nextTo"/>
        <c:crossAx val="206133504"/>
        <c:crosses val="autoZero"/>
        <c:crossBetween val="between"/>
      </c:valAx>
    </c:plotArea>
    <c:legend>
      <c:legendPos val="r"/>
      <c:layout/>
    </c:legend>
    <c:plotVisOnly val="1"/>
    <c:dispBlanksAs val="gap"/>
  </c:chart>
  <c:externalData r:id="rId1"/>
</c:chartSpace>
</file>

<file path=ppt/charts/chart7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layout/>
      <c:txPr>
        <a:bodyPr/>
        <a:lstStyle/>
        <a:p>
          <a:pPr>
            <a:defRPr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uk-UA"/>
        </a:p>
      </c:txPr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Старші групи (вересень)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CECC-4B51-999A-5295AD04358F}"/>
              </c:ext>
            </c:extLst>
          </c:dPt>
          <c:dPt>
            <c:idx val="1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CECC-4B51-999A-5295AD04358F}"/>
              </c:ext>
            </c:extLst>
          </c:dPt>
          <c:dPt>
            <c:idx val="2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CECC-4B51-999A-5295AD04358F}"/>
              </c:ext>
            </c:extLst>
          </c:dPt>
          <c:dPt>
            <c:idx val="3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CECC-4B51-999A-5295AD04358F}"/>
              </c:ext>
            </c:extLst>
          </c:dPt>
          <c:cat>
            <c:strRef>
              <c:f>Лист1!$A$2:$A$5</c:f>
              <c:strCache>
                <c:ptCount val="4"/>
                <c:pt idx="0">
                  <c:v>Високий рівень</c:v>
                </c:pt>
                <c:pt idx="1">
                  <c:v>Достатній рівень</c:v>
                </c:pt>
                <c:pt idx="2">
                  <c:v>Середній рівень</c:v>
                </c:pt>
                <c:pt idx="3">
                  <c:v>Початковий рівень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10</c:v>
                </c:pt>
                <c:pt idx="1">
                  <c:v>52</c:v>
                </c:pt>
                <c:pt idx="2">
                  <c:v>32</c:v>
                </c:pt>
                <c:pt idx="3">
                  <c:v>6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CECC-4B51-999A-5295AD04358F}"/>
            </c:ext>
          </c:extLst>
        </c:ser>
        <c:dLbls/>
        <c:firstSliceAng val="0"/>
      </c:pieChart>
    </c:plotArea>
    <c:legend>
      <c:legendPos val="r"/>
      <c:layout/>
    </c:legend>
    <c:plotVisOnly val="1"/>
    <c:dispBlanksAs val="zero"/>
  </c:chart>
  <c:externalData r:id="rId1"/>
</c:chartSpace>
</file>

<file path=ppt/charts/chart8.xml><?xml version="1.0" encoding="utf-8"?>
<c:chartSpace xmlns:c="http://schemas.openxmlformats.org/drawingml/2006/chart" xmlns:a="http://schemas.openxmlformats.org/drawingml/2006/main" xmlns:r="http://schemas.openxmlformats.org/officeDocument/2006/relationships">
  <c:lang val="uk-UA"/>
  <c:chart>
    <c:title>
      <c:layout/>
      <c:txPr>
        <a:bodyPr/>
        <a:lstStyle/>
        <a:p>
          <a:pPr>
            <a:defRPr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defRPr>
          </a:pPr>
          <a:endParaRPr lang="uk-UA"/>
        </a:p>
      </c:txPr>
    </c:title>
    <c:plotArea>
      <c:layout/>
      <c:pieChart>
        <c:varyColors val="1"/>
        <c:ser>
          <c:idx val="0"/>
          <c:order val="0"/>
          <c:tx>
            <c:strRef>
              <c:f>Лист1!$B$1</c:f>
              <c:strCache>
                <c:ptCount val="1"/>
                <c:pt idx="0">
                  <c:v>Старші групи (травень)</c:v>
                </c:pt>
              </c:strCache>
            </c:strRef>
          </c:tx>
          <c:dPt>
            <c:idx val="0"/>
            <c:spPr>
              <a:solidFill>
                <a:srgbClr val="FF00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1-104F-4DAE-A09B-F6F425D68C39}"/>
              </c:ext>
            </c:extLst>
          </c:dPt>
          <c:dPt>
            <c:idx val="1"/>
            <c:spPr>
              <a:solidFill>
                <a:srgbClr val="FFFF0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3-104F-4DAE-A09B-F6F425D68C39}"/>
              </c:ext>
            </c:extLst>
          </c:dPt>
          <c:dPt>
            <c:idx val="2"/>
            <c:spPr>
              <a:solidFill>
                <a:srgbClr val="00B050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5-104F-4DAE-A09B-F6F425D68C39}"/>
              </c:ext>
            </c:extLst>
          </c:dPt>
          <c:dPt>
            <c:idx val="3"/>
            <c:spPr>
              <a:solidFill>
                <a:schemeClr val="tx2"/>
              </a:solidFill>
            </c:spPr>
            <c:extLst xmlns:c16r2="http://schemas.microsoft.com/office/drawing/2015/06/chart">
              <c:ext xmlns:c16="http://schemas.microsoft.com/office/drawing/2014/chart" uri="{C3380CC4-5D6E-409C-BE32-E72D297353CC}">
                <c16:uniqueId val="{00000007-104F-4DAE-A09B-F6F425D68C39}"/>
              </c:ext>
            </c:extLst>
          </c:dPt>
          <c:cat>
            <c:strRef>
              <c:f>Лист1!$A$2:$A$5</c:f>
              <c:strCache>
                <c:ptCount val="4"/>
                <c:pt idx="0">
                  <c:v>Високий рівень</c:v>
                </c:pt>
                <c:pt idx="1">
                  <c:v>Достатній рівень</c:v>
                </c:pt>
                <c:pt idx="2">
                  <c:v>Середній рівень</c:v>
                </c:pt>
                <c:pt idx="3">
                  <c:v>Початковий рівень</c:v>
                </c:pt>
              </c:strCache>
            </c:strRef>
          </c:cat>
          <c:val>
            <c:numRef>
              <c:f>Лист1!$B$2:$B$5</c:f>
              <c:numCache>
                <c:formatCode>General</c:formatCode>
                <c:ptCount val="4"/>
                <c:pt idx="0">
                  <c:v>77</c:v>
                </c:pt>
                <c:pt idx="1">
                  <c:v>19</c:v>
                </c:pt>
                <c:pt idx="2">
                  <c:v>3</c:v>
                </c:pt>
                <c:pt idx="3">
                  <c:v>1</c:v>
                </c:pt>
              </c:numCache>
            </c:numRef>
          </c:val>
          <c:extLst xmlns:c16r2="http://schemas.microsoft.com/office/drawing/2015/06/chart">
            <c:ext xmlns:c16="http://schemas.microsoft.com/office/drawing/2014/chart" uri="{C3380CC4-5D6E-409C-BE32-E72D297353CC}">
              <c16:uniqueId val="{00000008-104F-4DAE-A09B-F6F425D68C39}"/>
            </c:ext>
          </c:extLst>
        </c:ser>
        <c:dLbls/>
        <c:firstSliceAng val="0"/>
      </c:pieChart>
    </c:plotArea>
    <c:legend>
      <c:legendPos val="r"/>
      <c:layout/>
    </c:legend>
    <c:plotVisOnly val="1"/>
    <c:dispBlanksAs val="zero"/>
  </c:chart>
  <c:externalData r:id="rId1"/>
</c:chartSpace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верхнього колонтитула 1">
            <a:extLst>
              <a:ext uri="{FF2B5EF4-FFF2-40B4-BE49-F238E27FC236}">
                <a16:creationId xmlns:a16="http://schemas.microsoft.com/office/drawing/2014/main" xmlns="" id="{D5B2BF16-814C-41DF-8C88-E3A1269FA239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3" name="Місце для дати 2">
            <a:extLst>
              <a:ext uri="{FF2B5EF4-FFF2-40B4-BE49-F238E27FC236}">
                <a16:creationId xmlns:a16="http://schemas.microsoft.com/office/drawing/2014/main" xmlns="" id="{F4FCDC09-300E-4D0F-B115-A6C86D735CFA}"/>
              </a:ext>
            </a:extLst>
          </p:cNvPr>
          <p:cNvSpPr>
            <a:spLocks noGrp="1"/>
          </p:cNvSpPr>
          <p:nvPr>
            <p:ph type="dt" idx="1"/>
          </p:nvPr>
        </p:nvSpPr>
        <p:spPr>
          <a:xfrm>
            <a:off x="3884613" y="0"/>
            <a:ext cx="2971800" cy="458788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D03DDE07-D4DA-4061-9CCB-6A726D196022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4" name="Місце для зображення 3">
            <a:extLst>
              <a:ext uri="{FF2B5EF4-FFF2-40B4-BE49-F238E27FC236}">
                <a16:creationId xmlns:a16="http://schemas.microsoft.com/office/drawing/2014/main" xmlns="" id="{81538595-ACA9-4B7D-876D-7B5ADC071F61}"/>
              </a:ext>
            </a:extLst>
          </p:cNvPr>
          <p:cNvSpPr>
            <a:spLocks noGrp="1" noRot="1" noChangeAspect="1"/>
          </p:cNvSpPr>
          <p:nvPr>
            <p:ph type="sldImg" idx="2"/>
          </p:nvPr>
        </p:nvSpPr>
        <p:spPr>
          <a:xfrm>
            <a:off x="685800" y="1143000"/>
            <a:ext cx="5486400" cy="30861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  <p:txBody>
          <a:bodyPr vert="horz" lIns="91440" tIns="45720" rIns="91440" bIns="45720" rtlCol="0" anchor="ctr"/>
          <a:lstStyle/>
          <a:p>
            <a:endParaRPr lang="uk-UA"/>
          </a:p>
        </p:txBody>
      </p:sp>
      <p:sp>
        <p:nvSpPr>
          <p:cNvPr id="5" name="Місце для нотаток 4">
            <a:extLst>
              <a:ext uri="{FF2B5EF4-FFF2-40B4-BE49-F238E27FC236}">
                <a16:creationId xmlns:a16="http://schemas.microsoft.com/office/drawing/2014/main" xmlns="" id="{7E76A681-C438-4944-976D-549673AD808A}"/>
              </a:ext>
            </a:extLst>
          </p:cNvPr>
          <p:cNvSpPr>
            <a:spLocks noGrp="1"/>
          </p:cNvSpPr>
          <p:nvPr>
            <p:ph type="body" sz="quarter" idx="3"/>
          </p:nvPr>
        </p:nvSpPr>
        <p:spPr>
          <a:xfrm>
            <a:off x="685800" y="4400550"/>
            <a:ext cx="5486400" cy="3600450"/>
          </a:xfrm>
          <a:prstGeom prst="rect">
            <a:avLst/>
          </a:prstGeom>
        </p:spPr>
        <p:txBody>
          <a:bodyPr vert="horz" lIns="91440" tIns="45720" rIns="91440" bIns="45720" rtlCol="0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</a:p>
        </p:txBody>
      </p:sp>
      <p:sp>
        <p:nvSpPr>
          <p:cNvPr id="6" name="Місце для нижнього колонтитула 5">
            <a:extLst>
              <a:ext uri="{FF2B5EF4-FFF2-40B4-BE49-F238E27FC236}">
                <a16:creationId xmlns:a16="http://schemas.microsoft.com/office/drawing/2014/main" xmlns="" id="{F7F2B2B3-8F9B-4C30-82A5-4855BE352DBC}"/>
              </a:ext>
            </a:extLst>
          </p:cNvPr>
          <p:cNvSpPr>
            <a:spLocks noGrp="1"/>
          </p:cNvSpPr>
          <p:nvPr>
            <p:ph type="ftr" sz="quarter" idx="4"/>
          </p:nvPr>
        </p:nvSpPr>
        <p:spPr>
          <a:xfrm>
            <a:off x="0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uk-UA"/>
          </a:p>
        </p:txBody>
      </p:sp>
      <p:sp>
        <p:nvSpPr>
          <p:cNvPr id="7" name="Місце для номера слайда 6">
            <a:extLst>
              <a:ext uri="{FF2B5EF4-FFF2-40B4-BE49-F238E27FC236}">
                <a16:creationId xmlns:a16="http://schemas.microsoft.com/office/drawing/2014/main" xmlns="" id="{7761B8F5-5BC5-43AF-B3CC-15C654CBEC0B}"/>
              </a:ext>
            </a:extLst>
          </p:cNvPr>
          <p:cNvSpPr>
            <a:spLocks noGrp="1"/>
          </p:cNvSpPr>
          <p:nvPr>
            <p:ph type="sldNum" sz="quarter" idx="5"/>
          </p:nvPr>
        </p:nvSpPr>
        <p:spPr>
          <a:xfrm>
            <a:off x="3884613" y="8685213"/>
            <a:ext cx="2971800" cy="458787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246BA465-EC9D-4172-9371-B68C855CA7CE}" type="slidenum">
              <a:rPr lang="uk-UA" smtClean="0"/>
              <a:pPr/>
              <a:t>‹№›</a:t>
            </a:fld>
            <a:endParaRPr lang="uk-UA"/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notesStyle>
    <a:lvl1pPr marL="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2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E24904-438B-4164-A26F-1A31B29328C6}" type="slidenum">
              <a:rPr lang="uk-UA" smtClean="0"/>
              <a:pPr/>
              <a:t>6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344818266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Місце для зображення 1"/>
          <p:cNvSpPr>
            <a:spLocks noGrp="1" noRot="1" noChangeAspect="1"/>
          </p:cNvSpPr>
          <p:nvPr>
            <p:ph type="sldImg"/>
          </p:nvPr>
        </p:nvSpPr>
        <p:spPr/>
      </p:sp>
      <p:sp>
        <p:nvSpPr>
          <p:cNvPr id="3" name="Місце для нотаток 2"/>
          <p:cNvSpPr>
            <a:spLocks noGrp="1"/>
          </p:cNvSpPr>
          <p:nvPr>
            <p:ph type="body" idx="1"/>
          </p:nvPr>
        </p:nvSpPr>
        <p:spPr/>
        <p:txBody>
          <a:bodyPr/>
          <a:lstStyle/>
          <a:p>
            <a:endParaRPr lang="uk-UA" dirty="0"/>
          </a:p>
        </p:txBody>
      </p:sp>
      <p:sp>
        <p:nvSpPr>
          <p:cNvPr id="4" name="Місце для номера слайда 3"/>
          <p:cNvSpPr>
            <a:spLocks noGrp="1"/>
          </p:cNvSpPr>
          <p:nvPr>
            <p:ph type="sldNum" sz="quarter" idx="5"/>
          </p:nvPr>
        </p:nvSpPr>
        <p:spPr/>
        <p:txBody>
          <a:bodyPr/>
          <a:lstStyle/>
          <a:p>
            <a:fld id="{F8E24904-438B-4164-A26F-1A31B29328C6}" type="slidenum">
              <a:rPr lang="uk-UA" smtClean="0"/>
              <a:pPr/>
              <a:t>7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44842610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Титульн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ctrTitle"/>
          </p:nvPr>
        </p:nvSpPr>
        <p:spPr>
          <a:xfrm>
            <a:off x="2589213" y="2514600"/>
            <a:ext cx="8915399" cy="2262781"/>
          </a:xfrm>
        </p:spPr>
        <p:txBody>
          <a:bodyPr anchor="b">
            <a:normAutofit/>
          </a:bodyPr>
          <a:lstStyle>
            <a:lvl1pPr>
              <a:defRPr sz="540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Subtitle 2"/>
          <p:cNvSpPr>
            <a:spLocks noGrp="1"/>
          </p:cNvSpPr>
          <p:nvPr>
            <p:ph type="subTitle" idx="1"/>
          </p:nvPr>
        </p:nvSpPr>
        <p:spPr>
          <a:xfrm>
            <a:off x="2589213" y="4777379"/>
            <a:ext cx="8915399" cy="1126283"/>
          </a:xfrm>
        </p:spPr>
        <p:txBody>
          <a:bodyPr anchor="t"/>
          <a:lstStyle>
            <a:lvl1pPr marL="0" indent="0" algn="l">
              <a:buNone/>
              <a:defRPr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uk-UA"/>
              <a:t>Клацніть, щоб редагувати стиль зразка підзаголовка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6"/>
          <p:cNvSpPr/>
          <p:nvPr/>
        </p:nvSpPr>
        <p:spPr bwMode="auto">
          <a:xfrm>
            <a:off x="0" y="4323810"/>
            <a:ext cx="1744652" cy="778589"/>
          </a:xfrm>
          <a:custGeom>
            <a:avLst/>
            <a:gdLst/>
            <a:ahLst/>
            <a:cxnLst/>
            <a:rect l="0" t="0" r="r" b="b"/>
            <a:pathLst>
              <a:path w="372" h="166">
                <a:moveTo>
                  <a:pt x="287" y="166"/>
                </a:moveTo>
                <a:cubicBezTo>
                  <a:pt x="290" y="166"/>
                  <a:pt x="292" y="165"/>
                  <a:pt x="293" y="164"/>
                </a:cubicBezTo>
                <a:cubicBezTo>
                  <a:pt x="293" y="163"/>
                  <a:pt x="294" y="163"/>
                  <a:pt x="294" y="163"/>
                </a:cubicBezTo>
                <a:cubicBezTo>
                  <a:pt x="370" y="87"/>
                  <a:pt x="370" y="87"/>
                  <a:pt x="370" y="87"/>
                </a:cubicBezTo>
                <a:cubicBezTo>
                  <a:pt x="372" y="85"/>
                  <a:pt x="372" y="81"/>
                  <a:pt x="370" y="78"/>
                </a:cubicBezTo>
                <a:cubicBezTo>
                  <a:pt x="294" y="3"/>
                  <a:pt x="294" y="3"/>
                  <a:pt x="294" y="3"/>
                </a:cubicBezTo>
                <a:cubicBezTo>
                  <a:pt x="294" y="2"/>
                  <a:pt x="293" y="2"/>
                  <a:pt x="293" y="2"/>
                </a:cubicBezTo>
                <a:cubicBezTo>
                  <a:pt x="292" y="1"/>
                  <a:pt x="290" y="0"/>
                  <a:pt x="287" y="0"/>
                </a:cubicBezTo>
                <a:cubicBezTo>
                  <a:pt x="0" y="0"/>
                  <a:pt x="0" y="0"/>
                  <a:pt x="0" y="0"/>
                </a:cubicBezTo>
                <a:cubicBezTo>
                  <a:pt x="0" y="166"/>
                  <a:pt x="0" y="166"/>
                  <a:pt x="0" y="166"/>
                </a:cubicBezTo>
                <a:lnTo>
                  <a:pt x="287" y="166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4529540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4998442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Назва та вмі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92925" y="624110"/>
            <a:ext cx="8911687" cy="1280890"/>
          </a:xfrm>
        </p:spPr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2589212" y="2133600"/>
            <a:ext cx="8915400" cy="3777622"/>
          </a:xfrm>
        </p:spPr>
        <p:txBody>
          <a:bodyPr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13010570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Назва розділу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2058750"/>
            <a:ext cx="8915399" cy="1468800"/>
          </a:xfrm>
        </p:spPr>
        <p:txBody>
          <a:bodyPr anchor="b"/>
          <a:lstStyle>
            <a:lvl1pPr algn="l">
              <a:defRPr sz="40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3530129"/>
            <a:ext cx="8915399" cy="860400"/>
          </a:xfrm>
        </p:spPr>
        <p:txBody>
          <a:bodyPr anchor="t"/>
          <a:lstStyle>
            <a:lvl1pPr marL="0" indent="0" algn="l">
              <a:buNone/>
              <a:defRPr sz="20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94031509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Два об’єк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8" name="Title 7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sz="half" idx="1"/>
          </p:nvPr>
        </p:nvSpPr>
        <p:spPr>
          <a:xfrm>
            <a:off x="2589212" y="2133600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7190747" y="2126222"/>
            <a:ext cx="4313864" cy="3777622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0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1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660834188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Порівняння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0" name="Title 9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939373" y="1972703"/>
            <a:ext cx="3992732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Content Placeholder 3"/>
          <p:cNvSpPr>
            <a:spLocks noGrp="1"/>
          </p:cNvSpPr>
          <p:nvPr>
            <p:ph sz="half" idx="2"/>
          </p:nvPr>
        </p:nvSpPr>
        <p:spPr>
          <a:xfrm>
            <a:off x="2589212" y="2548966"/>
            <a:ext cx="4342893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5" name="Text Placeholder 4"/>
          <p:cNvSpPr>
            <a:spLocks noGrp="1"/>
          </p:cNvSpPr>
          <p:nvPr>
            <p:ph type="body" sz="quarter" idx="3"/>
          </p:nvPr>
        </p:nvSpPr>
        <p:spPr>
          <a:xfrm>
            <a:off x="7506629" y="1969475"/>
            <a:ext cx="3999001" cy="576262"/>
          </a:xfrm>
        </p:spPr>
        <p:txBody>
          <a:bodyPr anchor="b">
            <a:noAutofit/>
          </a:bodyPr>
          <a:lstStyle>
            <a:lvl1pPr marL="0" indent="0">
              <a:buNone/>
              <a:defRPr sz="2400" b="0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6" name="Content Placeholder 5"/>
          <p:cNvSpPr>
            <a:spLocks noGrp="1"/>
          </p:cNvSpPr>
          <p:nvPr>
            <p:ph sz="quarter" idx="4"/>
          </p:nvPr>
        </p:nvSpPr>
        <p:spPr>
          <a:xfrm>
            <a:off x="7166957" y="2545738"/>
            <a:ext cx="4338674" cy="3354060"/>
          </a:xfrm>
        </p:spPr>
        <p:txBody>
          <a:bodyPr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7" name="Date Placeholder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8" name="Footer Placeholder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2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13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787782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4243401147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Лише заголовок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Date Placeholder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4" name="Footer Placeholder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7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73282433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Пустий слайд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Date Placeholder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3" name="Footer Placeholder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6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653964723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Вміст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446088"/>
            <a:ext cx="3505199" cy="976312"/>
          </a:xfrm>
        </p:spPr>
        <p:txBody>
          <a:bodyPr anchor="b"/>
          <a:lstStyle>
            <a:lvl1pPr algn="l">
              <a:defRPr sz="20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Content Placeholder 2"/>
          <p:cNvSpPr>
            <a:spLocks noGrp="1"/>
          </p:cNvSpPr>
          <p:nvPr>
            <p:ph idx="1"/>
          </p:nvPr>
        </p:nvSpPr>
        <p:spPr>
          <a:xfrm>
            <a:off x="6323012" y="446088"/>
            <a:ext cx="5181600" cy="5414963"/>
          </a:xfrm>
        </p:spPr>
        <p:txBody>
          <a:bodyPr anchor="ctr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2" y="1598613"/>
            <a:ext cx="3505199" cy="4262436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738213697"/>
      </p:ext>
    </p:extLst>
  </p:cSld>
  <p:clrMapOvr>
    <a:masterClrMapping/>
  </p:clrMapOvr>
  <p:extLst>
    <p:ext uri="{DCECCB84-F9BA-43D5-87BE-67443E8EF086}">
      <p15:sldGuideLst xmlns:p15="http://schemas.microsoft.com/office/powerpoint/2012/main" xmlns=""/>
    </p:ext>
  </p:extLst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Рисунок і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4800600"/>
            <a:ext cx="8915400" cy="566738"/>
          </a:xfrm>
        </p:spPr>
        <p:txBody>
          <a:bodyPr anchor="b">
            <a:normAutofit/>
          </a:bodyPr>
          <a:lstStyle>
            <a:lvl1pPr algn="l">
              <a:defRPr sz="24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/>
          </p:nvPr>
        </p:nvSpPr>
        <p:spPr>
          <a:xfrm>
            <a:off x="2589212" y="634965"/>
            <a:ext cx="8915400" cy="3854970"/>
          </a:xfrm>
        </p:spPr>
        <p:txBody>
          <a:bodyPr anchor="t">
            <a:normAutofit/>
          </a:bodyPr>
          <a:lstStyle>
            <a:lvl1pPr marL="0" indent="0" algn="ctr">
              <a:buNone/>
              <a:defRPr sz="1600"/>
            </a:lvl1pPr>
            <a:lvl2pPr marL="457200" indent="0">
              <a:buNone/>
              <a:defRPr sz="1600"/>
            </a:lvl2pPr>
            <a:lvl3pPr marL="914400" indent="0">
              <a:buNone/>
              <a:defRPr sz="16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r>
              <a:rPr lang="uk-UA"/>
              <a:t>Клацніть піктограму, щоб додати зображення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367338"/>
            <a:ext cx="8915400" cy="493712"/>
          </a:xfrm>
        </p:spPr>
        <p:txBody>
          <a:bodyPr>
            <a:normAutofit/>
          </a:bodyPr>
          <a:lstStyle>
            <a:lvl1pPr marL="0" indent="0">
              <a:buNone/>
              <a:defRPr sz="12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139239504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Назва та підпис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09600"/>
            <a:ext cx="8915399" cy="311704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338581806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Цитата з підписом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13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3275012" y="3505200"/>
            <a:ext cx="7536554" cy="381000"/>
          </a:xfrm>
        </p:spPr>
        <p:txBody>
          <a:bodyPr anchor="ctr">
            <a:noAutofit/>
          </a:bodyPr>
          <a:lstStyle>
            <a:lvl1pPr marL="0" indent="0">
              <a:buFontTx/>
              <a:buNone/>
              <a:defRPr sz="1600">
                <a:solidFill>
                  <a:schemeClr val="tx1">
                    <a:lumMod val="50000"/>
                    <a:lumOff val="50000"/>
                  </a:schemeClr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4354046"/>
            <a:ext cx="8915399" cy="1555864"/>
          </a:xfrm>
        </p:spPr>
        <p:txBody>
          <a:bodyPr anchor="ctr">
            <a:normAutofit/>
          </a:bodyPr>
          <a:lstStyle>
            <a:lvl1pPr marL="0" indent="0" algn="l">
              <a:buNone/>
              <a:defRPr sz="1800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31781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>
          <a:xfrm>
            <a:off x="531812" y="3244139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4" name="TextBox 13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5" name="TextBox 14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243562522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3" y="2438400"/>
            <a:ext cx="8915400" cy="2724845"/>
          </a:xfrm>
        </p:spPr>
        <p:txBody>
          <a:bodyPr anchor="b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938526799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Картка назви цитати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Title 1"/>
          <p:cNvSpPr>
            <a:spLocks noGrp="1"/>
          </p:cNvSpPr>
          <p:nvPr>
            <p:ph type="title"/>
          </p:nvPr>
        </p:nvSpPr>
        <p:spPr>
          <a:xfrm>
            <a:off x="2849949" y="609600"/>
            <a:ext cx="8393926" cy="2895600"/>
          </a:xfrm>
        </p:spPr>
        <p:txBody>
          <a:bodyPr anchor="ctr">
            <a:normAutofit/>
          </a:bodyPr>
          <a:lstStyle>
            <a:lvl1pPr algn="l">
              <a:defRPr sz="4800" b="0" cap="none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11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  <p:sp>
        <p:nvSpPr>
          <p:cNvPr id="17" name="TextBox 16"/>
          <p:cNvSpPr txBox="1"/>
          <p:nvPr/>
        </p:nvSpPr>
        <p:spPr>
          <a:xfrm>
            <a:off x="2467652" y="648005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“</a:t>
            </a:r>
          </a:p>
        </p:txBody>
      </p:sp>
      <p:sp>
        <p:nvSpPr>
          <p:cNvPr id="18" name="TextBox 17"/>
          <p:cNvSpPr txBox="1"/>
          <p:nvPr/>
        </p:nvSpPr>
        <p:spPr>
          <a:xfrm>
            <a:off x="11114852" y="2905306"/>
            <a:ext cx="609600" cy="584776"/>
          </a:xfrm>
          <a:prstGeom prst="rect">
            <a:avLst/>
          </a:prstGeom>
        </p:spPr>
        <p:txBody>
          <a:bodyPr vert="horz" lIns="91440" tIns="45720" rIns="91440" bIns="45720" rtlCol="0" anchor="ctr">
            <a:noAutofit/>
          </a:bodyPr>
          <a:lstStyle/>
          <a:p>
            <a:pPr lvl="0"/>
            <a:r>
              <a:rPr lang="en-US" sz="8000" baseline="0" dirty="0">
                <a:ln w="3175" cmpd="sng">
                  <a:noFill/>
                </a:ln>
                <a:solidFill>
                  <a:schemeClr val="accent1"/>
                </a:solidFill>
                <a:effectLst/>
                <a:latin typeface="Arial"/>
              </a:rPr>
              <a:t>”</a:t>
            </a:r>
          </a:p>
        </p:txBody>
      </p:sp>
    </p:spTree>
    <p:extLst>
      <p:ext uri="{BB962C8B-B14F-4D97-AF65-F5344CB8AC3E}">
        <p14:creationId xmlns:p14="http://schemas.microsoft.com/office/powerpoint/2010/main" xmlns="" val="816389250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 name="Істина/хибність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2589212" y="627407"/>
            <a:ext cx="8915399" cy="2880020"/>
          </a:xfrm>
        </p:spPr>
        <p:txBody>
          <a:bodyPr anchor="ctr">
            <a:normAutofit/>
          </a:bodyPr>
          <a:lstStyle>
            <a:lvl1pPr algn="l">
              <a:defRPr sz="4800" b="0"/>
            </a:lvl1pPr>
          </a:lstStyle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21" name="Text Placeholder 9"/>
          <p:cNvSpPr>
            <a:spLocks noGrp="1"/>
          </p:cNvSpPr>
          <p:nvPr>
            <p:ph type="body" sz="quarter" idx="13"/>
          </p:nvPr>
        </p:nvSpPr>
        <p:spPr>
          <a:xfrm>
            <a:off x="2589212" y="4343400"/>
            <a:ext cx="8915400" cy="838200"/>
          </a:xfrm>
        </p:spPr>
        <p:txBody>
          <a:bodyPr anchor="b">
            <a:noAutofit/>
          </a:bodyPr>
          <a:lstStyle>
            <a:lvl1pPr marL="0" indent="0">
              <a:buFontTx/>
              <a:buNone/>
              <a:defRPr sz="2400">
                <a:solidFill>
                  <a:schemeClr val="accent1"/>
                </a:solidFill>
              </a:defRPr>
            </a:lvl1pPr>
            <a:lvl2pPr marL="457200" indent="0">
              <a:buFontTx/>
              <a:buNone/>
              <a:defRPr/>
            </a:lvl2pPr>
            <a:lvl3pPr marL="914400" indent="0">
              <a:buFontTx/>
              <a:buNone/>
              <a:defRPr/>
            </a:lvl3pPr>
            <a:lvl4pPr marL="1371600" indent="0">
              <a:buFontTx/>
              <a:buNone/>
              <a:defRPr/>
            </a:lvl4pPr>
            <a:lvl5pPr marL="1828800" indent="0">
              <a:buFontTx/>
              <a:buNone/>
              <a:defRPr/>
            </a:lvl5pPr>
          </a:lstStyle>
          <a:p>
            <a:pPr lvl="0"/>
            <a:r>
              <a:rPr lang="uk-UA"/>
              <a:t>Відредагуйте стиль зразка тексту</a:t>
            </a:r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/>
          </p:nvPr>
        </p:nvSpPr>
        <p:spPr>
          <a:xfrm>
            <a:off x="2589213" y="5181600"/>
            <a:ext cx="8915400" cy="729622"/>
          </a:xfrm>
        </p:spPr>
        <p:txBody>
          <a:bodyPr vert="horz" lIns="91440" tIns="45720" rIns="91440" bIns="45720" rtlCol="0" anchor="t">
            <a:normAutofit/>
          </a:bodyPr>
          <a:lstStyle>
            <a:lvl1pPr>
              <a:buNone/>
              <a:defRPr lang="en-US">
                <a:solidFill>
                  <a:schemeClr val="tx1">
                    <a:lumMod val="65000"/>
                    <a:lumOff val="35000"/>
                  </a:schemeClr>
                </a:solidFill>
              </a:defRPr>
            </a:lvl1pPr>
          </a:lstStyle>
          <a:p>
            <a:pPr marL="0" lvl="0" indent="0">
              <a:buNone/>
            </a:pPr>
            <a:r>
              <a:rPr lang="uk-UA"/>
              <a:t>Відредагуйте стиль зразка тексту</a:t>
            </a:r>
          </a:p>
        </p:txBody>
      </p:sp>
      <p:sp>
        <p:nvSpPr>
          <p:cNvPr id="5" name="Date Placeholder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6" name="Footer Placeholder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9" name="Freeform 11"/>
          <p:cNvSpPr/>
          <p:nvPr/>
        </p:nvSpPr>
        <p:spPr bwMode="auto">
          <a:xfrm flipV="1">
            <a:off x="-4189" y="491172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>
          <a:xfrm>
            <a:off x="531812" y="4983087"/>
            <a:ext cx="779767" cy="365125"/>
          </a:xfrm>
        </p:spPr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793900477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Заголовок і вертикальний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/>
        <p:txBody>
          <a:bodyPr vert="eaVert" anchor="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2589400291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Вертикальний заголовок і текс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Vertical Title 1"/>
          <p:cNvSpPr>
            <a:spLocks noGrp="1"/>
          </p:cNvSpPr>
          <p:nvPr>
            <p:ph type="title" orient="vert"/>
          </p:nvPr>
        </p:nvSpPr>
        <p:spPr>
          <a:xfrm>
            <a:off x="9294812" y="627405"/>
            <a:ext cx="2207601" cy="5283817"/>
          </a:xfrm>
        </p:spPr>
        <p:txBody>
          <a:bodyPr vert="eaVert" anchor="ctr"/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Vertical Text Placeholder 2"/>
          <p:cNvSpPr>
            <a:spLocks noGrp="1"/>
          </p:cNvSpPr>
          <p:nvPr>
            <p:ph type="body" orient="vert" idx="1"/>
          </p:nvPr>
        </p:nvSpPr>
        <p:spPr>
          <a:xfrm>
            <a:off x="2589212" y="627405"/>
            <a:ext cx="6477000" cy="5283817"/>
          </a:xfrm>
        </p:spPr>
        <p:txBody>
          <a:bodyPr vert="eaVert"/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8" name="Freeform 11"/>
          <p:cNvSpPr/>
          <p:nvPr/>
        </p:nvSpPr>
        <p:spPr bwMode="auto">
          <a:xfrm flipV="1">
            <a:off x="-4189" y="714375"/>
            <a:ext cx="1588527" cy="507297"/>
          </a:xfrm>
          <a:custGeom>
            <a:avLst/>
            <a:gdLst/>
            <a:ahLst/>
            <a:cxnLst/>
            <a:rect l="l" t="t" r="r" b="b"/>
            <a:pathLst>
              <a:path w="9248" h="10000">
                <a:moveTo>
                  <a:pt x="9248" y="4701"/>
                </a:moveTo>
                <a:lnTo>
                  <a:pt x="7915" y="188"/>
                </a:lnTo>
                <a:cubicBezTo>
                  <a:pt x="7906" y="156"/>
                  <a:pt x="7895" y="126"/>
                  <a:pt x="7886" y="94"/>
                </a:cubicBezTo>
                <a:cubicBezTo>
                  <a:pt x="7859" y="0"/>
                  <a:pt x="7831" y="0"/>
                  <a:pt x="7803" y="0"/>
                </a:cubicBezTo>
                <a:lnTo>
                  <a:pt x="7275" y="0"/>
                </a:lnTo>
                <a:lnTo>
                  <a:pt x="0" y="70"/>
                </a:lnTo>
                <a:cubicBezTo>
                  <a:pt x="8" y="3380"/>
                  <a:pt x="17" y="6690"/>
                  <a:pt x="25" y="10000"/>
                </a:cubicBezTo>
                <a:lnTo>
                  <a:pt x="7275" y="9966"/>
                </a:lnTo>
                <a:lnTo>
                  <a:pt x="7803" y="9966"/>
                </a:lnTo>
                <a:cubicBezTo>
                  <a:pt x="7831" y="9966"/>
                  <a:pt x="7859" y="9872"/>
                  <a:pt x="7886" y="9872"/>
                </a:cubicBezTo>
                <a:cubicBezTo>
                  <a:pt x="7886" y="9778"/>
                  <a:pt x="7915" y="9778"/>
                  <a:pt x="7915" y="9778"/>
                </a:cubicBezTo>
                <a:lnTo>
                  <a:pt x="9248" y="5265"/>
                </a:lnTo>
                <a:cubicBezTo>
                  <a:pt x="9303" y="5077"/>
                  <a:pt x="9303" y="4889"/>
                  <a:pt x="9248" y="4701"/>
                </a:cubicBezTo>
                <a:close/>
              </a:path>
            </a:pathLst>
          </a:custGeom>
          <a:solidFill>
            <a:schemeClr val="accent1"/>
          </a:solidFill>
          <a:ln>
            <a:noFill/>
          </a:ln>
        </p:spPr>
      </p:sp>
      <p:sp>
        <p:nvSpPr>
          <p:cNvPr id="6" name="Slide Number Placeholder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23750354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3">
        <a:schemeClr val="bg2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23" name="Group 22"/>
          <p:cNvGrpSpPr/>
          <p:nvPr/>
        </p:nvGrpSpPr>
        <p:grpSpPr>
          <a:xfrm>
            <a:off x="1" y="228600"/>
            <a:ext cx="2851516" cy="6638628"/>
            <a:chOff x="2487613" y="285750"/>
            <a:chExt cx="2428875" cy="5654676"/>
          </a:xfrm>
        </p:grpSpPr>
        <p:sp>
          <p:nvSpPr>
            <p:cNvPr id="24" name="Freeform 11"/>
            <p:cNvSpPr/>
            <p:nvPr/>
          </p:nvSpPr>
          <p:spPr bwMode="auto">
            <a:xfrm>
              <a:off x="2487613" y="2284413"/>
              <a:ext cx="85725" cy="533400"/>
            </a:xfrm>
            <a:custGeom>
              <a:avLst/>
              <a:gdLst/>
              <a:ahLst/>
              <a:cxnLst/>
              <a:rect l="0" t="0" r="r" b="b"/>
              <a:pathLst>
                <a:path w="22" h="136">
                  <a:moveTo>
                    <a:pt x="22" y="136"/>
                  </a:moveTo>
                  <a:cubicBezTo>
                    <a:pt x="20" y="117"/>
                    <a:pt x="19" y="99"/>
                    <a:pt x="17" y="80"/>
                  </a:cubicBezTo>
                  <a:cubicBezTo>
                    <a:pt x="11" y="54"/>
                    <a:pt x="6" y="27"/>
                    <a:pt x="0" y="0"/>
                  </a:cubicBezTo>
                  <a:cubicBezTo>
                    <a:pt x="0" y="35"/>
                    <a:pt x="0" y="35"/>
                    <a:pt x="0" y="35"/>
                  </a:cubicBezTo>
                  <a:cubicBezTo>
                    <a:pt x="6" y="64"/>
                    <a:pt x="13" y="94"/>
                    <a:pt x="20" y="124"/>
                  </a:cubicBezTo>
                  <a:cubicBezTo>
                    <a:pt x="20" y="128"/>
                    <a:pt x="21" y="132"/>
                    <a:pt x="22" y="136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5" name="Freeform 12"/>
            <p:cNvSpPr/>
            <p:nvPr/>
          </p:nvSpPr>
          <p:spPr bwMode="auto">
            <a:xfrm>
              <a:off x="2597151" y="2779713"/>
              <a:ext cx="550863" cy="1978025"/>
            </a:xfrm>
            <a:custGeom>
              <a:avLst/>
              <a:gdLst/>
              <a:ahLst/>
              <a:cxnLst/>
              <a:rect l="0" t="0" r="r" b="b"/>
              <a:pathLst>
                <a:path w="140" h="504">
                  <a:moveTo>
                    <a:pt x="86" y="350"/>
                  </a:moveTo>
                  <a:cubicBezTo>
                    <a:pt x="103" y="402"/>
                    <a:pt x="120" y="453"/>
                    <a:pt x="139" y="504"/>
                  </a:cubicBezTo>
                  <a:cubicBezTo>
                    <a:pt x="139" y="495"/>
                    <a:pt x="139" y="487"/>
                    <a:pt x="140" y="478"/>
                  </a:cubicBezTo>
                  <a:cubicBezTo>
                    <a:pt x="124" y="435"/>
                    <a:pt x="109" y="391"/>
                    <a:pt x="95" y="347"/>
                  </a:cubicBezTo>
                  <a:cubicBezTo>
                    <a:pt x="58" y="233"/>
                    <a:pt x="27" y="117"/>
                    <a:pt x="0" y="0"/>
                  </a:cubicBezTo>
                  <a:cubicBezTo>
                    <a:pt x="2" y="20"/>
                    <a:pt x="4" y="41"/>
                    <a:pt x="6" y="61"/>
                  </a:cubicBezTo>
                  <a:cubicBezTo>
                    <a:pt x="30" y="158"/>
                    <a:pt x="56" y="255"/>
                    <a:pt x="86" y="35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6" name="Freeform 13"/>
            <p:cNvSpPr/>
            <p:nvPr/>
          </p:nvSpPr>
          <p:spPr bwMode="auto">
            <a:xfrm>
              <a:off x="3175001" y="4730750"/>
              <a:ext cx="519113" cy="1209675"/>
            </a:xfrm>
            <a:custGeom>
              <a:avLst/>
              <a:gdLst/>
              <a:ahLst/>
              <a:cxnLst/>
              <a:rect l="0" t="0" r="r" b="b"/>
              <a:pathLst>
                <a:path w="132" h="308">
                  <a:moveTo>
                    <a:pt x="8" y="22"/>
                  </a:moveTo>
                  <a:cubicBezTo>
                    <a:pt x="5" y="15"/>
                    <a:pt x="2" y="8"/>
                    <a:pt x="0" y="0"/>
                  </a:cubicBezTo>
                  <a:cubicBezTo>
                    <a:pt x="0" y="10"/>
                    <a:pt x="0" y="19"/>
                    <a:pt x="0" y="29"/>
                  </a:cubicBezTo>
                  <a:cubicBezTo>
                    <a:pt x="21" y="85"/>
                    <a:pt x="44" y="140"/>
                    <a:pt x="68" y="194"/>
                  </a:cubicBezTo>
                  <a:cubicBezTo>
                    <a:pt x="85" y="232"/>
                    <a:pt x="104" y="270"/>
                    <a:pt x="123" y="308"/>
                  </a:cubicBezTo>
                  <a:cubicBezTo>
                    <a:pt x="132" y="308"/>
                    <a:pt x="132" y="308"/>
                    <a:pt x="132" y="308"/>
                  </a:cubicBezTo>
                  <a:cubicBezTo>
                    <a:pt x="113" y="269"/>
                    <a:pt x="94" y="230"/>
                    <a:pt x="77" y="190"/>
                  </a:cubicBezTo>
                  <a:cubicBezTo>
                    <a:pt x="52" y="135"/>
                    <a:pt x="29" y="79"/>
                    <a:pt x="8" y="22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7" name="Freeform 14"/>
            <p:cNvSpPr/>
            <p:nvPr/>
          </p:nvSpPr>
          <p:spPr bwMode="auto">
            <a:xfrm>
              <a:off x="3305176" y="5630863"/>
              <a:ext cx="146050" cy="309563"/>
            </a:xfrm>
            <a:custGeom>
              <a:avLst/>
              <a:gdLst/>
              <a:ahLst/>
              <a:cxnLst/>
              <a:rect l="0" t="0" r="r" b="b"/>
              <a:pathLst>
                <a:path w="37" h="79">
                  <a:moveTo>
                    <a:pt x="28" y="79"/>
                  </a:moveTo>
                  <a:cubicBezTo>
                    <a:pt x="37" y="79"/>
                    <a:pt x="37" y="79"/>
                    <a:pt x="37" y="79"/>
                  </a:cubicBezTo>
                  <a:cubicBezTo>
                    <a:pt x="24" y="53"/>
                    <a:pt x="12" y="27"/>
                    <a:pt x="0" y="0"/>
                  </a:cubicBezTo>
                  <a:cubicBezTo>
                    <a:pt x="8" y="27"/>
                    <a:pt x="17" y="53"/>
                    <a:pt x="28" y="79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8" name="Freeform 15"/>
            <p:cNvSpPr/>
            <p:nvPr/>
          </p:nvSpPr>
          <p:spPr bwMode="auto">
            <a:xfrm>
              <a:off x="2573338" y="2817813"/>
              <a:ext cx="700088" cy="2835275"/>
            </a:xfrm>
            <a:custGeom>
              <a:avLst/>
              <a:gdLst/>
              <a:ahLst/>
              <a:cxnLst/>
              <a:rect l="0" t="0" r="r" b="b"/>
              <a:pathLst>
                <a:path w="178" h="722">
                  <a:moveTo>
                    <a:pt x="162" y="660"/>
                  </a:moveTo>
                  <a:cubicBezTo>
                    <a:pt x="145" y="618"/>
                    <a:pt x="130" y="576"/>
                    <a:pt x="116" y="534"/>
                  </a:cubicBezTo>
                  <a:cubicBezTo>
                    <a:pt x="84" y="437"/>
                    <a:pt x="59" y="337"/>
                    <a:pt x="40" y="236"/>
                  </a:cubicBezTo>
                  <a:cubicBezTo>
                    <a:pt x="29" y="175"/>
                    <a:pt x="20" y="113"/>
                    <a:pt x="12" y="51"/>
                  </a:cubicBezTo>
                  <a:cubicBezTo>
                    <a:pt x="8" y="34"/>
                    <a:pt x="4" y="17"/>
                    <a:pt x="0" y="0"/>
                  </a:cubicBezTo>
                  <a:cubicBezTo>
                    <a:pt x="8" y="79"/>
                    <a:pt x="19" y="159"/>
                    <a:pt x="33" y="237"/>
                  </a:cubicBezTo>
                  <a:cubicBezTo>
                    <a:pt x="51" y="339"/>
                    <a:pt x="76" y="439"/>
                    <a:pt x="107" y="537"/>
                  </a:cubicBezTo>
                  <a:cubicBezTo>
                    <a:pt x="123" y="586"/>
                    <a:pt x="141" y="634"/>
                    <a:pt x="160" y="681"/>
                  </a:cubicBezTo>
                  <a:cubicBezTo>
                    <a:pt x="166" y="695"/>
                    <a:pt x="172" y="708"/>
                    <a:pt x="178" y="722"/>
                  </a:cubicBezTo>
                  <a:cubicBezTo>
                    <a:pt x="176" y="717"/>
                    <a:pt x="175" y="713"/>
                    <a:pt x="174" y="708"/>
                  </a:cubicBezTo>
                  <a:cubicBezTo>
                    <a:pt x="169" y="692"/>
                    <a:pt x="165" y="676"/>
                    <a:pt x="162" y="66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29" name="Freeform 16"/>
            <p:cNvSpPr/>
            <p:nvPr/>
          </p:nvSpPr>
          <p:spPr bwMode="auto">
            <a:xfrm>
              <a:off x="2506663" y="285750"/>
              <a:ext cx="90488" cy="2493963"/>
            </a:xfrm>
            <a:custGeom>
              <a:avLst/>
              <a:gdLst/>
              <a:ahLst/>
              <a:cxnLst/>
              <a:rect l="0" t="0" r="r" b="b"/>
              <a:pathLst>
                <a:path w="23" h="635">
                  <a:moveTo>
                    <a:pt x="11" y="577"/>
                  </a:moveTo>
                  <a:cubicBezTo>
                    <a:pt x="12" y="581"/>
                    <a:pt x="12" y="585"/>
                    <a:pt x="12" y="589"/>
                  </a:cubicBezTo>
                  <a:cubicBezTo>
                    <a:pt x="15" y="603"/>
                    <a:pt x="19" y="617"/>
                    <a:pt x="22" y="632"/>
                  </a:cubicBezTo>
                  <a:cubicBezTo>
                    <a:pt x="22" y="633"/>
                    <a:pt x="22" y="634"/>
                    <a:pt x="23" y="635"/>
                  </a:cubicBezTo>
                  <a:cubicBezTo>
                    <a:pt x="21" y="615"/>
                    <a:pt x="19" y="596"/>
                    <a:pt x="17" y="576"/>
                  </a:cubicBezTo>
                  <a:cubicBezTo>
                    <a:pt x="9" y="474"/>
                    <a:pt x="5" y="372"/>
                    <a:pt x="5" y="269"/>
                  </a:cubicBezTo>
                  <a:cubicBezTo>
                    <a:pt x="6" y="179"/>
                    <a:pt x="9" y="90"/>
                    <a:pt x="15" y="0"/>
                  </a:cubicBezTo>
                  <a:cubicBezTo>
                    <a:pt x="12" y="0"/>
                    <a:pt x="12" y="0"/>
                    <a:pt x="12" y="0"/>
                  </a:cubicBezTo>
                  <a:cubicBezTo>
                    <a:pt x="5" y="89"/>
                    <a:pt x="2" y="179"/>
                    <a:pt x="1" y="269"/>
                  </a:cubicBezTo>
                  <a:cubicBezTo>
                    <a:pt x="0" y="372"/>
                    <a:pt x="3" y="474"/>
                    <a:pt x="11" y="577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0" name="Freeform 17"/>
            <p:cNvSpPr/>
            <p:nvPr/>
          </p:nvSpPr>
          <p:spPr bwMode="auto">
            <a:xfrm>
              <a:off x="2554288" y="2598738"/>
              <a:ext cx="66675" cy="420688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0" y="0"/>
                  </a:moveTo>
                  <a:cubicBezTo>
                    <a:pt x="2" y="19"/>
                    <a:pt x="3" y="37"/>
                    <a:pt x="5" y="56"/>
                  </a:cubicBezTo>
                  <a:cubicBezTo>
                    <a:pt x="9" y="73"/>
                    <a:pt x="13" y="90"/>
                    <a:pt x="17" y="107"/>
                  </a:cubicBezTo>
                  <a:cubicBezTo>
                    <a:pt x="15" y="87"/>
                    <a:pt x="13" y="66"/>
                    <a:pt x="11" y="46"/>
                  </a:cubicBezTo>
                  <a:cubicBezTo>
                    <a:pt x="10" y="45"/>
                    <a:pt x="10" y="44"/>
                    <a:pt x="10" y="43"/>
                  </a:cubicBezTo>
                  <a:cubicBezTo>
                    <a:pt x="7" y="28"/>
                    <a:pt x="3" y="1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1" name="Freeform 18"/>
            <p:cNvSpPr/>
            <p:nvPr/>
          </p:nvSpPr>
          <p:spPr bwMode="auto">
            <a:xfrm>
              <a:off x="3143251" y="4757738"/>
              <a:ext cx="161925" cy="873125"/>
            </a:xfrm>
            <a:custGeom>
              <a:avLst/>
              <a:gdLst/>
              <a:ahLst/>
              <a:cxnLst/>
              <a:rect l="0" t="0" r="r" b="b"/>
              <a:pathLst>
                <a:path w="41" h="222">
                  <a:moveTo>
                    <a:pt x="0" y="0"/>
                  </a:moveTo>
                  <a:cubicBezTo>
                    <a:pt x="0" y="31"/>
                    <a:pt x="2" y="62"/>
                    <a:pt x="5" y="93"/>
                  </a:cubicBezTo>
                  <a:cubicBezTo>
                    <a:pt x="8" y="117"/>
                    <a:pt x="12" y="142"/>
                    <a:pt x="17" y="166"/>
                  </a:cubicBezTo>
                  <a:cubicBezTo>
                    <a:pt x="19" y="172"/>
                    <a:pt x="22" y="178"/>
                    <a:pt x="24" y="184"/>
                  </a:cubicBezTo>
                  <a:cubicBezTo>
                    <a:pt x="30" y="197"/>
                    <a:pt x="35" y="209"/>
                    <a:pt x="41" y="222"/>
                  </a:cubicBezTo>
                  <a:cubicBezTo>
                    <a:pt x="40" y="219"/>
                    <a:pt x="39" y="215"/>
                    <a:pt x="38" y="212"/>
                  </a:cubicBezTo>
                  <a:cubicBezTo>
                    <a:pt x="26" y="172"/>
                    <a:pt x="18" y="132"/>
                    <a:pt x="13" y="92"/>
                  </a:cubicBezTo>
                  <a:cubicBezTo>
                    <a:pt x="11" y="68"/>
                    <a:pt x="9" y="45"/>
                    <a:pt x="8" y="22"/>
                  </a:cubicBezTo>
                  <a:cubicBezTo>
                    <a:pt x="8" y="21"/>
                    <a:pt x="7" y="20"/>
                    <a:pt x="7" y="18"/>
                  </a:cubicBezTo>
                  <a:cubicBezTo>
                    <a:pt x="5" y="12"/>
                    <a:pt x="2" y="6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2" name="Freeform 19"/>
            <p:cNvSpPr/>
            <p:nvPr/>
          </p:nvSpPr>
          <p:spPr bwMode="auto">
            <a:xfrm>
              <a:off x="3148013" y="1282700"/>
              <a:ext cx="1768475" cy="3448050"/>
            </a:xfrm>
            <a:custGeom>
              <a:avLst/>
              <a:gdLst/>
              <a:ahLst/>
              <a:cxnLst/>
              <a:rect l="0" t="0" r="r" b="b"/>
              <a:pathLst>
                <a:path w="450" h="878">
                  <a:moveTo>
                    <a:pt x="7" y="854"/>
                  </a:moveTo>
                  <a:cubicBezTo>
                    <a:pt x="10" y="772"/>
                    <a:pt x="26" y="691"/>
                    <a:pt x="50" y="613"/>
                  </a:cubicBezTo>
                  <a:cubicBezTo>
                    <a:pt x="75" y="535"/>
                    <a:pt x="109" y="460"/>
                    <a:pt x="149" y="388"/>
                  </a:cubicBezTo>
                  <a:cubicBezTo>
                    <a:pt x="189" y="316"/>
                    <a:pt x="235" y="248"/>
                    <a:pt x="285" y="183"/>
                  </a:cubicBezTo>
                  <a:cubicBezTo>
                    <a:pt x="310" y="151"/>
                    <a:pt x="337" y="119"/>
                    <a:pt x="364" y="89"/>
                  </a:cubicBezTo>
                  <a:cubicBezTo>
                    <a:pt x="378" y="74"/>
                    <a:pt x="392" y="58"/>
                    <a:pt x="406" y="44"/>
                  </a:cubicBezTo>
                  <a:cubicBezTo>
                    <a:pt x="421" y="29"/>
                    <a:pt x="435" y="15"/>
                    <a:pt x="450" y="1"/>
                  </a:cubicBezTo>
                  <a:cubicBezTo>
                    <a:pt x="450" y="0"/>
                    <a:pt x="450" y="0"/>
                    <a:pt x="450" y="0"/>
                  </a:cubicBezTo>
                  <a:cubicBezTo>
                    <a:pt x="434" y="14"/>
                    <a:pt x="420" y="28"/>
                    <a:pt x="405" y="43"/>
                  </a:cubicBezTo>
                  <a:cubicBezTo>
                    <a:pt x="391" y="57"/>
                    <a:pt x="377" y="72"/>
                    <a:pt x="363" y="88"/>
                  </a:cubicBezTo>
                  <a:cubicBezTo>
                    <a:pt x="335" y="118"/>
                    <a:pt x="308" y="149"/>
                    <a:pt x="283" y="181"/>
                  </a:cubicBezTo>
                  <a:cubicBezTo>
                    <a:pt x="232" y="246"/>
                    <a:pt x="185" y="314"/>
                    <a:pt x="145" y="386"/>
                  </a:cubicBezTo>
                  <a:cubicBezTo>
                    <a:pt x="104" y="457"/>
                    <a:pt x="70" y="533"/>
                    <a:pt x="45" y="611"/>
                  </a:cubicBezTo>
                  <a:cubicBezTo>
                    <a:pt x="19" y="690"/>
                    <a:pt x="3" y="771"/>
                    <a:pt x="0" y="854"/>
                  </a:cubicBezTo>
                  <a:cubicBezTo>
                    <a:pt x="0" y="856"/>
                    <a:pt x="0" y="857"/>
                    <a:pt x="0" y="859"/>
                  </a:cubicBezTo>
                  <a:cubicBezTo>
                    <a:pt x="2" y="865"/>
                    <a:pt x="4" y="872"/>
                    <a:pt x="7" y="878"/>
                  </a:cubicBezTo>
                  <a:cubicBezTo>
                    <a:pt x="7" y="870"/>
                    <a:pt x="7" y="862"/>
                    <a:pt x="7" y="85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3" name="Freeform 20"/>
            <p:cNvSpPr/>
            <p:nvPr/>
          </p:nvSpPr>
          <p:spPr bwMode="auto">
            <a:xfrm>
              <a:off x="3273426" y="5653088"/>
              <a:ext cx="138113" cy="287338"/>
            </a:xfrm>
            <a:custGeom>
              <a:avLst/>
              <a:gdLst/>
              <a:ahLst/>
              <a:cxnLst/>
              <a:rect l="0" t="0" r="r" b="b"/>
              <a:pathLst>
                <a:path w="35" h="73">
                  <a:moveTo>
                    <a:pt x="0" y="0"/>
                  </a:moveTo>
                  <a:cubicBezTo>
                    <a:pt x="7" y="24"/>
                    <a:pt x="16" y="49"/>
                    <a:pt x="26" y="73"/>
                  </a:cubicBezTo>
                  <a:cubicBezTo>
                    <a:pt x="35" y="73"/>
                    <a:pt x="35" y="73"/>
                    <a:pt x="35" y="73"/>
                  </a:cubicBezTo>
                  <a:cubicBezTo>
                    <a:pt x="23" y="49"/>
                    <a:pt x="11" y="24"/>
                    <a:pt x="0" y="0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4" name="Freeform 21"/>
            <p:cNvSpPr/>
            <p:nvPr/>
          </p:nvSpPr>
          <p:spPr bwMode="auto">
            <a:xfrm>
              <a:off x="3143251" y="4656138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7" y="44"/>
                  </a:moveTo>
                  <a:cubicBezTo>
                    <a:pt x="7" y="46"/>
                    <a:pt x="8" y="47"/>
                    <a:pt x="8" y="48"/>
                  </a:cubicBezTo>
                  <a:cubicBezTo>
                    <a:pt x="8" y="38"/>
                    <a:pt x="8" y="29"/>
                    <a:pt x="8" y="19"/>
                  </a:cubicBezTo>
                  <a:cubicBezTo>
                    <a:pt x="5" y="13"/>
                    <a:pt x="3" y="6"/>
                    <a:pt x="1" y="0"/>
                  </a:cubicBezTo>
                  <a:cubicBezTo>
                    <a:pt x="0" y="9"/>
                    <a:pt x="0" y="17"/>
                    <a:pt x="0" y="26"/>
                  </a:cubicBezTo>
                  <a:cubicBezTo>
                    <a:pt x="2" y="32"/>
                    <a:pt x="5" y="38"/>
                    <a:pt x="7" y="44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  <p:sp>
          <p:nvSpPr>
            <p:cNvPr id="35" name="Freeform 22"/>
            <p:cNvSpPr/>
            <p:nvPr/>
          </p:nvSpPr>
          <p:spPr bwMode="auto">
            <a:xfrm>
              <a:off x="3211513" y="5410200"/>
              <a:ext cx="203200" cy="530225"/>
            </a:xfrm>
            <a:custGeom>
              <a:avLst/>
              <a:gdLst/>
              <a:ahLst/>
              <a:cxnLst/>
              <a:rect l="0" t="0" r="r" b="b"/>
              <a:pathLst>
                <a:path w="52" h="135">
                  <a:moveTo>
                    <a:pt x="7" y="18"/>
                  </a:moveTo>
                  <a:cubicBezTo>
                    <a:pt x="5" y="12"/>
                    <a:pt x="2" y="6"/>
                    <a:pt x="0" y="0"/>
                  </a:cubicBezTo>
                  <a:cubicBezTo>
                    <a:pt x="3" y="16"/>
                    <a:pt x="7" y="32"/>
                    <a:pt x="12" y="48"/>
                  </a:cubicBezTo>
                  <a:cubicBezTo>
                    <a:pt x="13" y="53"/>
                    <a:pt x="14" y="57"/>
                    <a:pt x="16" y="62"/>
                  </a:cubicBezTo>
                  <a:cubicBezTo>
                    <a:pt x="27" y="86"/>
                    <a:pt x="39" y="111"/>
                    <a:pt x="51" y="135"/>
                  </a:cubicBezTo>
                  <a:cubicBezTo>
                    <a:pt x="52" y="135"/>
                    <a:pt x="52" y="135"/>
                    <a:pt x="52" y="135"/>
                  </a:cubicBezTo>
                  <a:cubicBezTo>
                    <a:pt x="41" y="109"/>
                    <a:pt x="32" y="83"/>
                    <a:pt x="24" y="56"/>
                  </a:cubicBezTo>
                  <a:cubicBezTo>
                    <a:pt x="18" y="43"/>
                    <a:pt x="13" y="31"/>
                    <a:pt x="7" y="18"/>
                  </a:cubicBezTo>
                  <a:close/>
                </a:path>
              </a:pathLst>
            </a:custGeom>
            <a:solidFill>
              <a:schemeClr val="tx2">
                <a:alpha val="20000"/>
              </a:schemeClr>
            </a:solidFill>
            <a:ln>
              <a:noFill/>
            </a:ln>
          </p:spPr>
        </p:sp>
      </p:grpSp>
      <p:grpSp>
        <p:nvGrpSpPr>
          <p:cNvPr id="10" name="Group 9"/>
          <p:cNvGrpSpPr/>
          <p:nvPr/>
        </p:nvGrpSpPr>
        <p:grpSpPr>
          <a:xfrm>
            <a:off x="27221" y="-786"/>
            <a:ext cx="2356674" cy="6854039"/>
            <a:chOff x="6627813" y="194833"/>
            <a:chExt cx="1952625" cy="5678918"/>
          </a:xfrm>
        </p:grpSpPr>
        <p:sp>
          <p:nvSpPr>
            <p:cNvPr id="11" name="Freeform 27"/>
            <p:cNvSpPr/>
            <p:nvPr/>
          </p:nvSpPr>
          <p:spPr bwMode="auto">
            <a:xfrm>
              <a:off x="6627813" y="194833"/>
              <a:ext cx="409575" cy="3646488"/>
            </a:xfrm>
            <a:custGeom>
              <a:avLst/>
              <a:gdLst/>
              <a:ahLst/>
              <a:cxnLst/>
              <a:rect l="0" t="0" r="r" b="b"/>
              <a:pathLst>
                <a:path w="103" h="920">
                  <a:moveTo>
                    <a:pt x="7" y="210"/>
                  </a:moveTo>
                  <a:cubicBezTo>
                    <a:pt x="11" y="288"/>
                    <a:pt x="17" y="367"/>
                    <a:pt x="26" y="445"/>
                  </a:cubicBezTo>
                  <a:cubicBezTo>
                    <a:pt x="34" y="523"/>
                    <a:pt x="44" y="601"/>
                    <a:pt x="57" y="679"/>
                  </a:cubicBezTo>
                  <a:cubicBezTo>
                    <a:pt x="69" y="757"/>
                    <a:pt x="84" y="834"/>
                    <a:pt x="101" y="911"/>
                  </a:cubicBezTo>
                  <a:cubicBezTo>
                    <a:pt x="102" y="914"/>
                    <a:pt x="103" y="917"/>
                    <a:pt x="103" y="920"/>
                  </a:cubicBezTo>
                  <a:cubicBezTo>
                    <a:pt x="102" y="905"/>
                    <a:pt x="100" y="889"/>
                    <a:pt x="99" y="874"/>
                  </a:cubicBezTo>
                  <a:cubicBezTo>
                    <a:pt x="99" y="871"/>
                    <a:pt x="99" y="868"/>
                    <a:pt x="99" y="866"/>
                  </a:cubicBezTo>
                  <a:cubicBezTo>
                    <a:pt x="85" y="803"/>
                    <a:pt x="73" y="741"/>
                    <a:pt x="63" y="678"/>
                  </a:cubicBezTo>
                  <a:cubicBezTo>
                    <a:pt x="50" y="600"/>
                    <a:pt x="39" y="523"/>
                    <a:pt x="30" y="444"/>
                  </a:cubicBezTo>
                  <a:cubicBezTo>
                    <a:pt x="21" y="366"/>
                    <a:pt x="14" y="288"/>
                    <a:pt x="9" y="209"/>
                  </a:cubicBezTo>
                  <a:cubicBezTo>
                    <a:pt x="7" y="170"/>
                    <a:pt x="5" y="131"/>
                    <a:pt x="3" y="92"/>
                  </a:cubicBezTo>
                  <a:cubicBezTo>
                    <a:pt x="2" y="61"/>
                    <a:pt x="1" y="31"/>
                    <a:pt x="1" y="0"/>
                  </a:cubicBezTo>
                  <a:cubicBezTo>
                    <a:pt x="0" y="0"/>
                    <a:pt x="0" y="0"/>
                    <a:pt x="0" y="0"/>
                  </a:cubicBezTo>
                  <a:cubicBezTo>
                    <a:pt x="0" y="31"/>
                    <a:pt x="1" y="61"/>
                    <a:pt x="1" y="92"/>
                  </a:cubicBezTo>
                  <a:cubicBezTo>
                    <a:pt x="3" y="131"/>
                    <a:pt x="4" y="170"/>
                    <a:pt x="7" y="21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2" name="Freeform 28"/>
            <p:cNvSpPr/>
            <p:nvPr/>
          </p:nvSpPr>
          <p:spPr bwMode="auto">
            <a:xfrm>
              <a:off x="7061201" y="3771900"/>
              <a:ext cx="350838" cy="1309688"/>
            </a:xfrm>
            <a:custGeom>
              <a:avLst/>
              <a:gdLst/>
              <a:ahLst/>
              <a:cxnLst/>
              <a:rect l="0" t="0" r="r" b="b"/>
              <a:pathLst>
                <a:path w="88" h="330">
                  <a:moveTo>
                    <a:pt x="53" y="229"/>
                  </a:moveTo>
                  <a:cubicBezTo>
                    <a:pt x="64" y="263"/>
                    <a:pt x="75" y="297"/>
                    <a:pt x="88" y="330"/>
                  </a:cubicBezTo>
                  <a:cubicBezTo>
                    <a:pt x="88" y="323"/>
                    <a:pt x="88" y="315"/>
                    <a:pt x="88" y="308"/>
                  </a:cubicBezTo>
                  <a:cubicBezTo>
                    <a:pt x="88" y="307"/>
                    <a:pt x="88" y="305"/>
                    <a:pt x="88" y="304"/>
                  </a:cubicBezTo>
                  <a:cubicBezTo>
                    <a:pt x="79" y="278"/>
                    <a:pt x="70" y="252"/>
                    <a:pt x="62" y="226"/>
                  </a:cubicBezTo>
                  <a:cubicBezTo>
                    <a:pt x="38" y="152"/>
                    <a:pt x="17" y="76"/>
                    <a:pt x="0" y="0"/>
                  </a:cubicBezTo>
                  <a:cubicBezTo>
                    <a:pt x="2" y="21"/>
                    <a:pt x="4" y="42"/>
                    <a:pt x="7" y="63"/>
                  </a:cubicBezTo>
                  <a:cubicBezTo>
                    <a:pt x="21" y="119"/>
                    <a:pt x="36" y="174"/>
                    <a:pt x="53" y="22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3" name="Freeform 29"/>
            <p:cNvSpPr/>
            <p:nvPr/>
          </p:nvSpPr>
          <p:spPr bwMode="auto">
            <a:xfrm>
              <a:off x="7439026" y="5053013"/>
              <a:ext cx="357188" cy="820738"/>
            </a:xfrm>
            <a:custGeom>
              <a:avLst/>
              <a:gdLst/>
              <a:ahLst/>
              <a:cxnLst/>
              <a:rect l="0" t="0" r="r" b="b"/>
              <a:pathLst>
                <a:path w="90" h="207">
                  <a:moveTo>
                    <a:pt x="6" y="15"/>
                  </a:moveTo>
                  <a:cubicBezTo>
                    <a:pt x="4" y="10"/>
                    <a:pt x="2" y="5"/>
                    <a:pt x="0" y="0"/>
                  </a:cubicBezTo>
                  <a:cubicBezTo>
                    <a:pt x="0" y="9"/>
                    <a:pt x="0" y="19"/>
                    <a:pt x="1" y="29"/>
                  </a:cubicBezTo>
                  <a:cubicBezTo>
                    <a:pt x="14" y="62"/>
                    <a:pt x="27" y="95"/>
                    <a:pt x="42" y="127"/>
                  </a:cubicBezTo>
                  <a:cubicBezTo>
                    <a:pt x="54" y="154"/>
                    <a:pt x="67" y="181"/>
                    <a:pt x="80" y="207"/>
                  </a:cubicBezTo>
                  <a:cubicBezTo>
                    <a:pt x="90" y="207"/>
                    <a:pt x="90" y="207"/>
                    <a:pt x="90" y="207"/>
                  </a:cubicBezTo>
                  <a:cubicBezTo>
                    <a:pt x="76" y="180"/>
                    <a:pt x="63" y="152"/>
                    <a:pt x="50" y="123"/>
                  </a:cubicBezTo>
                  <a:cubicBezTo>
                    <a:pt x="34" y="88"/>
                    <a:pt x="20" y="51"/>
                    <a:pt x="6" y="15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4" name="Freeform 30"/>
            <p:cNvSpPr/>
            <p:nvPr/>
          </p:nvSpPr>
          <p:spPr bwMode="auto">
            <a:xfrm>
              <a:off x="7037388" y="3811588"/>
              <a:ext cx="457200" cy="1852613"/>
            </a:xfrm>
            <a:custGeom>
              <a:avLst/>
              <a:gdLst/>
              <a:ahLst/>
              <a:cxnLst/>
              <a:rect l="0" t="0" r="r" b="b"/>
              <a:pathLst>
                <a:path w="115" h="467">
                  <a:moveTo>
                    <a:pt x="101" y="409"/>
                  </a:moveTo>
                  <a:cubicBezTo>
                    <a:pt x="93" y="388"/>
                    <a:pt x="85" y="366"/>
                    <a:pt x="78" y="344"/>
                  </a:cubicBezTo>
                  <a:cubicBezTo>
                    <a:pt x="57" y="281"/>
                    <a:pt x="41" y="216"/>
                    <a:pt x="29" y="151"/>
                  </a:cubicBezTo>
                  <a:cubicBezTo>
                    <a:pt x="22" y="119"/>
                    <a:pt x="17" y="86"/>
                    <a:pt x="13" y="53"/>
                  </a:cubicBezTo>
                  <a:cubicBezTo>
                    <a:pt x="9" y="35"/>
                    <a:pt x="4" y="18"/>
                    <a:pt x="0" y="0"/>
                  </a:cubicBezTo>
                  <a:cubicBezTo>
                    <a:pt x="5" y="51"/>
                    <a:pt x="12" y="102"/>
                    <a:pt x="21" y="152"/>
                  </a:cubicBezTo>
                  <a:cubicBezTo>
                    <a:pt x="33" y="218"/>
                    <a:pt x="49" y="283"/>
                    <a:pt x="69" y="347"/>
                  </a:cubicBezTo>
                  <a:cubicBezTo>
                    <a:pt x="79" y="378"/>
                    <a:pt x="90" y="410"/>
                    <a:pt x="103" y="441"/>
                  </a:cubicBezTo>
                  <a:cubicBezTo>
                    <a:pt x="107" y="449"/>
                    <a:pt x="111" y="458"/>
                    <a:pt x="115" y="467"/>
                  </a:cubicBezTo>
                  <a:cubicBezTo>
                    <a:pt x="114" y="464"/>
                    <a:pt x="113" y="461"/>
                    <a:pt x="112" y="458"/>
                  </a:cubicBezTo>
                  <a:cubicBezTo>
                    <a:pt x="108" y="442"/>
                    <a:pt x="104" y="425"/>
                    <a:pt x="101" y="40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5" name="Freeform 31"/>
            <p:cNvSpPr/>
            <p:nvPr/>
          </p:nvSpPr>
          <p:spPr bwMode="auto">
            <a:xfrm>
              <a:off x="6992938" y="1263650"/>
              <a:ext cx="144463" cy="2508250"/>
            </a:xfrm>
            <a:custGeom>
              <a:avLst/>
              <a:gdLst/>
              <a:ahLst/>
              <a:cxnLst/>
              <a:rect l="0" t="0" r="r" b="b"/>
              <a:pathLst>
                <a:path w="36" h="633">
                  <a:moveTo>
                    <a:pt x="17" y="633"/>
                  </a:moveTo>
                  <a:cubicBezTo>
                    <a:pt x="15" y="621"/>
                    <a:pt x="14" y="609"/>
                    <a:pt x="13" y="597"/>
                  </a:cubicBezTo>
                  <a:cubicBezTo>
                    <a:pt x="8" y="530"/>
                    <a:pt x="5" y="464"/>
                    <a:pt x="5" y="398"/>
                  </a:cubicBezTo>
                  <a:cubicBezTo>
                    <a:pt x="5" y="331"/>
                    <a:pt x="8" y="265"/>
                    <a:pt x="13" y="198"/>
                  </a:cubicBezTo>
                  <a:cubicBezTo>
                    <a:pt x="15" y="165"/>
                    <a:pt x="18" y="132"/>
                    <a:pt x="22" y="99"/>
                  </a:cubicBezTo>
                  <a:cubicBezTo>
                    <a:pt x="26" y="66"/>
                    <a:pt x="30" y="33"/>
                    <a:pt x="36" y="0"/>
                  </a:cubicBezTo>
                  <a:cubicBezTo>
                    <a:pt x="35" y="0"/>
                    <a:pt x="35" y="0"/>
                    <a:pt x="35" y="0"/>
                  </a:cubicBezTo>
                  <a:cubicBezTo>
                    <a:pt x="29" y="33"/>
                    <a:pt x="24" y="66"/>
                    <a:pt x="20" y="99"/>
                  </a:cubicBezTo>
                  <a:cubicBezTo>
                    <a:pt x="16" y="132"/>
                    <a:pt x="13" y="165"/>
                    <a:pt x="10" y="198"/>
                  </a:cubicBezTo>
                  <a:cubicBezTo>
                    <a:pt x="4" y="264"/>
                    <a:pt x="1" y="331"/>
                    <a:pt x="1" y="398"/>
                  </a:cubicBezTo>
                  <a:cubicBezTo>
                    <a:pt x="0" y="461"/>
                    <a:pt x="2" y="525"/>
                    <a:pt x="7" y="589"/>
                  </a:cubicBezTo>
                  <a:cubicBezTo>
                    <a:pt x="10" y="603"/>
                    <a:pt x="13" y="618"/>
                    <a:pt x="16" y="632"/>
                  </a:cubicBezTo>
                  <a:cubicBezTo>
                    <a:pt x="16" y="632"/>
                    <a:pt x="17" y="633"/>
                    <a:pt x="17" y="63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6" name="Freeform 32"/>
            <p:cNvSpPr/>
            <p:nvPr/>
          </p:nvSpPr>
          <p:spPr bwMode="auto">
            <a:xfrm>
              <a:off x="7526338" y="5640388"/>
              <a:ext cx="111125" cy="233363"/>
            </a:xfrm>
            <a:custGeom>
              <a:avLst/>
              <a:gdLst/>
              <a:ahLst/>
              <a:cxnLst/>
              <a:rect l="0" t="0" r="r" b="b"/>
              <a:pathLst>
                <a:path w="28" h="59">
                  <a:moveTo>
                    <a:pt x="22" y="59"/>
                  </a:moveTo>
                  <a:cubicBezTo>
                    <a:pt x="28" y="59"/>
                    <a:pt x="28" y="59"/>
                    <a:pt x="28" y="59"/>
                  </a:cubicBezTo>
                  <a:cubicBezTo>
                    <a:pt x="18" y="40"/>
                    <a:pt x="9" y="20"/>
                    <a:pt x="0" y="0"/>
                  </a:cubicBezTo>
                  <a:cubicBezTo>
                    <a:pt x="6" y="20"/>
                    <a:pt x="13" y="40"/>
                    <a:pt x="22" y="59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7" name="Freeform 33"/>
            <p:cNvSpPr/>
            <p:nvPr/>
          </p:nvSpPr>
          <p:spPr bwMode="auto">
            <a:xfrm>
              <a:off x="7021513" y="3598863"/>
              <a:ext cx="68263" cy="423863"/>
            </a:xfrm>
            <a:custGeom>
              <a:avLst/>
              <a:gdLst/>
              <a:ahLst/>
              <a:cxnLst/>
              <a:rect l="0" t="0" r="r" b="b"/>
              <a:pathLst>
                <a:path w="17" h="107">
                  <a:moveTo>
                    <a:pt x="4" y="54"/>
                  </a:moveTo>
                  <a:cubicBezTo>
                    <a:pt x="8" y="72"/>
                    <a:pt x="13" y="89"/>
                    <a:pt x="17" y="107"/>
                  </a:cubicBezTo>
                  <a:cubicBezTo>
                    <a:pt x="14" y="86"/>
                    <a:pt x="12" y="65"/>
                    <a:pt x="10" y="44"/>
                  </a:cubicBezTo>
                  <a:cubicBezTo>
                    <a:pt x="10" y="44"/>
                    <a:pt x="9" y="43"/>
                    <a:pt x="9" y="43"/>
                  </a:cubicBezTo>
                  <a:cubicBezTo>
                    <a:pt x="6" y="29"/>
                    <a:pt x="3" y="14"/>
                    <a:pt x="0" y="0"/>
                  </a:cubicBezTo>
                  <a:cubicBezTo>
                    <a:pt x="0" y="2"/>
                    <a:pt x="0" y="5"/>
                    <a:pt x="0" y="8"/>
                  </a:cubicBezTo>
                  <a:cubicBezTo>
                    <a:pt x="1" y="23"/>
                    <a:pt x="3" y="39"/>
                    <a:pt x="4" y="54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8" name="Freeform 34"/>
            <p:cNvSpPr/>
            <p:nvPr/>
          </p:nvSpPr>
          <p:spPr bwMode="auto">
            <a:xfrm>
              <a:off x="7412038" y="2801938"/>
              <a:ext cx="1168400" cy="2251075"/>
            </a:xfrm>
            <a:custGeom>
              <a:avLst/>
              <a:gdLst/>
              <a:ahLst/>
              <a:cxnLst/>
              <a:rect l="0" t="0" r="r" b="b"/>
              <a:pathLst>
                <a:path w="294" h="568">
                  <a:moveTo>
                    <a:pt x="8" y="553"/>
                  </a:moveTo>
                  <a:cubicBezTo>
                    <a:pt x="9" y="501"/>
                    <a:pt x="19" y="448"/>
                    <a:pt x="35" y="397"/>
                  </a:cubicBezTo>
                  <a:cubicBezTo>
                    <a:pt x="51" y="347"/>
                    <a:pt x="73" y="298"/>
                    <a:pt x="99" y="252"/>
                  </a:cubicBezTo>
                  <a:cubicBezTo>
                    <a:pt x="124" y="205"/>
                    <a:pt x="154" y="161"/>
                    <a:pt x="187" y="119"/>
                  </a:cubicBezTo>
                  <a:cubicBezTo>
                    <a:pt x="203" y="98"/>
                    <a:pt x="220" y="77"/>
                    <a:pt x="238" y="58"/>
                  </a:cubicBezTo>
                  <a:cubicBezTo>
                    <a:pt x="247" y="48"/>
                    <a:pt x="256" y="38"/>
                    <a:pt x="265" y="28"/>
                  </a:cubicBezTo>
                  <a:cubicBezTo>
                    <a:pt x="274" y="19"/>
                    <a:pt x="284" y="9"/>
                    <a:pt x="294" y="0"/>
                  </a:cubicBezTo>
                  <a:cubicBezTo>
                    <a:pt x="293" y="0"/>
                    <a:pt x="293" y="0"/>
                    <a:pt x="293" y="0"/>
                  </a:cubicBezTo>
                  <a:cubicBezTo>
                    <a:pt x="283" y="9"/>
                    <a:pt x="273" y="18"/>
                    <a:pt x="264" y="27"/>
                  </a:cubicBezTo>
                  <a:cubicBezTo>
                    <a:pt x="255" y="37"/>
                    <a:pt x="246" y="47"/>
                    <a:pt x="237" y="56"/>
                  </a:cubicBezTo>
                  <a:cubicBezTo>
                    <a:pt x="218" y="76"/>
                    <a:pt x="201" y="96"/>
                    <a:pt x="185" y="117"/>
                  </a:cubicBezTo>
                  <a:cubicBezTo>
                    <a:pt x="151" y="159"/>
                    <a:pt x="121" y="203"/>
                    <a:pt x="95" y="249"/>
                  </a:cubicBezTo>
                  <a:cubicBezTo>
                    <a:pt x="68" y="296"/>
                    <a:pt x="46" y="345"/>
                    <a:pt x="30" y="396"/>
                  </a:cubicBezTo>
                  <a:cubicBezTo>
                    <a:pt x="13" y="445"/>
                    <a:pt x="3" y="497"/>
                    <a:pt x="0" y="549"/>
                  </a:cubicBezTo>
                  <a:cubicBezTo>
                    <a:pt x="3" y="555"/>
                    <a:pt x="5" y="561"/>
                    <a:pt x="7" y="568"/>
                  </a:cubicBezTo>
                  <a:cubicBezTo>
                    <a:pt x="7" y="563"/>
                    <a:pt x="7" y="558"/>
                    <a:pt x="8" y="553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19" name="Freeform 35"/>
            <p:cNvSpPr/>
            <p:nvPr/>
          </p:nvSpPr>
          <p:spPr bwMode="auto">
            <a:xfrm>
              <a:off x="7494588" y="5664200"/>
              <a:ext cx="100013" cy="209550"/>
            </a:xfrm>
            <a:custGeom>
              <a:avLst/>
              <a:gdLst/>
              <a:ahLst/>
              <a:cxnLst/>
              <a:rect l="0" t="0" r="r" b="b"/>
              <a:pathLst>
                <a:path w="25" h="53">
                  <a:moveTo>
                    <a:pt x="0" y="0"/>
                  </a:moveTo>
                  <a:cubicBezTo>
                    <a:pt x="5" y="18"/>
                    <a:pt x="12" y="36"/>
                    <a:pt x="19" y="53"/>
                  </a:cubicBezTo>
                  <a:cubicBezTo>
                    <a:pt x="25" y="53"/>
                    <a:pt x="25" y="53"/>
                    <a:pt x="25" y="53"/>
                  </a:cubicBezTo>
                  <a:cubicBezTo>
                    <a:pt x="16" y="36"/>
                    <a:pt x="8" y="18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0" name="Freeform 36"/>
            <p:cNvSpPr/>
            <p:nvPr/>
          </p:nvSpPr>
          <p:spPr bwMode="auto">
            <a:xfrm>
              <a:off x="7412038" y="5081588"/>
              <a:ext cx="114300" cy="558800"/>
            </a:xfrm>
            <a:custGeom>
              <a:avLst/>
              <a:gdLst/>
              <a:ahLst/>
              <a:cxnLst/>
              <a:rect l="0" t="0" r="r" b="b"/>
              <a:pathLst>
                <a:path w="29" h="141">
                  <a:moveTo>
                    <a:pt x="0" y="0"/>
                  </a:moveTo>
                  <a:cubicBezTo>
                    <a:pt x="0" y="30"/>
                    <a:pt x="2" y="60"/>
                    <a:pt x="7" y="89"/>
                  </a:cubicBezTo>
                  <a:cubicBezTo>
                    <a:pt x="11" y="98"/>
                    <a:pt x="14" y="108"/>
                    <a:pt x="18" y="117"/>
                  </a:cubicBezTo>
                  <a:cubicBezTo>
                    <a:pt x="22" y="125"/>
                    <a:pt x="25" y="133"/>
                    <a:pt x="29" y="141"/>
                  </a:cubicBezTo>
                  <a:cubicBezTo>
                    <a:pt x="28" y="139"/>
                    <a:pt x="28" y="137"/>
                    <a:pt x="27" y="135"/>
                  </a:cubicBezTo>
                  <a:cubicBezTo>
                    <a:pt x="16" y="98"/>
                    <a:pt x="10" y="60"/>
                    <a:pt x="8" y="22"/>
                  </a:cubicBezTo>
                  <a:cubicBezTo>
                    <a:pt x="7" y="18"/>
                    <a:pt x="5" y="15"/>
                    <a:pt x="4" y="11"/>
                  </a:cubicBezTo>
                  <a:cubicBezTo>
                    <a:pt x="2" y="7"/>
                    <a:pt x="1" y="3"/>
                    <a:pt x="0" y="0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1" name="Freeform 37"/>
            <p:cNvSpPr/>
            <p:nvPr/>
          </p:nvSpPr>
          <p:spPr bwMode="auto">
            <a:xfrm>
              <a:off x="7412038" y="4978400"/>
              <a:ext cx="31750" cy="188913"/>
            </a:xfrm>
            <a:custGeom>
              <a:avLst/>
              <a:gdLst/>
              <a:ahLst/>
              <a:cxnLst/>
              <a:rect l="0" t="0" r="r" b="b"/>
              <a:pathLst>
                <a:path w="8" h="48">
                  <a:moveTo>
                    <a:pt x="0" y="26"/>
                  </a:moveTo>
                  <a:cubicBezTo>
                    <a:pt x="1" y="29"/>
                    <a:pt x="2" y="33"/>
                    <a:pt x="4" y="37"/>
                  </a:cubicBezTo>
                  <a:cubicBezTo>
                    <a:pt x="5" y="41"/>
                    <a:pt x="7" y="44"/>
                    <a:pt x="8" y="48"/>
                  </a:cubicBezTo>
                  <a:cubicBezTo>
                    <a:pt x="7" y="38"/>
                    <a:pt x="7" y="28"/>
                    <a:pt x="7" y="19"/>
                  </a:cubicBezTo>
                  <a:cubicBezTo>
                    <a:pt x="5" y="12"/>
                    <a:pt x="3" y="6"/>
                    <a:pt x="0" y="0"/>
                  </a:cubicBezTo>
                  <a:cubicBezTo>
                    <a:pt x="0" y="1"/>
                    <a:pt x="0" y="3"/>
                    <a:pt x="0" y="4"/>
                  </a:cubicBezTo>
                  <a:cubicBezTo>
                    <a:pt x="0" y="11"/>
                    <a:pt x="0" y="19"/>
                    <a:pt x="0" y="26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  <p:sp>
          <p:nvSpPr>
            <p:cNvPr id="22" name="Freeform 38"/>
            <p:cNvSpPr/>
            <p:nvPr/>
          </p:nvSpPr>
          <p:spPr bwMode="auto">
            <a:xfrm>
              <a:off x="7439026" y="5434013"/>
              <a:ext cx="174625" cy="439738"/>
            </a:xfrm>
            <a:custGeom>
              <a:avLst/>
              <a:gdLst/>
              <a:ahLst/>
              <a:cxnLst/>
              <a:rect l="0" t="0" r="r" b="b"/>
              <a:pathLst>
                <a:path w="44" h="111">
                  <a:moveTo>
                    <a:pt x="11" y="28"/>
                  </a:moveTo>
                  <a:cubicBezTo>
                    <a:pt x="7" y="19"/>
                    <a:pt x="4" y="9"/>
                    <a:pt x="0" y="0"/>
                  </a:cubicBezTo>
                  <a:cubicBezTo>
                    <a:pt x="3" y="16"/>
                    <a:pt x="7" y="33"/>
                    <a:pt x="11" y="49"/>
                  </a:cubicBezTo>
                  <a:cubicBezTo>
                    <a:pt x="12" y="52"/>
                    <a:pt x="13" y="55"/>
                    <a:pt x="14" y="58"/>
                  </a:cubicBezTo>
                  <a:cubicBezTo>
                    <a:pt x="22" y="76"/>
                    <a:pt x="30" y="94"/>
                    <a:pt x="39" y="111"/>
                  </a:cubicBezTo>
                  <a:cubicBezTo>
                    <a:pt x="44" y="111"/>
                    <a:pt x="44" y="111"/>
                    <a:pt x="44" y="111"/>
                  </a:cubicBezTo>
                  <a:cubicBezTo>
                    <a:pt x="35" y="92"/>
                    <a:pt x="28" y="72"/>
                    <a:pt x="22" y="52"/>
                  </a:cubicBezTo>
                  <a:cubicBezTo>
                    <a:pt x="18" y="44"/>
                    <a:pt x="15" y="36"/>
                    <a:pt x="11" y="28"/>
                  </a:cubicBezTo>
                  <a:close/>
                </a:path>
              </a:pathLst>
            </a:custGeom>
            <a:solidFill>
              <a:schemeClr val="tx2"/>
            </a:solidFill>
            <a:ln>
              <a:noFill/>
            </a:ln>
          </p:spPr>
        </p:sp>
      </p:grpSp>
      <p:sp>
        <p:nvSpPr>
          <p:cNvPr id="7" name="Rectangle 6"/>
          <p:cNvSpPr/>
          <p:nvPr/>
        </p:nvSpPr>
        <p:spPr>
          <a:xfrm>
            <a:off x="0" y="0"/>
            <a:ext cx="182880" cy="6858000"/>
          </a:xfrm>
          <a:prstGeom prst="rect">
            <a:avLst/>
          </a:prstGeom>
          <a:solidFill>
            <a:schemeClr val="tx2"/>
          </a:solidFill>
          <a:ln>
            <a:noFill/>
          </a:ln>
          <a:effectLst/>
        </p:spPr>
        <p:style>
          <a:lnRef idx="1">
            <a:schemeClr val="accent1"/>
          </a:lnRef>
          <a:fillRef idx="3">
            <a:schemeClr val="accent1"/>
          </a:fillRef>
          <a:effectRef idx="2">
            <a:schemeClr val="accent1"/>
          </a:effectRef>
          <a:fontRef idx="minor">
            <a:schemeClr val="lt1"/>
          </a:fontRef>
        </p:style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2592924" y="624110"/>
            <a:ext cx="8911687" cy="1280890"/>
          </a:xfrm>
          <a:prstGeom prst="rect">
            <a:avLst/>
          </a:prstGeom>
        </p:spPr>
        <p:txBody>
          <a:bodyPr vert="horz" lIns="91440" tIns="45720" rIns="91440" bIns="45720" rtlCol="0" anchor="t">
            <a:normAutofit/>
          </a:bodyPr>
          <a:lstStyle/>
          <a:p>
            <a:r>
              <a:rPr lang="uk-UA"/>
              <a:t>Клацніть, щоб редагувати стиль зразка заголовка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2589212" y="2133600"/>
            <a:ext cx="8915400" cy="3886200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uk-UA"/>
              <a:t>Відредагуйте стиль зразка тексту</a:t>
            </a:r>
          </a:p>
          <a:p>
            <a:pPr lvl="1"/>
            <a:r>
              <a:rPr lang="uk-UA"/>
              <a:t>Другий рівень</a:t>
            </a:r>
          </a:p>
          <a:p>
            <a:pPr lvl="2"/>
            <a:r>
              <a:rPr lang="uk-UA"/>
              <a:t>Третій рівень</a:t>
            </a:r>
          </a:p>
          <a:p>
            <a:pPr lvl="3"/>
            <a:r>
              <a:rPr lang="uk-UA"/>
              <a:t>Четвертий рівень</a:t>
            </a:r>
          </a:p>
          <a:p>
            <a:pPr lvl="4"/>
            <a:r>
              <a:rPr lang="uk-UA"/>
              <a:t>П’ятий рівень</a:t>
            </a:r>
            <a:endParaRPr lang="en-US" dirty="0"/>
          </a:p>
        </p:txBody>
      </p:sp>
      <p:sp>
        <p:nvSpPr>
          <p:cNvPr id="4" name="Date Placeholder 3"/>
          <p:cNvSpPr>
            <a:spLocks noGrp="1"/>
          </p:cNvSpPr>
          <p:nvPr>
            <p:ph type="dt" sz="half" idx="2"/>
          </p:nvPr>
        </p:nvSpPr>
        <p:spPr>
          <a:xfrm>
            <a:off x="10361612" y="6130437"/>
            <a:ext cx="1146283" cy="370396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AD712647-55B8-4EB5-A70B-FB077E214AF5}" type="datetimeFigureOut">
              <a:rPr lang="uk-UA" smtClean="0"/>
              <a:pPr/>
              <a:t>06.10.2025</a:t>
            </a:fld>
            <a:endParaRPr lang="uk-UA"/>
          </a:p>
        </p:txBody>
      </p:sp>
      <p:sp>
        <p:nvSpPr>
          <p:cNvPr id="5" name="Footer Placeholder 4"/>
          <p:cNvSpPr>
            <a:spLocks noGrp="1"/>
          </p:cNvSpPr>
          <p:nvPr>
            <p:ph type="ftr" sz="quarter" idx="3"/>
          </p:nvPr>
        </p:nvSpPr>
        <p:spPr>
          <a:xfrm>
            <a:off x="2589212" y="6135808"/>
            <a:ext cx="7619999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9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uk-UA"/>
          </a:p>
        </p:txBody>
      </p:sp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 bwMode="gray">
          <a:xfrm>
            <a:off x="531812" y="787782"/>
            <a:ext cx="779767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2000">
                <a:solidFill>
                  <a:srgbClr val="FEFFFF"/>
                </a:solidFill>
              </a:defRPr>
            </a:lvl1pPr>
          </a:lstStyle>
          <a:p>
            <a:fld id="{B30158A4-BEBC-4D3D-B83A-83BF2705C2DE}" type="slidenum">
              <a:rPr lang="uk-UA" smtClean="0"/>
              <a:pPr/>
              <a:t>‹№›</a:t>
            </a:fld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934245371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720" r:id="rId1"/>
    <p:sldLayoutId id="2147483721" r:id="rId2"/>
    <p:sldLayoutId id="2147483722" r:id="rId3"/>
    <p:sldLayoutId id="2147483723" r:id="rId4"/>
    <p:sldLayoutId id="2147483724" r:id="rId5"/>
    <p:sldLayoutId id="2147483725" r:id="rId6"/>
    <p:sldLayoutId id="2147483726" r:id="rId7"/>
    <p:sldLayoutId id="2147483727" r:id="rId8"/>
    <p:sldLayoutId id="2147483728" r:id="rId9"/>
    <p:sldLayoutId id="2147483729" r:id="rId10"/>
    <p:sldLayoutId id="2147483730" r:id="rId11"/>
    <p:sldLayoutId id="2147483731" r:id="rId12"/>
    <p:sldLayoutId id="2147483732" r:id="rId13"/>
    <p:sldLayoutId id="2147483733" r:id="rId14"/>
    <p:sldLayoutId id="2147483734" r:id="rId15"/>
    <p:sldLayoutId id="2147483735" r:id="rId16"/>
  </p:sldLayoutIdLst>
  <p:txStyles>
    <p:titleStyle>
      <a:lvl1pPr algn="l" defTabSz="457200" rtl="0" eaLnBrk="1" latinLnBrk="0" hangingPunct="1">
        <a:spcBef>
          <a:spcPct val="0"/>
        </a:spcBef>
        <a:buNone/>
        <a:defRPr sz="3600" kern="1200">
          <a:solidFill>
            <a:schemeClr val="tx1">
              <a:lumMod val="85000"/>
              <a:lumOff val="15000"/>
            </a:schemeClr>
          </a:solidFill>
          <a:latin typeface="+mj-lt"/>
          <a:ea typeface="+mj-ea"/>
          <a:cs typeface="+mj-cs"/>
        </a:defRPr>
      </a:lvl1pPr>
      <a:lvl2pPr eaLnBrk="1" hangingPunct="1">
        <a:defRPr>
          <a:solidFill>
            <a:schemeClr val="tx2"/>
          </a:solidFill>
        </a:defRPr>
      </a:lvl2pPr>
      <a:lvl3pPr eaLnBrk="1" hangingPunct="1">
        <a:defRPr>
          <a:solidFill>
            <a:schemeClr val="tx2"/>
          </a:solidFill>
        </a:defRPr>
      </a:lvl3pPr>
      <a:lvl4pPr eaLnBrk="1" hangingPunct="1">
        <a:defRPr>
          <a:solidFill>
            <a:schemeClr val="tx2"/>
          </a:solidFill>
        </a:defRPr>
      </a:lvl4pPr>
      <a:lvl5pPr eaLnBrk="1" hangingPunct="1">
        <a:defRPr>
          <a:solidFill>
            <a:schemeClr val="tx2"/>
          </a:solidFill>
        </a:defRPr>
      </a:lvl5pPr>
      <a:lvl6pPr eaLnBrk="1" hangingPunct="1">
        <a:defRPr>
          <a:solidFill>
            <a:schemeClr val="tx2"/>
          </a:solidFill>
        </a:defRPr>
      </a:lvl6pPr>
      <a:lvl7pPr eaLnBrk="1" hangingPunct="1">
        <a:defRPr>
          <a:solidFill>
            <a:schemeClr val="tx2"/>
          </a:solidFill>
        </a:defRPr>
      </a:lvl7pPr>
      <a:lvl8pPr eaLnBrk="1" hangingPunct="1">
        <a:defRPr>
          <a:solidFill>
            <a:schemeClr val="tx2"/>
          </a:solidFill>
        </a:defRPr>
      </a:lvl8pPr>
      <a:lvl9pPr eaLnBrk="1" hangingPunct="1">
        <a:defRPr>
          <a:solidFill>
            <a:schemeClr val="tx2"/>
          </a:solidFill>
        </a:defRPr>
      </a:lvl9pPr>
    </p:titleStyle>
    <p:bodyStyle>
      <a:lvl1pPr marL="342900" indent="-3429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8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1pPr>
      <a:lvl2pPr marL="742950" indent="-28575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6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2pPr>
      <a:lvl3pPr marL="1143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4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3pPr>
      <a:lvl4pPr marL="1600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4pPr>
      <a:lvl5pPr marL="20574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5pPr>
      <a:lvl6pPr marL="25146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6pPr>
      <a:lvl7pPr marL="29718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7pPr>
      <a:lvl8pPr marL="34290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8pPr>
      <a:lvl9pPr marL="3886200" indent="-228600" algn="l" defTabSz="457200" rtl="0" eaLnBrk="1" latinLnBrk="0" hangingPunct="1">
        <a:spcBef>
          <a:spcPts val="1000"/>
        </a:spcBef>
        <a:spcAft>
          <a:spcPts val="0"/>
        </a:spcAft>
        <a:buClr>
          <a:schemeClr val="accent1"/>
        </a:buClr>
        <a:buFont typeface="Wingdings 3" charset="2"/>
        <a:buChar char=""/>
        <a:defRPr sz="1200" kern="1200">
          <a:solidFill>
            <a:schemeClr val="tx1">
              <a:lumMod val="75000"/>
              <a:lumOff val="25000"/>
            </a:schemeClr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4572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  <p:extLst>
    <p:ext uri="{27BBF7A9-308A-43DC-89C8-2F10F3537804}">
      <p15:sldGuideLst xmlns:p15="http://schemas.microsoft.com/office/powerpoint/2012/main" xmlns=""/>
    </p:ext>
  </p:extLst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8" Type="http://schemas.openxmlformats.org/officeDocument/2006/relationships/image" Target="../media/image8.png"/><Relationship Id="rId3" Type="http://schemas.openxmlformats.org/officeDocument/2006/relationships/image" Target="../media/image3.png"/><Relationship Id="rId7" Type="http://schemas.openxmlformats.org/officeDocument/2006/relationships/image" Target="../media/image7.png"/><Relationship Id="rId2" Type="http://schemas.openxmlformats.org/officeDocument/2006/relationships/image" Target="../media/image2.png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6.png"/><Relationship Id="rId5" Type="http://schemas.openxmlformats.org/officeDocument/2006/relationships/image" Target="../media/image5.png"/><Relationship Id="rId4" Type="http://schemas.openxmlformats.org/officeDocument/2006/relationships/image" Target="../media/image4.png"/></Relationships>
</file>

<file path=ppt/slides/_rels/slide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10.png"/><Relationship Id="rId2" Type="http://schemas.openxmlformats.org/officeDocument/2006/relationships/image" Target="../media/image9.pn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12.jpeg"/><Relationship Id="rId4" Type="http://schemas.openxmlformats.org/officeDocument/2006/relationships/image" Target="../media/image11.jpeg"/></Relationships>
</file>

<file path=ppt/slides/_rels/slide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6.xml.rels><?xml version="1.0" encoding="UTF-8" standalone="yes"?>
<Relationships xmlns="http://schemas.openxmlformats.org/package/2006/relationships"><Relationship Id="rId3" Type="http://schemas.openxmlformats.org/officeDocument/2006/relationships/image" Target="../media/image13.jpeg"/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16.jpeg"/><Relationship Id="rId5" Type="http://schemas.openxmlformats.org/officeDocument/2006/relationships/image" Target="../media/image15.jpeg"/><Relationship Id="rId4" Type="http://schemas.openxmlformats.org/officeDocument/2006/relationships/image" Target="../media/image14.jpeg"/></Relationships>
</file>

<file path=ppt/slides/_rels/slide7.xml.rels><?xml version="1.0" encoding="UTF-8" standalone="yes"?>
<Relationships xmlns="http://schemas.openxmlformats.org/package/2006/relationships"><Relationship Id="rId8" Type="http://schemas.openxmlformats.org/officeDocument/2006/relationships/image" Target="../media/image22.jpeg"/><Relationship Id="rId3" Type="http://schemas.openxmlformats.org/officeDocument/2006/relationships/image" Target="../media/image17.jpeg"/><Relationship Id="rId7" Type="http://schemas.openxmlformats.org/officeDocument/2006/relationships/image" Target="../media/image21.jpeg"/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7.xml"/><Relationship Id="rId6" Type="http://schemas.openxmlformats.org/officeDocument/2006/relationships/image" Target="../media/image20.jpeg"/><Relationship Id="rId5" Type="http://schemas.openxmlformats.org/officeDocument/2006/relationships/image" Target="../media/image19.jpeg"/><Relationship Id="rId4" Type="http://schemas.openxmlformats.org/officeDocument/2006/relationships/image" Target="../media/image18.jpeg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7.xml"/></Relationships>
</file>

<file path=ppt/slides/_rels/slide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hyperlink" Target="https://zakon.rada.gov.ua/laws/show/305-2021-%D0%BF" TargetMode="Externa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1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5.jpeg"/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7.xml"/><Relationship Id="rId5" Type="http://schemas.openxmlformats.org/officeDocument/2006/relationships/image" Target="../media/image27.jpeg"/><Relationship Id="rId4" Type="http://schemas.openxmlformats.org/officeDocument/2006/relationships/image" Target="../media/image26.jpeg"/></Relationships>
</file>

<file path=ppt/slides/_rels/slide1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5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6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7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28.xml.rels><?xml version="1.0" encoding="UTF-8" standalone="yes"?>
<Relationships xmlns="http://schemas.openxmlformats.org/package/2006/relationships"><Relationship Id="rId3" Type="http://schemas.openxmlformats.org/officeDocument/2006/relationships/image" Target="../media/image29.jpeg"/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7.xml"/></Relationships>
</file>

<file path=ppt/slides/_rels/slide29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0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1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2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6.xml"/></Relationships>
</file>

<file path=ppt/slides/_rels/slide33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4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_rels/slide35.xml.rels><?xml version="1.0" encoding="UTF-8" standalone="yes"?>
<Relationships xmlns="http://schemas.openxmlformats.org/package/2006/relationships"><Relationship Id="rId3" Type="http://schemas.openxmlformats.org/officeDocument/2006/relationships/image" Target="../media/image31.jpeg"/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7.xml"/></Relationships>
</file>

<file path=ppt/slides/_rels/slide36.xml.rels><?xml version="1.0" encoding="UTF-8" standalone="yes"?>
<Relationships xmlns="http://schemas.openxmlformats.org/package/2006/relationships"><Relationship Id="rId3" Type="http://schemas.openxmlformats.org/officeDocument/2006/relationships/chart" Target="../charts/chart2.xml"/><Relationship Id="rId2" Type="http://schemas.openxmlformats.org/officeDocument/2006/relationships/chart" Target="../charts/chart1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4.xml"/><Relationship Id="rId4" Type="http://schemas.openxmlformats.org/officeDocument/2006/relationships/chart" Target="../charts/chart3.xml"/></Relationships>
</file>

<file path=ppt/slides/_rels/slide37.xml.rels><?xml version="1.0" encoding="UTF-8" standalone="yes"?>
<Relationships xmlns="http://schemas.openxmlformats.org/package/2006/relationships"><Relationship Id="rId3" Type="http://schemas.openxmlformats.org/officeDocument/2006/relationships/chart" Target="../charts/chart6.xml"/><Relationship Id="rId2" Type="http://schemas.openxmlformats.org/officeDocument/2006/relationships/chart" Target="../charts/chart5.xml"/><Relationship Id="rId1" Type="http://schemas.openxmlformats.org/officeDocument/2006/relationships/slideLayout" Target="../slideLayouts/slideLayout7.xml"/><Relationship Id="rId5" Type="http://schemas.openxmlformats.org/officeDocument/2006/relationships/chart" Target="../charts/chart8.xml"/><Relationship Id="rId4" Type="http://schemas.openxmlformats.org/officeDocument/2006/relationships/chart" Target="../charts/chart7.xml"/></Relationships>
</file>

<file path=ppt/slides/_rels/slide38.xml.rels><?xml version="1.0" encoding="UTF-8" standalone="yes"?>
<Relationships xmlns="http://schemas.openxmlformats.org/package/2006/relationships"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099C2C8-C0C8-47EE-B013-4FFAC7CF51AD}"/>
              </a:ext>
            </a:extLst>
          </p:cNvPr>
          <p:cNvSpPr>
            <a:spLocks noGrp="1"/>
          </p:cNvSpPr>
          <p:nvPr>
            <p:ph type="ctrTitle"/>
          </p:nvPr>
        </p:nvSpPr>
        <p:spPr/>
        <p:txBody>
          <a:bodyPr/>
          <a:lstStyle/>
          <a:p>
            <a:endParaRPr lang="uk-UA"/>
          </a:p>
        </p:txBody>
      </p:sp>
      <p:sp>
        <p:nvSpPr>
          <p:cNvPr id="3" name="Підзаголовок 2">
            <a:extLst>
              <a:ext uri="{FF2B5EF4-FFF2-40B4-BE49-F238E27FC236}">
                <a16:creationId xmlns:a16="http://schemas.microsoft.com/office/drawing/2014/main" xmlns="" id="{D3DED6F8-F879-4071-A088-16822A4BEA43}"/>
              </a:ext>
            </a:extLst>
          </p:cNvPr>
          <p:cNvSpPr>
            <a:spLocks noGrp="1"/>
          </p:cNvSpPr>
          <p:nvPr>
            <p:ph type="subTitle" idx="1"/>
          </p:nvPr>
        </p:nvSpPr>
        <p:spPr/>
        <p:txBody>
          <a:bodyPr/>
          <a:lstStyle/>
          <a:p>
            <a:r>
              <a:rPr lang="uk-UA" dirty="0"/>
              <a:t>ТТЕРН</a:t>
            </a: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A1C9C0C2-8759-4C54-9151-2E0CC2F13EAB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078523" y="162065"/>
            <a:ext cx="10318418" cy="6146163"/>
          </a:xfrm>
          <a:prstGeom prst="rect">
            <a:avLst/>
          </a:prstGeom>
        </p:spPr>
      </p:pic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046C5AAB-9B8D-4466-804B-CC8F3351B08E}"/>
              </a:ext>
            </a:extLst>
          </p:cNvPr>
          <p:cNvSpPr txBox="1"/>
          <p:nvPr/>
        </p:nvSpPr>
        <p:spPr>
          <a:xfrm>
            <a:off x="450574" y="532313"/>
            <a:ext cx="8534400" cy="1569660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uk-UA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ЗВІТ ДИРЕКТОРА</a:t>
            </a:r>
          </a:p>
          <a:p>
            <a:pPr algn="ctr"/>
            <a:r>
              <a:rPr lang="uk-UA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 ТЕРНОПІЛЬСЬКОГО ЗАКЛАДУ </a:t>
            </a:r>
          </a:p>
          <a:p>
            <a:pPr algn="ctr"/>
            <a:r>
              <a:rPr lang="uk-UA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ДОШКІЛЬНОЇ ОСВІТИ</a:t>
            </a:r>
          </a:p>
          <a:p>
            <a:pPr algn="ctr"/>
            <a:r>
              <a:rPr lang="uk-UA" sz="2400" b="1" dirty="0">
                <a:solidFill>
                  <a:srgbClr val="FF0000"/>
                </a:solidFill>
                <a:latin typeface="Arial Black" panose="020B0A04020102020204" pitchFamily="34" charset="0"/>
              </a:rPr>
              <a:t> (ЯСЛА- САДОК )№10</a:t>
            </a:r>
          </a:p>
        </p:txBody>
      </p:sp>
    </p:spTree>
    <p:extLst>
      <p:ext uri="{BB962C8B-B14F-4D97-AF65-F5344CB8AC3E}">
        <p14:creationId xmlns:p14="http://schemas.microsoft.com/office/powerpoint/2010/main" xmlns="" val="2985693646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xmlns="" id="{08C62814-A519-43F2-9672-1747EC727F2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892549" y="229192"/>
            <a:ext cx="4724400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3" name="Picture 3">
            <a:extLst>
              <a:ext uri="{FF2B5EF4-FFF2-40B4-BE49-F238E27FC236}">
                <a16:creationId xmlns:a16="http://schemas.microsoft.com/office/drawing/2014/main" xmlns="" id="{C6552191-16FB-4C9A-9923-09543AA07288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09217" y="2064332"/>
            <a:ext cx="3365500" cy="29321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4" name="Picture 4">
            <a:extLst>
              <a:ext uri="{FF2B5EF4-FFF2-40B4-BE49-F238E27FC236}">
                <a16:creationId xmlns:a16="http://schemas.microsoft.com/office/drawing/2014/main" xmlns="" id="{302B3B92-3FC0-4543-92A6-EF0B7917E6BA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4823700" y="942181"/>
            <a:ext cx="2862099" cy="80486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5" name="Picture 5">
            <a:extLst>
              <a:ext uri="{FF2B5EF4-FFF2-40B4-BE49-F238E27FC236}">
                <a16:creationId xmlns:a16="http://schemas.microsoft.com/office/drawing/2014/main" xmlns="" id="{77C90051-0609-4874-B985-C0BFE47B6566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15550" y="1785591"/>
            <a:ext cx="2347913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6" name="Picture 11">
            <a:extLst>
              <a:ext uri="{FF2B5EF4-FFF2-40B4-BE49-F238E27FC236}">
                <a16:creationId xmlns:a16="http://schemas.microsoft.com/office/drawing/2014/main" xmlns="" id="{0E89B599-2DF2-433D-ADB9-015379F9E4C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3012601" y="5752901"/>
            <a:ext cx="6919913" cy="523875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7" name="Picture 13">
            <a:extLst>
              <a:ext uri="{FF2B5EF4-FFF2-40B4-BE49-F238E27FC236}">
                <a16:creationId xmlns:a16="http://schemas.microsoft.com/office/drawing/2014/main" xmlns="" id="{CC42D635-2ED7-49C2-A02A-7AA7FFC625EC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1803442" y="4540070"/>
            <a:ext cx="2974975" cy="798513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pic>
        <p:nvPicPr>
          <p:cNvPr id="8" name="Picture 14">
            <a:extLst>
              <a:ext uri="{FF2B5EF4-FFF2-40B4-BE49-F238E27FC236}">
                <a16:creationId xmlns:a16="http://schemas.microsoft.com/office/drawing/2014/main" xmlns="" id="{E0594593-3D7F-459C-ADBE-EE5E479A2641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8820471" y="3765153"/>
            <a:ext cx="2347913" cy="1466056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D8986358-9193-4C08-BB69-640BF79103D1}"/>
              </a:ext>
            </a:extLst>
          </p:cNvPr>
          <p:cNvSpPr txBox="1"/>
          <p:nvPr/>
        </p:nvSpPr>
        <p:spPr>
          <a:xfrm>
            <a:off x="6472558" y="2584105"/>
            <a:ext cx="2347913" cy="375552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800" dirty="0">
              <a:solidFill>
                <a:srgbClr val="0070C0"/>
              </a:solidFill>
              <a:effectLst/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0" name="TextBox 9">
            <a:extLst>
              <a:ext uri="{FF2B5EF4-FFF2-40B4-BE49-F238E27FC236}">
                <a16:creationId xmlns:a16="http://schemas.microsoft.com/office/drawing/2014/main" xmlns="" id="{C496E4CC-035B-4B49-BDEA-B21B2494DCFF}"/>
              </a:ext>
            </a:extLst>
          </p:cNvPr>
          <p:cNvSpPr txBox="1"/>
          <p:nvPr/>
        </p:nvSpPr>
        <p:spPr>
          <a:xfrm>
            <a:off x="8820471" y="1900551"/>
            <a:ext cx="2581708" cy="1367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8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Yu Gothic Light" panose="020B0300000000000000" pitchFamily="34" charset="-128"/>
                <a:cs typeface="Times New Roman" panose="02020603050405020304" pitchFamily="18" charset="0"/>
              </a:rPr>
              <a:t>ПОЛОЖЕННЯ ПРО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800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ЗАКЛАД ДОШКІЛЬНОЇ ОСВІТИ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92EBB62A-A711-4C65-ABE3-96359BD45C53}"/>
              </a:ext>
            </a:extLst>
          </p:cNvPr>
          <p:cNvSpPr txBox="1"/>
          <p:nvPr/>
        </p:nvSpPr>
        <p:spPr>
          <a:xfrm>
            <a:off x="1235189" y="2794736"/>
            <a:ext cx="2167434" cy="1367106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8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СТАТУТ ЗАКЛАДУ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800" b="1" i="1" dirty="0">
                <a:solidFill>
                  <a:srgbClr val="0070C0"/>
                </a:solidFill>
                <a:effectLst/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ДОШКІЛЬНОЇ ОСВІТИ</a:t>
            </a:r>
          </a:p>
        </p:txBody>
      </p:sp>
    </p:spTree>
    <p:extLst>
      <p:ext uri="{BB962C8B-B14F-4D97-AF65-F5344CB8AC3E}">
        <p14:creationId xmlns:p14="http://schemas.microsoft.com/office/powerpoint/2010/main" xmlns="" val="660319930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68A10C10-C99C-4B12-9374-88F5F1447F12}"/>
              </a:ext>
            </a:extLst>
          </p:cNvPr>
          <p:cNvSpPr/>
          <p:nvPr/>
        </p:nvSpPr>
        <p:spPr>
          <a:xfrm>
            <a:off x="212035" y="0"/>
            <a:ext cx="11979965" cy="683379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400" b="1" dirty="0">
                <a:ln>
                  <a:solidFill>
                    <a:srgbClr val="00B0F0"/>
                  </a:solidFill>
                </a:ln>
                <a:solidFill>
                  <a:srgbClr val="FF0000"/>
                </a:solidFill>
                <a:effectLst>
                  <a:glow rad="63500">
                    <a:srgbClr val="4BACC6">
                      <a:satMod val="175000"/>
                      <a:alpha val="40000"/>
                    </a:srgbClr>
                  </a:glow>
                </a:effectLst>
                <a:latin typeface="Arial Black" pitchFamily="34" charset="0"/>
              </a:rPr>
              <a:t>Діяльність   закладу регламентується:</a:t>
            </a:r>
          </a:p>
          <a:p>
            <a:pPr lvl="0" algn="ctr"/>
            <a:endParaRPr lang="uk-UA" b="1" dirty="0">
              <a:ln>
                <a:solidFill>
                  <a:srgbClr val="00B0F0"/>
                </a:solidFill>
              </a:ln>
              <a:solidFill>
                <a:srgbClr val="FF0000"/>
              </a:solidFill>
              <a:effectLst>
                <a:glow rad="63500">
                  <a:srgbClr val="4BACC6">
                    <a:satMod val="175000"/>
                    <a:alpha val="40000"/>
                  </a:srgbClr>
                </a:glow>
              </a:effectLst>
              <a:latin typeface="Arial Black" pitchFamily="34" charset="0"/>
            </a:endParaRPr>
          </a:p>
          <a:p>
            <a:pPr lvl="0" algn="ctr"/>
            <a:endParaRPr lang="uk-UA" dirty="0">
              <a:ln>
                <a:solidFill>
                  <a:srgbClr val="4F81BD">
                    <a:lumMod val="75000"/>
                  </a:srgbClr>
                </a:solidFill>
              </a:ln>
              <a:solidFill>
                <a:srgbClr val="F79646">
                  <a:lumMod val="75000"/>
                </a:srgbClr>
              </a:solidFill>
              <a:latin typeface="Arial Black" pitchFamily="34" charset="0"/>
            </a:endParaRPr>
          </a:p>
          <a:p>
            <a:pPr lvl="0"/>
            <a:r>
              <a:rPr lang="uk-UA" dirty="0">
                <a:ln>
                  <a:solidFill>
                    <a:srgbClr val="4F81BD">
                      <a:lumMod val="75000"/>
                    </a:srgbClr>
                  </a:solidFill>
                </a:ln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 - Планом роботи на навчальний рік, який тривав з  01.09.2024 р. до 31.05.2025 р.</a:t>
            </a:r>
          </a:p>
          <a:p>
            <a:pPr marL="285750" lvl="0" indent="-285750">
              <a:buFontTx/>
              <a:buChar char="-"/>
            </a:pPr>
            <a:r>
              <a:rPr lang="uk-UA" dirty="0">
                <a:ln>
                  <a:solidFill>
                    <a:srgbClr val="4F81BD">
                      <a:lumMod val="75000"/>
                    </a:srgbClr>
                  </a:solidFill>
                </a:ln>
                <a:solidFill>
                  <a:schemeClr val="tx2">
                    <a:lumMod val="50000"/>
                  </a:schemeClr>
                </a:solidFill>
                <a:latin typeface="Arial Black" pitchFamily="34" charset="0"/>
              </a:rPr>
              <a:t>Планом на оздоровчий період з 01.06.2025 р. по 31.08.2025 р.  </a:t>
            </a:r>
          </a:p>
          <a:p>
            <a:pPr marL="285750" lvl="0" indent="-285750">
              <a:buFontTx/>
              <a:buChar char="-"/>
            </a:pPr>
            <a:endParaRPr lang="uk-UA" dirty="0">
              <a:ln>
                <a:solidFill>
                  <a:srgbClr val="4F81BD">
                    <a:lumMod val="75000"/>
                  </a:srgbClr>
                </a:solidFill>
              </a:ln>
              <a:solidFill>
                <a:schemeClr val="tx2">
                  <a:lumMod val="50000"/>
                </a:schemeClr>
              </a:solidFill>
              <a:latin typeface="Arial Black" pitchFamily="34" charset="0"/>
            </a:endParaRPr>
          </a:p>
          <a:p>
            <a:pPr marL="90170" indent="24130" algn="just">
              <a:lnSpc>
                <a:spcPct val="115000"/>
              </a:lnSpc>
              <a:spcAft>
                <a:spcPts val="1000"/>
              </a:spcAft>
              <a:tabLst>
                <a:tab pos="685800" algn="l"/>
              </a:tabLst>
            </a:pPr>
            <a:r>
              <a:rPr lang="uk-UA" dirty="0">
                <a:ln>
                  <a:solidFill>
                    <a:srgbClr val="4F81BD">
                      <a:lumMod val="75000"/>
                    </a:srgbClr>
                  </a:solidFill>
                </a:ln>
                <a:solidFill>
                  <a:srgbClr val="C00000"/>
                </a:solidFill>
                <a:latin typeface="Arial Black" pitchFamily="34" charset="0"/>
              </a:rPr>
              <a:t>Керуючись законом ”Про дошкільну освіту“, Положенням про дошкільний навчальний заклад. Колектив ЗДОЯС№10 спрямував свої зусилля на розв'язання завдань: </a:t>
            </a:r>
          </a:p>
          <a:p>
            <a:pPr marL="375920" indent="-285750" algn="just">
              <a:lnSpc>
                <a:spcPct val="115000"/>
              </a:lnSpc>
              <a:spcAft>
                <a:spcPts val="1000"/>
              </a:spcAft>
              <a:buFontTx/>
              <a:buChar char="-"/>
              <a:tabLst>
                <a:tab pos="685800" algn="l"/>
              </a:tabLst>
            </a:pP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вдосконалення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роботи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за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програмою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дитини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дошкільного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«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Українське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дошкілля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»</a:t>
            </a:r>
          </a:p>
          <a:p>
            <a:pPr marL="375920" indent="-285750" algn="just">
              <a:lnSpc>
                <a:spcPct val="115000"/>
              </a:lnSpc>
              <a:spcAft>
                <a:spcPts val="1000"/>
              </a:spcAft>
              <a:buFontTx/>
              <a:buChar char="-"/>
              <a:tabLst>
                <a:tab pos="685800" algn="l"/>
              </a:tabLst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програмою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розвитку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дітей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старшого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дошкільного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віку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«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Впевнений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старт»;</a:t>
            </a:r>
            <a:endParaRPr lang="uk-UA" dirty="0">
              <a:solidFill>
                <a:schemeClr val="tx2">
                  <a:lumMod val="5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90170" indent="24130" algn="just">
              <a:lnSpc>
                <a:spcPct val="115000"/>
              </a:lnSpc>
              <a:spcAft>
                <a:spcPts val="1000"/>
              </a:spcAft>
              <a:tabLst>
                <a:tab pos="685800" algn="l"/>
              </a:tabLst>
            </a:pP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 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удосконалення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майстерності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педагогічних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працівників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у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системі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підготовки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їх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переходу на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особистісно-зорієнтовану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модель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дошкільної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на засадах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гуманної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dirty="0" err="1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педагогіки</a:t>
            </a:r>
            <a:r>
              <a:rPr lang="ru-RU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dirty="0">
              <a:solidFill>
                <a:schemeClr val="tx2">
                  <a:lumMod val="5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створення безпечного середовища для організації освітнього процесу;</a:t>
            </a: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створення належних умов для інтеграції дитини з ООП в освітнє середовище, здійснення моніторингу досягнень розвитку дитини згідно з ІПР;</a:t>
            </a:r>
          </a:p>
          <a:p>
            <a:pPr marL="342900" lvl="0" indent="-342900" algn="just">
              <a:lnSpc>
                <a:spcPct val="115000"/>
              </a:lnSpc>
              <a:buFont typeface="Times New Roman" panose="02020603050405020304" pitchFamily="18" charset="0"/>
              <a:buChar char="-"/>
            </a:pPr>
            <a:r>
              <a:rPr lang="uk-UA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реалізація принципів демократизації, гуманізації, індивідуалізації та інтеграції освітньої роботи;</a:t>
            </a:r>
          </a:p>
          <a:p>
            <a:pPr marL="342900" lvl="0" indent="-342900" algn="just">
              <a:lnSpc>
                <a:spcPct val="115000"/>
              </a:lnSpc>
              <a:spcAft>
                <a:spcPts val="1000"/>
              </a:spcAft>
              <a:buFont typeface="Times New Roman" panose="02020603050405020304" pitchFamily="18" charset="0"/>
              <a:buChar char="-"/>
            </a:pPr>
            <a:r>
              <a:rPr lang="uk-UA" sz="2000" dirty="0">
                <a:solidFill>
                  <a:schemeClr val="tx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оновлення освітнього середовища.</a:t>
            </a:r>
          </a:p>
        </p:txBody>
      </p:sp>
    </p:spTree>
    <p:extLst>
      <p:ext uri="{BB962C8B-B14F-4D97-AF65-F5344CB8AC3E}">
        <p14:creationId xmlns:p14="http://schemas.microsoft.com/office/powerpoint/2010/main" xmlns="" val="379870873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Picture 2">
            <a:extLst>
              <a:ext uri="{FF2B5EF4-FFF2-40B4-BE49-F238E27FC236}">
                <a16:creationId xmlns:a16="http://schemas.microsoft.com/office/drawing/2014/main" xmlns="" id="{EA1BC7A5-DDFE-4330-9F34-45A4CD520142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rcRect/>
          <a:stretch>
            <a:fillRect/>
          </a:stretch>
        </p:blipFill>
        <p:spPr bwMode="auto">
          <a:xfrm>
            <a:off x="2476220" y="1592795"/>
            <a:ext cx="1691772" cy="2383367"/>
          </a:xfrm>
          <a:prstGeom prst="rect">
            <a:avLst/>
          </a:prstGeom>
          <a:noFill/>
          <a:ln w="9525">
            <a:solidFill>
              <a:srgbClr val="808080"/>
            </a:solidFill>
            <a:miter lim="800000"/>
            <a:headEnd/>
            <a:tailEnd/>
          </a:ln>
          <a:effectLst>
            <a:outerShdw dist="107763" dir="18900000" algn="ctr" rotWithShape="0">
              <a:srgbClr val="808080">
                <a:alpha val="50000"/>
              </a:srgbClr>
            </a:outerShdw>
          </a:effectLst>
          <a:extLst>
            <a:ext uri="{909E8E84-426E-40DD-AFC4-6F175D3DCCD1}">
              <a14:hiddenFill xmlns:a14="http://schemas.microsoft.com/office/drawing/2010/main" xmlns="">
                <a:solidFill>
                  <a:srgbClr val="FFFFFF"/>
                </a:solidFill>
              </a14:hiddenFill>
            </a:ext>
          </a:extLst>
        </p:spPr>
      </p:pic>
      <p:sp>
        <p:nvSpPr>
          <p:cNvPr id="3" name="Скругленный прямоугольник 9">
            <a:extLst>
              <a:ext uri="{FF2B5EF4-FFF2-40B4-BE49-F238E27FC236}">
                <a16:creationId xmlns:a16="http://schemas.microsoft.com/office/drawing/2014/main" xmlns="" id="{E8736C40-FD57-4ADF-9B13-776E18EEB5BD}"/>
              </a:ext>
            </a:extLst>
          </p:cNvPr>
          <p:cNvSpPr/>
          <p:nvPr/>
        </p:nvSpPr>
        <p:spPr>
          <a:xfrm>
            <a:off x="4807936" y="810634"/>
            <a:ext cx="3168352" cy="589441"/>
          </a:xfrm>
          <a:prstGeom prst="roundRect">
            <a:avLst/>
          </a:prstGeom>
          <a:solidFill>
            <a:schemeClr val="bg2">
              <a:lumMod val="90000"/>
            </a:schemeClr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b="1" dirty="0">
                <a:solidFill>
                  <a:schemeClr val="accent1">
                    <a:lumMod val="75000"/>
                  </a:schemeClr>
                </a:solidFill>
              </a:rPr>
              <a:t>БКДО</a:t>
            </a:r>
            <a:endParaRPr lang="ru-RU" b="1" dirty="0">
              <a:solidFill>
                <a:schemeClr val="accent1">
                  <a:lumMod val="75000"/>
                </a:schemeClr>
              </a:solidFill>
            </a:endParaRPr>
          </a:p>
        </p:txBody>
      </p:sp>
      <p:sp>
        <p:nvSpPr>
          <p:cNvPr id="4" name="Скругленный прямоугольник 10">
            <a:extLst>
              <a:ext uri="{FF2B5EF4-FFF2-40B4-BE49-F238E27FC236}">
                <a16:creationId xmlns:a16="http://schemas.microsoft.com/office/drawing/2014/main" xmlns="" id="{CF5AF034-28A8-49A7-B5BE-0C58B8CD03FE}"/>
              </a:ext>
            </a:extLst>
          </p:cNvPr>
          <p:cNvSpPr/>
          <p:nvPr/>
        </p:nvSpPr>
        <p:spPr>
          <a:xfrm>
            <a:off x="7222032" y="1865402"/>
            <a:ext cx="3514128" cy="1589049"/>
          </a:xfrm>
          <a:prstGeom prst="roundRect">
            <a:avLst/>
          </a:prstGeom>
          <a:solidFill>
            <a:srgbClr val="92D05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b="1" dirty="0">
                <a:solidFill>
                  <a:srgbClr val="A53010">
                    <a:lumMod val="50000"/>
                  </a:srgbClr>
                </a:solidFill>
                <a:latin typeface="Arial Black" panose="020B0A04020102020204" pitchFamily="34" charset="0"/>
              </a:rPr>
              <a:t>Комплексні освітні програми</a:t>
            </a:r>
            <a:r>
              <a:rPr lang="uk-UA" b="1" dirty="0">
                <a:solidFill>
                  <a:srgbClr val="A53010">
                    <a:lumMod val="75000"/>
                  </a:srgbClr>
                </a:solidFill>
                <a:latin typeface="Arial Black" panose="020B0A04020102020204" pitchFamily="34" charset="0"/>
              </a:rPr>
              <a:t> </a:t>
            </a:r>
          </a:p>
          <a:p>
            <a:pPr lvl="0" algn="ctr"/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«Українське </a:t>
            </a:r>
            <a:r>
              <a:rPr lang="uk-UA" sz="1600" b="1" dirty="0" err="1">
                <a:solidFill>
                  <a:srgbClr val="A53010">
                    <a:lumMod val="75000"/>
                  </a:srgbClr>
                </a:solidFill>
              </a:rPr>
              <a:t>дошкілля</a:t>
            </a: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»</a:t>
            </a:r>
          </a:p>
          <a:p>
            <a:pPr lvl="0" algn="ctr"/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 «Впевнений старт»</a:t>
            </a:r>
            <a:endParaRPr lang="ru-RU" sz="1600" b="1" dirty="0">
              <a:solidFill>
                <a:srgbClr val="A53010">
                  <a:lumMod val="75000"/>
                </a:srgbClr>
              </a:solidFill>
            </a:endParaRPr>
          </a:p>
        </p:txBody>
      </p:sp>
      <p:sp>
        <p:nvSpPr>
          <p:cNvPr id="5" name="Скругленный прямоугольник 11">
            <a:extLst>
              <a:ext uri="{FF2B5EF4-FFF2-40B4-BE49-F238E27FC236}">
                <a16:creationId xmlns:a16="http://schemas.microsoft.com/office/drawing/2014/main" xmlns="" id="{1EA44C27-361C-4421-80C9-D32720FFF189}"/>
              </a:ext>
            </a:extLst>
          </p:cNvPr>
          <p:cNvSpPr/>
          <p:nvPr/>
        </p:nvSpPr>
        <p:spPr>
          <a:xfrm>
            <a:off x="7726088" y="3703180"/>
            <a:ext cx="4197968" cy="2867135"/>
          </a:xfrm>
          <a:prstGeom prst="roundRect">
            <a:avLst/>
          </a:prstGeom>
          <a:solidFill>
            <a:srgbClr val="00B0F0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b="1" dirty="0">
                <a:solidFill>
                  <a:srgbClr val="A53010">
                    <a:lumMod val="50000"/>
                  </a:srgbClr>
                </a:solidFill>
                <a:latin typeface="Arial Black" panose="020B0A04020102020204" pitchFamily="34" charset="0"/>
              </a:rPr>
              <a:t>Парціальні освітні програми 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«</a:t>
            </a:r>
            <a:r>
              <a:rPr lang="uk-UA" sz="1600" b="1" dirty="0" err="1">
                <a:solidFill>
                  <a:srgbClr val="A53010">
                    <a:lumMod val="75000"/>
                  </a:srgbClr>
                </a:solidFill>
              </a:rPr>
              <a:t>Грайлик</a:t>
            </a: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», 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«Про себе треба знати про себе треба дбати»,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 «Казкова фізкультура»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«Радість творчості»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«Граючись вчимося»- </a:t>
            </a:r>
            <a:r>
              <a:rPr lang="uk-UA" sz="1600" b="1" dirty="0" err="1">
                <a:solidFill>
                  <a:srgbClr val="A53010">
                    <a:lumMod val="75000"/>
                  </a:srgbClr>
                </a:solidFill>
              </a:rPr>
              <a:t>англ</a:t>
            </a: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. мова</a:t>
            </a:r>
          </a:p>
          <a:p>
            <a:pPr marL="285750" lvl="0" indent="-285750">
              <a:buFont typeface="Wingdings" panose="05000000000000000000" pitchFamily="2" charset="2"/>
              <a:buChar char="v"/>
            </a:pPr>
            <a:r>
              <a:rPr lang="uk-UA" sz="1600" b="1" dirty="0">
                <a:solidFill>
                  <a:srgbClr val="A53010">
                    <a:lumMod val="75000"/>
                  </a:srgbClr>
                </a:solidFill>
              </a:rPr>
              <a:t>«Дошкільнятам освіту для сталого розвитку»</a:t>
            </a:r>
            <a:endParaRPr lang="ru-RU" sz="1600" b="1" dirty="0">
              <a:solidFill>
                <a:srgbClr val="A53010">
                  <a:lumMod val="75000"/>
                </a:srgbClr>
              </a:solidFill>
            </a:endParaRPr>
          </a:p>
        </p:txBody>
      </p:sp>
      <p:cxnSp>
        <p:nvCxnSpPr>
          <p:cNvPr id="6" name="Прямая соединительная линия 13">
            <a:extLst>
              <a:ext uri="{FF2B5EF4-FFF2-40B4-BE49-F238E27FC236}">
                <a16:creationId xmlns:a16="http://schemas.microsoft.com/office/drawing/2014/main" xmlns="" id="{62CEA2F2-501A-4EFE-80D7-1C7FA1AF00AC}"/>
              </a:ext>
            </a:extLst>
          </p:cNvPr>
          <p:cNvCxnSpPr>
            <a:cxnSpLocks/>
          </p:cNvCxnSpPr>
          <p:nvPr/>
        </p:nvCxnSpPr>
        <p:spPr>
          <a:xfrm>
            <a:off x="6609964" y="1981384"/>
            <a:ext cx="0" cy="3033352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7" name="Прямая соединительная линия 15">
            <a:extLst>
              <a:ext uri="{FF2B5EF4-FFF2-40B4-BE49-F238E27FC236}">
                <a16:creationId xmlns:a16="http://schemas.microsoft.com/office/drawing/2014/main" xmlns="" id="{DB02989C-021E-4CBF-B664-6CB88F7B8F7D}"/>
              </a:ext>
            </a:extLst>
          </p:cNvPr>
          <p:cNvCxnSpPr>
            <a:cxnSpLocks/>
            <a:endCxn id="5" idx="1"/>
          </p:cNvCxnSpPr>
          <p:nvPr/>
        </p:nvCxnSpPr>
        <p:spPr>
          <a:xfrm>
            <a:off x="6609964" y="4846631"/>
            <a:ext cx="1116124" cy="290117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cxnSp>
        <p:nvCxnSpPr>
          <p:cNvPr id="8" name="Прямая соединительная линия 25">
            <a:extLst>
              <a:ext uri="{FF2B5EF4-FFF2-40B4-BE49-F238E27FC236}">
                <a16:creationId xmlns:a16="http://schemas.microsoft.com/office/drawing/2014/main" xmlns="" id="{EEBA7197-1A1E-429D-8E5D-322BDEB8A357}"/>
              </a:ext>
            </a:extLst>
          </p:cNvPr>
          <p:cNvCxnSpPr/>
          <p:nvPr/>
        </p:nvCxnSpPr>
        <p:spPr>
          <a:xfrm>
            <a:off x="6609964" y="3068440"/>
            <a:ext cx="612068" cy="0"/>
          </a:xfrm>
          <a:prstGeom prst="line">
            <a:avLst/>
          </a:prstGeom>
        </p:spPr>
        <p:style>
          <a:lnRef idx="1">
            <a:schemeClr val="accent1"/>
          </a:lnRef>
          <a:fillRef idx="0">
            <a:schemeClr val="accent1"/>
          </a:fillRef>
          <a:effectRef idx="0">
            <a:schemeClr val="accent1"/>
          </a:effectRef>
          <a:fontRef idx="minor">
            <a:schemeClr val="tx1"/>
          </a:fontRef>
        </p:style>
      </p:cxnSp>
      <p:sp>
        <p:nvSpPr>
          <p:cNvPr id="9" name="Заголовок 26">
            <a:extLst>
              <a:ext uri="{FF2B5EF4-FFF2-40B4-BE49-F238E27FC236}">
                <a16:creationId xmlns:a16="http://schemas.microsoft.com/office/drawing/2014/main" xmlns="" id="{C0DA33B6-D502-436E-8D54-3A1191F916B3}"/>
              </a:ext>
            </a:extLst>
          </p:cNvPr>
          <p:cNvSpPr txBox="1">
            <a:spLocks/>
          </p:cNvSpPr>
          <p:nvPr/>
        </p:nvSpPr>
        <p:spPr>
          <a:xfrm>
            <a:off x="2171564" y="258686"/>
            <a:ext cx="7848872" cy="400937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000" b="1" dirty="0">
                <a:solidFill>
                  <a:schemeClr val="accent1">
                    <a:lumMod val="75000"/>
                  </a:schemeClr>
                </a:solidFill>
                <a:latin typeface="Arial Black" panose="020B0A04020102020204" pitchFamily="34" charset="0"/>
              </a:rPr>
              <a:t>Нормативне забезпечення освітнього процесу</a:t>
            </a:r>
            <a:endParaRPr lang="ru-RU" sz="2000" b="1" dirty="0">
              <a:solidFill>
                <a:schemeClr val="accent1">
                  <a:lumMod val="75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10" name="Picture 2" descr="C:\Documents and Settings\Иятта\Рабочий стол\ЭТО СРОЧНО\Новая папка\звоночек.gif">
            <a:extLst>
              <a:ext uri="{FF2B5EF4-FFF2-40B4-BE49-F238E27FC236}">
                <a16:creationId xmlns:a16="http://schemas.microsoft.com/office/drawing/2014/main" xmlns="" id="{F3A9B1E4-7F3A-4140-96FB-555DB1512E0B}"/>
              </a:ext>
            </a:extLst>
          </p:cNvPr>
          <p:cNvPicPr>
            <a:picLocks noChangeAspect="1" noChangeArrowheads="1"/>
          </p:cNvPicPr>
          <p:nvPr/>
        </p:nvPicPr>
        <p:blipFill>
          <a:blip r:embed="rId3" cstate="print"/>
          <a:srcRect/>
          <a:stretch>
            <a:fillRect/>
          </a:stretch>
        </p:blipFill>
        <p:spPr bwMode="auto">
          <a:xfrm>
            <a:off x="7596336" y="940333"/>
            <a:ext cx="1331912" cy="1304925"/>
          </a:xfrm>
          <a:prstGeom prst="rect">
            <a:avLst/>
          </a:prstGeom>
          <a:noFill/>
          <a:effectLst>
            <a:outerShdw blurRad="50800" dist="38100" dir="2700000" algn="tl" rotWithShape="0">
              <a:prstClr val="black">
                <a:alpha val="40000"/>
              </a:prstClr>
            </a:outerShdw>
          </a:effectLst>
        </p:spPr>
      </p:pic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D656F765-E945-4F30-A08E-944BF6067F89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71714" y="4186948"/>
            <a:ext cx="1452932" cy="2383367"/>
          </a:xfrm>
          <a:prstGeom prst="rect">
            <a:avLst/>
          </a:prstGeom>
        </p:spPr>
      </p:pic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BCE8E574-2B0A-43AD-AAEC-2FBD146C7BB5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4561213" y="4477002"/>
            <a:ext cx="1569857" cy="209331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682277758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67165C0E-CDDD-44BC-877A-45D42219EF97}"/>
              </a:ext>
            </a:extLst>
          </p:cNvPr>
          <p:cNvSpPr/>
          <p:nvPr/>
        </p:nvSpPr>
        <p:spPr>
          <a:xfrm>
            <a:off x="887896" y="716796"/>
            <a:ext cx="11220147" cy="687880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/>
            <a:endParaRPr lang="uk-UA" sz="24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rgbClr val="00B0F0"/>
              </a:solidFill>
              <a:latin typeface="Arial Black" pitchFamily="34" charset="0"/>
            </a:endParaRPr>
          </a:p>
          <a:p>
            <a:pPr lvl="0" algn="just"/>
            <a:r>
              <a:rPr lang="uk-UA" sz="24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 </a:t>
            </a:r>
          </a:p>
          <a:p>
            <a:pPr lvl="0" algn="ctr"/>
            <a:r>
              <a:rPr lang="uk-UA" sz="1900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5">
                    <a:lumMod val="50000"/>
                  </a:schemeClr>
                </a:solidFill>
                <a:latin typeface="Arial Black" pitchFamily="34" charset="0"/>
              </a:rPr>
              <a:t>У закладі дошкільної освіти для занять з дітьми  створене розвивальне середовище, а саме, обладнані спеціальні приміщення:</a:t>
            </a:r>
          </a:p>
          <a:p>
            <a:pPr lvl="0" algn="just"/>
            <a:endParaRPr lang="ru-RU" sz="1900" dirty="0">
              <a:ln w="10541" cmpd="sng">
                <a:solidFill>
                  <a:srgbClr val="4F81BD">
                    <a:shade val="88000"/>
                    <a:satMod val="110000"/>
                  </a:srgbClr>
                </a:solidFill>
                <a:prstDash val="solid"/>
              </a:ln>
              <a:solidFill>
                <a:schemeClr val="accent5">
                  <a:lumMod val="50000"/>
                </a:schemeClr>
              </a:solidFill>
              <a:latin typeface="Arial Black" pitchFamily="34" charset="0"/>
            </a:endParaRPr>
          </a:p>
          <a:p>
            <a:pPr marL="342900" lvl="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дві музично - спортивні  зали;</a:t>
            </a:r>
          </a:p>
          <a:p>
            <a:pPr marL="342900" lvl="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укриття;</a:t>
            </a:r>
            <a:endParaRPr lang="ru-RU" sz="2400" b="1" i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latin typeface="Arial Black" pitchFamily="34" charset="0"/>
            </a:endParaRPr>
          </a:p>
          <a:p>
            <a:pPr lvl="0"/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- методичний кабінет;</a:t>
            </a:r>
            <a:endParaRPr lang="ru-RU" sz="2400" b="1" i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latin typeface="Arial Black" pitchFamily="34" charset="0"/>
            </a:endParaRPr>
          </a:p>
          <a:p>
            <a:pPr marL="342900" lvl="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медичний блок з ізолятором;</a:t>
            </a:r>
            <a:endParaRPr lang="ru-RU" sz="2400" b="1" i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solidFill>
                <a:srgbClr val="C00000"/>
              </a:solidFill>
              <a:latin typeface="Arial Black" pitchFamily="34" charset="0"/>
            </a:endParaRPr>
          </a:p>
          <a:p>
            <a:pPr lvl="0"/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- прогулянкові майданчики для кожної вікової групи;</a:t>
            </a:r>
          </a:p>
          <a:p>
            <a:pPr marL="342900" lvl="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спортивний майданчик;</a:t>
            </a:r>
          </a:p>
          <a:p>
            <a:pPr marL="342900" lvl="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екологічна стежина;</a:t>
            </a:r>
          </a:p>
          <a:p>
            <a:pPr marL="34290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пошуково- дослідницька ділянка; </a:t>
            </a:r>
          </a:p>
          <a:p>
            <a:pPr marL="34290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метеомайданчик;</a:t>
            </a:r>
          </a:p>
          <a:p>
            <a:pPr lvl="0"/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-  кабінет психолога;</a:t>
            </a:r>
          </a:p>
          <a:p>
            <a:pPr marL="342900" lvl="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ресурсна кімната;</a:t>
            </a:r>
          </a:p>
          <a:p>
            <a:pPr marL="342900" lvl="0" indent="-342900">
              <a:buFontTx/>
              <a:buChar char="-"/>
            </a:pP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«</a:t>
            </a:r>
            <a:r>
              <a:rPr lang="en-US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STREAM</a:t>
            </a:r>
            <a:r>
              <a:rPr lang="uk-UA" sz="24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- лабораторія» </a:t>
            </a:r>
            <a:r>
              <a:rPr lang="uk-UA" sz="1600" b="1" i="1" dirty="0">
                <a:ln w="24500" cmpd="dbl">
                  <a:solidFill>
                    <a:srgbClr val="C0504D">
                      <a:shade val="85000"/>
                      <a:satMod val="155000"/>
                    </a:srgbClr>
                  </a:solidFill>
                  <a:prstDash val="solid"/>
                  <a:miter lim="800000"/>
                </a:ln>
                <a:solidFill>
                  <a:srgbClr val="C00000"/>
                </a:solidFill>
                <a:latin typeface="Arial Black" pitchFamily="34" charset="0"/>
              </a:rPr>
              <a:t>для проведення пошуково- дослідницької діяльності</a:t>
            </a:r>
          </a:p>
          <a:p>
            <a:pPr marL="342900" lvl="0" indent="-342900">
              <a:buFontTx/>
              <a:buChar char="-"/>
            </a:pPr>
            <a:endParaRPr lang="uk-UA" sz="2400" b="1" i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latin typeface="Arial Black" pitchFamily="34" charset="0"/>
            </a:endParaRPr>
          </a:p>
          <a:p>
            <a:pPr marL="342900" lvl="0" indent="-342900">
              <a:buFontTx/>
              <a:buChar char="-"/>
            </a:pPr>
            <a:endParaRPr lang="ru-RU" sz="2400" b="1" dirty="0">
              <a:ln w="24500" cmpd="dbl">
                <a:solidFill>
                  <a:srgbClr val="C0504D">
                    <a:shade val="85000"/>
                    <a:satMod val="155000"/>
                  </a:srgbClr>
                </a:solidFill>
                <a:prstDash val="solid"/>
                <a:miter lim="800000"/>
              </a:ln>
              <a:gradFill>
                <a:gsLst>
                  <a:gs pos="10000">
                    <a:srgbClr val="C0504D">
                      <a:tint val="10000"/>
                      <a:satMod val="155000"/>
                    </a:srgbClr>
                  </a:gs>
                  <a:gs pos="60000">
                    <a:srgbClr val="C0504D">
                      <a:tint val="30000"/>
                      <a:satMod val="155000"/>
                    </a:srgbClr>
                  </a:gs>
                  <a:gs pos="100000">
                    <a:srgbClr val="C0504D">
                      <a:tint val="73000"/>
                      <a:satMod val="155000"/>
                    </a:srgbClr>
                  </a:gs>
                </a:gsLst>
                <a:lin ang="5400000"/>
              </a:gradFill>
              <a:effectLst>
                <a:outerShdw blurRad="38100" dist="38100" dir="7020000" algn="tl">
                  <a:srgbClr val="000000">
                    <a:alpha val="35000"/>
                  </a:srgbClr>
                </a:outerShdw>
              </a:effectLst>
              <a:latin typeface="Arial Black" pitchFamily="34" charset="0"/>
            </a:endParaRPr>
          </a:p>
        </p:txBody>
      </p:sp>
      <p:sp>
        <p:nvSpPr>
          <p:cNvPr id="3" name="Прямоугольник 3">
            <a:extLst>
              <a:ext uri="{FF2B5EF4-FFF2-40B4-BE49-F238E27FC236}">
                <a16:creationId xmlns:a16="http://schemas.microsoft.com/office/drawing/2014/main" xmlns="" id="{6084F130-6273-4567-897D-77C8A8DAE20C}"/>
              </a:ext>
            </a:extLst>
          </p:cNvPr>
          <p:cNvSpPr/>
          <p:nvPr/>
        </p:nvSpPr>
        <p:spPr>
          <a:xfrm>
            <a:off x="349000" y="116632"/>
            <a:ext cx="11220147" cy="1200329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/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Діти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повинні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жити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у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світі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краси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гри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казки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,</a:t>
            </a:r>
          </a:p>
          <a:p>
            <a:pPr algn="r"/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музики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, 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малюнка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, 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фантазії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,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творчості</a:t>
            </a:r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.   </a:t>
            </a:r>
          </a:p>
          <a:p>
            <a:pPr algn="ctr"/>
            <a:r>
              <a:rPr lang="ru-RU" sz="2400" b="1" i="1" dirty="0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                                                                                           В. </a:t>
            </a:r>
            <a:r>
              <a:rPr lang="ru-RU" sz="2400" b="1" i="1" dirty="0" err="1">
                <a:solidFill>
                  <a:srgbClr val="C00000"/>
                </a:solidFill>
                <a:latin typeface="Times New Roman" pitchFamily="18" charset="0"/>
                <a:ea typeface="+mj-ea"/>
                <a:cs typeface="Times New Roman" pitchFamily="18" charset="0"/>
              </a:rPr>
              <a:t>О.Сухомлинський</a:t>
            </a:r>
            <a:endParaRPr lang="uk-UA" sz="2400" b="1" i="1" dirty="0">
              <a:solidFill>
                <a:srgbClr val="C00000"/>
              </a:solidFill>
              <a:latin typeface="Times New Roman" pitchFamily="18" charset="0"/>
              <a:cs typeface="Times New Roman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1975518394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04613DDA-04FC-4375-B2BB-5A5C9A8F3AF6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28192" y="0"/>
            <a:ext cx="5516969" cy="2777480"/>
          </a:xfrm>
          <a:prstGeom prst="rect">
            <a:avLst/>
          </a:prstGeom>
        </p:spPr>
      </p:pic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206F7058-E2DB-4192-9F45-7C87F2AFDB3C}"/>
              </a:ext>
            </a:extLst>
          </p:cNvPr>
          <p:cNvSpPr txBox="1"/>
          <p:nvPr/>
        </p:nvSpPr>
        <p:spPr>
          <a:xfrm>
            <a:off x="328192" y="2408148"/>
            <a:ext cx="2736304" cy="369332"/>
          </a:xfrm>
          <a:prstGeom prst="rect">
            <a:avLst/>
          </a:prstGeom>
          <a:solidFill>
            <a:schemeClr val="bg1">
              <a:lumMod val="6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>
                <a:latin typeface="Arial Black" panose="020B0A04020102020204" pitchFamily="34" charset="0"/>
              </a:rPr>
              <a:t>Кабінет психолога</a:t>
            </a:r>
          </a:p>
        </p:txBody>
      </p:sp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98E618BC-5574-4AA9-86A0-6BBD9B9E44F3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-1"/>
            <a:ext cx="5996546" cy="3429001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79A7B63C-655D-4149-B2DB-739493FE4634}"/>
              </a:ext>
            </a:extLst>
          </p:cNvPr>
          <p:cNvSpPr txBox="1"/>
          <p:nvPr/>
        </p:nvSpPr>
        <p:spPr>
          <a:xfrm>
            <a:off x="6103069" y="3059668"/>
            <a:ext cx="5989477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Arial Black" panose="020B0A04020102020204" pitchFamily="34" charset="0"/>
              </a:rPr>
              <a:t>Спортивно – музична зала №1</a:t>
            </a:r>
          </a:p>
        </p:txBody>
      </p:sp>
      <p:pic>
        <p:nvPicPr>
          <p:cNvPr id="11" name="Рисунок 10">
            <a:extLst>
              <a:ext uri="{FF2B5EF4-FFF2-40B4-BE49-F238E27FC236}">
                <a16:creationId xmlns:a16="http://schemas.microsoft.com/office/drawing/2014/main" xmlns="" id="{8282B63F-CB4B-4BB4-BF88-3DDB9BBD0349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096000" y="3678703"/>
            <a:ext cx="6096000" cy="3208590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139DEDB8-9D2A-4619-A600-8F2677CF36E4}"/>
              </a:ext>
            </a:extLst>
          </p:cNvPr>
          <p:cNvSpPr txBox="1"/>
          <p:nvPr/>
        </p:nvSpPr>
        <p:spPr>
          <a:xfrm>
            <a:off x="6096000" y="6551974"/>
            <a:ext cx="6096000" cy="369332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Arial Black" panose="020B0A04020102020204" pitchFamily="34" charset="0"/>
              </a:rPr>
              <a:t>Спортивно- музична зала  №2</a:t>
            </a:r>
          </a:p>
        </p:txBody>
      </p:sp>
      <p:pic>
        <p:nvPicPr>
          <p:cNvPr id="25" name="Рисунок 24">
            <a:extLst>
              <a:ext uri="{FF2B5EF4-FFF2-40B4-BE49-F238E27FC236}">
                <a16:creationId xmlns:a16="http://schemas.microsoft.com/office/drawing/2014/main" xmlns="" id="{46096494-F7F6-4169-A355-88A6EE189E0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207620" y="2902910"/>
            <a:ext cx="5767807" cy="3970315"/>
          </a:xfrm>
          <a:prstGeom prst="rect">
            <a:avLst/>
          </a:prstGeom>
        </p:spPr>
      </p:pic>
      <p:sp>
        <p:nvSpPr>
          <p:cNvPr id="26" name="TextBox 25">
            <a:extLst>
              <a:ext uri="{FF2B5EF4-FFF2-40B4-BE49-F238E27FC236}">
                <a16:creationId xmlns:a16="http://schemas.microsoft.com/office/drawing/2014/main" xmlns="" id="{64A0C844-C705-4504-A8FD-DE9D94F17057}"/>
              </a:ext>
            </a:extLst>
          </p:cNvPr>
          <p:cNvSpPr txBox="1"/>
          <p:nvPr/>
        </p:nvSpPr>
        <p:spPr>
          <a:xfrm>
            <a:off x="3365906" y="2902910"/>
            <a:ext cx="2616590" cy="369332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dirty="0">
                <a:latin typeface="Arial Black" panose="020B0A04020102020204" pitchFamily="34" charset="0"/>
              </a:rPr>
              <a:t>Ресурсна кімната</a:t>
            </a:r>
          </a:p>
        </p:txBody>
      </p:sp>
    </p:spTree>
    <p:extLst>
      <p:ext uri="{BB962C8B-B14F-4D97-AF65-F5344CB8AC3E}">
        <p14:creationId xmlns:p14="http://schemas.microsoft.com/office/powerpoint/2010/main" xmlns="" val="3050957321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" name="Рисунок 1">
            <a:extLst>
              <a:ext uri="{FF2B5EF4-FFF2-40B4-BE49-F238E27FC236}">
                <a16:creationId xmlns:a16="http://schemas.microsoft.com/office/drawing/2014/main" xmlns="" id="{3267E779-CF38-4A39-A747-2956C0A4E3E9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49599" y="235850"/>
            <a:ext cx="4634428" cy="3219383"/>
          </a:xfrm>
          <a:prstGeom prst="rect">
            <a:avLst/>
          </a:prstGeom>
        </p:spPr>
      </p:pic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53730826-577B-4CD7-93D4-3BEC6FC53AE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1339" y="572237"/>
            <a:ext cx="3160494" cy="3288929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54F18DF9-EC16-4469-9797-BFAFADA15EEB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994371" y="39332"/>
            <a:ext cx="2572713" cy="3430284"/>
          </a:xfrm>
          <a:prstGeom prst="rect">
            <a:avLst/>
          </a:prstGeom>
        </p:spPr>
      </p:pic>
      <p:sp>
        <p:nvSpPr>
          <p:cNvPr id="5" name="TextBox 4">
            <a:extLst>
              <a:ext uri="{FF2B5EF4-FFF2-40B4-BE49-F238E27FC236}">
                <a16:creationId xmlns:a16="http://schemas.microsoft.com/office/drawing/2014/main" xmlns="" id="{358FF192-CFC4-4FFB-871D-0C8AF8EC194E}"/>
              </a:ext>
            </a:extLst>
          </p:cNvPr>
          <p:cNvSpPr txBox="1"/>
          <p:nvPr/>
        </p:nvSpPr>
        <p:spPr>
          <a:xfrm>
            <a:off x="3151163" y="2856706"/>
            <a:ext cx="1832864" cy="584775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uk-UA" sz="1600" dirty="0">
                <a:latin typeface="Arial Black" panose="020B0A04020102020204" pitchFamily="34" charset="0"/>
              </a:rPr>
              <a:t>Прогулянкові майданчики</a:t>
            </a:r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xmlns="" id="{57BADD50-6F8E-4F94-A98B-E633D076D32E}"/>
              </a:ext>
            </a:extLst>
          </p:cNvPr>
          <p:cNvSpPr txBox="1"/>
          <p:nvPr/>
        </p:nvSpPr>
        <p:spPr>
          <a:xfrm>
            <a:off x="7496230" y="572237"/>
            <a:ext cx="1135603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Arial Black" panose="020B0A04020102020204" pitchFamily="34" charset="0"/>
              </a:rPr>
              <a:t>Укриття</a:t>
            </a:r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xmlns="" id="{219F6EBE-DD43-47D2-97C9-00EB33B07465}"/>
              </a:ext>
            </a:extLst>
          </p:cNvPr>
          <p:cNvSpPr txBox="1"/>
          <p:nvPr/>
        </p:nvSpPr>
        <p:spPr>
          <a:xfrm>
            <a:off x="8981134" y="3090446"/>
            <a:ext cx="2572713" cy="338554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600" dirty="0">
                <a:latin typeface="Arial Black" panose="020B0A04020102020204" pitchFamily="34" charset="0"/>
              </a:rPr>
              <a:t>Методичний кабінет</a:t>
            </a:r>
          </a:p>
        </p:txBody>
      </p:sp>
      <p:pic>
        <p:nvPicPr>
          <p:cNvPr id="12" name="Рисунок 11">
            <a:extLst>
              <a:ext uri="{FF2B5EF4-FFF2-40B4-BE49-F238E27FC236}">
                <a16:creationId xmlns:a16="http://schemas.microsoft.com/office/drawing/2014/main" xmlns="" id="{491B594D-B374-460A-BE7E-EE39599D32C9}"/>
              </a:ext>
            </a:extLst>
          </p:cNvPr>
          <p:cNvPicPr>
            <a:picLocks noChangeAspect="1"/>
          </p:cNvPicPr>
          <p:nvPr/>
        </p:nvPicPr>
        <p:blipFill>
          <a:blip r:embed="rId6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05809" y="3767885"/>
            <a:ext cx="3065102" cy="2869140"/>
          </a:xfrm>
          <a:prstGeom prst="rect">
            <a:avLst/>
          </a:prstGeom>
        </p:spPr>
      </p:pic>
      <p:pic>
        <p:nvPicPr>
          <p:cNvPr id="14" name="Рисунок 13">
            <a:extLst>
              <a:ext uri="{FF2B5EF4-FFF2-40B4-BE49-F238E27FC236}">
                <a16:creationId xmlns:a16="http://schemas.microsoft.com/office/drawing/2014/main" xmlns="" id="{881F5618-33AA-42B7-B2AB-2A80592609CB}"/>
              </a:ext>
            </a:extLst>
          </p:cNvPr>
          <p:cNvPicPr>
            <a:picLocks noChangeAspect="1"/>
          </p:cNvPicPr>
          <p:nvPr/>
        </p:nvPicPr>
        <p:blipFill>
          <a:blip r:embed="rId7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3660347" y="3912079"/>
            <a:ext cx="4623335" cy="2710070"/>
          </a:xfrm>
          <a:prstGeom prst="rect">
            <a:avLst/>
          </a:prstGeom>
        </p:spPr>
      </p:pic>
      <p:pic>
        <p:nvPicPr>
          <p:cNvPr id="16" name="Рисунок 15">
            <a:extLst>
              <a:ext uri="{FF2B5EF4-FFF2-40B4-BE49-F238E27FC236}">
                <a16:creationId xmlns:a16="http://schemas.microsoft.com/office/drawing/2014/main" xmlns="" id="{741660E8-0200-4087-9864-7544C5DF9E9E}"/>
              </a:ext>
            </a:extLst>
          </p:cNvPr>
          <p:cNvPicPr>
            <a:picLocks noChangeAspect="1"/>
          </p:cNvPicPr>
          <p:nvPr/>
        </p:nvPicPr>
        <p:blipFill>
          <a:blip r:embed="rId8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8823336" y="3455234"/>
            <a:ext cx="2914784" cy="3328344"/>
          </a:xfrm>
          <a:prstGeom prst="rect">
            <a:avLst/>
          </a:prstGeom>
        </p:spPr>
      </p:pic>
      <p:sp>
        <p:nvSpPr>
          <p:cNvPr id="19" name="TextBox 18">
            <a:extLst>
              <a:ext uri="{FF2B5EF4-FFF2-40B4-BE49-F238E27FC236}">
                <a16:creationId xmlns:a16="http://schemas.microsoft.com/office/drawing/2014/main" xmlns="" id="{3E4C5C4A-2276-4C71-9A2A-0FEC41AF8F85}"/>
              </a:ext>
            </a:extLst>
          </p:cNvPr>
          <p:cNvSpPr txBox="1"/>
          <p:nvPr/>
        </p:nvSpPr>
        <p:spPr>
          <a:xfrm>
            <a:off x="3660347" y="3912079"/>
            <a:ext cx="1637474" cy="523220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pPr algn="ctr"/>
            <a:r>
              <a:rPr lang="en-US" sz="1400" dirty="0">
                <a:latin typeface="Arial Black" panose="020B0A04020102020204" pitchFamily="34" charset="0"/>
              </a:rPr>
              <a:t>STREAM-</a:t>
            </a:r>
            <a:r>
              <a:rPr lang="uk-UA" sz="1400" dirty="0">
                <a:latin typeface="Arial Black" panose="020B0A04020102020204" pitchFamily="34" charset="0"/>
              </a:rPr>
              <a:t>лабораторія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xmlns="" id="{DF611221-BC8E-4CD0-ADFE-ABC616D60EA1}"/>
              </a:ext>
            </a:extLst>
          </p:cNvPr>
          <p:cNvSpPr txBox="1"/>
          <p:nvPr/>
        </p:nvSpPr>
        <p:spPr>
          <a:xfrm flipH="1">
            <a:off x="10000964" y="6468260"/>
            <a:ext cx="1808233" cy="31531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dirty="0">
                <a:latin typeface="Arial Black" panose="020B0A04020102020204" pitchFamily="34" charset="0"/>
              </a:rPr>
              <a:t>МЕТЕОСТАНЦІЯ</a:t>
            </a:r>
          </a:p>
        </p:txBody>
      </p:sp>
      <p:sp>
        <p:nvSpPr>
          <p:cNvPr id="21" name="TextBox 20">
            <a:extLst>
              <a:ext uri="{FF2B5EF4-FFF2-40B4-BE49-F238E27FC236}">
                <a16:creationId xmlns:a16="http://schemas.microsoft.com/office/drawing/2014/main" xmlns="" id="{2F231227-CD4F-4395-AB74-5D30AD727807}"/>
              </a:ext>
            </a:extLst>
          </p:cNvPr>
          <p:cNvSpPr txBox="1"/>
          <p:nvPr/>
        </p:nvSpPr>
        <p:spPr>
          <a:xfrm flipH="1">
            <a:off x="294345" y="6581117"/>
            <a:ext cx="2366419" cy="307777"/>
          </a:xfrm>
          <a:prstGeom prst="rect">
            <a:avLst/>
          </a:prstGeom>
          <a:solidFill>
            <a:schemeClr val="bg1">
              <a:lumMod val="8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sz="1400" dirty="0">
                <a:latin typeface="Arial Black" panose="020B0A04020102020204" pitchFamily="34" charset="0"/>
              </a:rPr>
              <a:t>МЕДИЧНИЙ  КАБІНЕТ</a:t>
            </a:r>
          </a:p>
        </p:txBody>
      </p:sp>
    </p:spTree>
    <p:extLst>
      <p:ext uri="{BB962C8B-B14F-4D97-AF65-F5344CB8AC3E}">
        <p14:creationId xmlns:p14="http://schemas.microsoft.com/office/powerpoint/2010/main" xmlns="" val="10484677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extBox 2">
            <a:extLst>
              <a:ext uri="{FF2B5EF4-FFF2-40B4-BE49-F238E27FC236}">
                <a16:creationId xmlns:a16="http://schemas.microsoft.com/office/drawing/2014/main" xmlns="" id="{C0EF0D41-A3D3-44B6-A34E-C8F36607760B}"/>
              </a:ext>
            </a:extLst>
          </p:cNvPr>
          <p:cNvSpPr txBox="1"/>
          <p:nvPr/>
        </p:nvSpPr>
        <p:spPr>
          <a:xfrm>
            <a:off x="1617784" y="0"/>
            <a:ext cx="10466363" cy="338554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algn="just"/>
            <a:r>
              <a:rPr lang="uk-UA" sz="1600" dirty="0">
                <a:solidFill>
                  <a:schemeClr val="accent1">
                    <a:lumMod val="75000"/>
                  </a:schemeClr>
                </a:solidFill>
                <a:effectLst/>
                <a:latin typeface="Open Sans" panose="020B0606030504020204" pitchFamily="34" charset="0"/>
                <a:ea typeface="Calibri" panose="020F0502020204030204" pitchFamily="34" charset="0"/>
              </a:rPr>
              <a:t>             </a:t>
            </a:r>
            <a:endParaRPr lang="uk-UA" sz="1600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pic>
        <p:nvPicPr>
          <p:cNvPr id="7" name="Рисунок 6">
            <a:extLst>
              <a:ext uri="{FF2B5EF4-FFF2-40B4-BE49-F238E27FC236}">
                <a16:creationId xmlns:a16="http://schemas.microsoft.com/office/drawing/2014/main" xmlns="" id="{B1655F0E-F125-41F0-8109-CEACEC12C1E2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406768" y="1181686"/>
            <a:ext cx="9973995" cy="5676314"/>
          </a:xfrm>
          <a:prstGeom prst="rect">
            <a:avLst/>
          </a:prstGeom>
        </p:spPr>
      </p:pic>
      <p:sp>
        <p:nvSpPr>
          <p:cNvPr id="9" name="TextBox 8">
            <a:extLst>
              <a:ext uri="{FF2B5EF4-FFF2-40B4-BE49-F238E27FC236}">
                <a16:creationId xmlns:a16="http://schemas.microsoft.com/office/drawing/2014/main" xmlns="" id="{E42C83DE-F820-4506-80CD-410E4D4305A3}"/>
              </a:ext>
            </a:extLst>
          </p:cNvPr>
          <p:cNvSpPr txBox="1"/>
          <p:nvPr/>
        </p:nvSpPr>
        <p:spPr>
          <a:xfrm>
            <a:off x="1406768" y="169277"/>
            <a:ext cx="9973996" cy="1477328"/>
          </a:xfrm>
          <a:prstGeom prst="rect">
            <a:avLst/>
          </a:prstGeom>
          <a:solidFill>
            <a:schemeClr val="bg1">
              <a:lumMod val="75000"/>
            </a:schemeClr>
          </a:solidFill>
        </p:spPr>
        <p:txBody>
          <a:bodyPr wrap="square" rtlCol="0">
            <a:spAutoFit/>
          </a:bodyPr>
          <a:lstStyle/>
          <a:p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Директор  формує штат закладу, залучаючи кваліфікованих педагогічних та інших працівників відповідно до штатних нормативів ЗДОЯС №10.  У закладі проводиться ефективна кадрова політика та забезпечення можливостей для професійного розвитку педагогічних </a:t>
            </a:r>
            <a:r>
              <a:rPr lang="uk-UA" dirty="0" err="1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праціфвників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. Директор  сприяє підвищенню кваліфікації педагогічних працівників.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357915085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5242690-65C4-440E-85E9-DF7CD02DD785}"/>
              </a:ext>
            </a:extLst>
          </p:cNvPr>
          <p:cNvSpPr txBox="1">
            <a:spLocks/>
          </p:cNvSpPr>
          <p:nvPr/>
        </p:nvSpPr>
        <p:spPr>
          <a:xfrm>
            <a:off x="1476467" y="313452"/>
            <a:ext cx="8820472" cy="1280890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200" b="1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</a:rPr>
              <a:t>Кількісний та якісний склад педагогічних працівників</a:t>
            </a:r>
            <a:r>
              <a:rPr lang="uk-UA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uk-UA" sz="2200" b="1" dirty="0">
                <a:solidFill>
                  <a:schemeClr val="tx1">
                    <a:lumMod val="95000"/>
                    <a:lumOff val="5000"/>
                  </a:schemeClr>
                </a:solidFill>
                <a:latin typeface="Arial Black" panose="020B0A04020102020204" pitchFamily="34" charset="0"/>
              </a:rPr>
            </a:br>
            <a:r>
              <a:rPr lang="uk-UA" sz="2200" b="1" dirty="0">
                <a:solidFill>
                  <a:srgbClr val="96D6FF"/>
                </a:solidFill>
              </a:rPr>
              <a:t/>
            </a:r>
            <a:br>
              <a:rPr lang="uk-UA" sz="2200" b="1" dirty="0">
                <a:solidFill>
                  <a:srgbClr val="96D6FF"/>
                </a:solidFill>
              </a:rPr>
            </a:br>
            <a:r>
              <a:rPr lang="uk-UA" sz="18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У складі педагогічного колективу:</a:t>
            </a:r>
            <a:br>
              <a:rPr lang="uk-UA" sz="18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</a:br>
            <a:r>
              <a:rPr lang="uk-UA" sz="18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 директор, вихователь-методист, 18 вихователів, 2 музичних керівники, 1 інструктор з фізкультури, 1 практичний психолог,  2 асистенти вихователя.  Педагогічний колектив має достатньо високий освітній рівень</a:t>
            </a:r>
            <a:endParaRPr lang="uk-UA" b="1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A52AFE9-3CDD-45AF-914A-ACD04B4B43AB}"/>
              </a:ext>
            </a:extLst>
          </p:cNvPr>
          <p:cNvSpPr txBox="1">
            <a:spLocks/>
          </p:cNvSpPr>
          <p:nvPr/>
        </p:nvSpPr>
        <p:spPr>
          <a:xfrm>
            <a:off x="1789043" y="1594343"/>
            <a:ext cx="4869024" cy="5147026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341630" indent="0" algn="ctr">
              <a:lnSpc>
                <a:spcPct val="115000"/>
              </a:lnSpc>
              <a:spcAft>
                <a:spcPts val="1000"/>
              </a:spcAft>
              <a:buFont typeface="Wingdings 3" charset="2"/>
              <a:buNone/>
              <a:tabLst>
                <a:tab pos="342900" algn="l"/>
                <a:tab pos="685800" algn="l"/>
                <a:tab pos="914400" algn="l"/>
                <a:tab pos="1028700" algn="l"/>
              </a:tabLst>
            </a:pPr>
            <a:r>
              <a:rPr lang="uk-UA" sz="16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Кваліфікаційні категорії педагогічних працівників  ТЗДОЯС№10</a:t>
            </a:r>
          </a:p>
          <a:p>
            <a:pPr marL="0" marR="34163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342900" algn="l"/>
                <a:tab pos="685800" algn="l"/>
                <a:tab pos="914400" algn="l"/>
                <a:tab pos="1028700" algn="l"/>
              </a:tabLst>
            </a:pP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16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Вища категорія 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8 педагогів -33%, </a:t>
            </a:r>
          </a:p>
          <a:p>
            <a:pPr marL="0" marR="34163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342900" algn="l"/>
                <a:tab pos="685800" algn="l"/>
                <a:tab pos="914400" algn="l"/>
                <a:tab pos="1028700" algn="l"/>
              </a:tabLst>
            </a:pP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із них- 1 педагог має звання  «Старший вихователь »- 4.2%</a:t>
            </a:r>
          </a:p>
          <a:p>
            <a:pPr marL="0" marR="34163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342900" algn="l"/>
                <a:tab pos="685800" algn="l"/>
                <a:tab pos="914400" algn="l"/>
                <a:tab pos="1028700" algn="l"/>
              </a:tabLst>
            </a:pPr>
            <a:r>
              <a:rPr lang="uk-UA" sz="16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      І  категорія 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3 педагоги-12,5%, із  них- 2 педагоги мають звання «Вихователь – методист» -8%</a:t>
            </a:r>
          </a:p>
          <a:p>
            <a:pPr marR="341630" algn="just">
              <a:lnSpc>
                <a:spcPct val="115000"/>
              </a:lnSpc>
              <a:spcAft>
                <a:spcPts val="1000"/>
              </a:spcAft>
              <a:tabLst>
                <a:tab pos="342900" algn="l"/>
                <a:tab pos="685800" algn="l"/>
                <a:tab pos="914400" algn="l"/>
                <a:tab pos="1028700" algn="l"/>
              </a:tabLst>
            </a:pPr>
            <a:r>
              <a:rPr lang="uk-UA" sz="16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ІІ кваліфікаційна категорія 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– 10 педагогів -42 %.</a:t>
            </a:r>
          </a:p>
          <a:p>
            <a:pPr marR="341630" algn="just">
              <a:lnSpc>
                <a:spcPct val="115000"/>
              </a:lnSpc>
              <a:spcAft>
                <a:spcPts val="1000"/>
              </a:spcAft>
              <a:tabLst>
                <a:tab pos="342900" algn="l"/>
                <a:tab pos="685800" algn="l"/>
                <a:tab pos="914400" algn="l"/>
                <a:tab pos="1028700" algn="l"/>
              </a:tabLst>
            </a:pPr>
            <a:r>
              <a:rPr lang="uk-UA" sz="16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Спеціаліст</a:t>
            </a: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- 3 педагогів- 12,5%</a:t>
            </a:r>
          </a:p>
          <a:p>
            <a:pPr marL="0" marR="34163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342900" algn="l"/>
                <a:tab pos="685800" algn="l"/>
                <a:tab pos="914400" algn="l"/>
                <a:tab pos="1028700" algn="l"/>
              </a:tabLst>
            </a:pPr>
            <a:r>
              <a:rPr lang="uk-UA" sz="1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із них 1 педагог має звання «Вихователь – методист»-4%</a:t>
            </a:r>
          </a:p>
          <a:p>
            <a:pPr marL="0" marR="34163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342900" algn="l"/>
                <a:tab pos="685800" algn="l"/>
                <a:tab pos="914400" algn="l"/>
                <a:tab pos="1028700" algn="l"/>
              </a:tabLst>
            </a:pPr>
            <a:endParaRPr lang="uk-UA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0" marR="341630" indent="0" algn="just">
              <a:lnSpc>
                <a:spcPct val="115000"/>
              </a:lnSpc>
              <a:spcAft>
                <a:spcPts val="1000"/>
              </a:spcAft>
              <a:buNone/>
              <a:tabLst>
                <a:tab pos="342900" algn="l"/>
                <a:tab pos="685800" algn="l"/>
                <a:tab pos="914400" algn="l"/>
                <a:tab pos="1028700" algn="l"/>
              </a:tabLst>
            </a:pPr>
            <a:endParaRPr lang="uk-UA" sz="1600" b="1" dirty="0">
              <a:solidFill>
                <a:schemeClr val="accent1">
                  <a:lumMod val="50000"/>
                </a:schemeClr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sz="1400" dirty="0">
              <a:solidFill>
                <a:srgbClr val="ED378E"/>
              </a:solidFill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3FE22F57-CF4D-4E07-B84A-95F23E031BE7}"/>
              </a:ext>
            </a:extLst>
          </p:cNvPr>
          <p:cNvSpPr txBox="1">
            <a:spLocks/>
          </p:cNvSpPr>
          <p:nvPr/>
        </p:nvSpPr>
        <p:spPr>
          <a:xfrm>
            <a:off x="7010400" y="1829570"/>
            <a:ext cx="5181600" cy="491179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15000"/>
              </a:lnSpc>
              <a:spcAft>
                <a:spcPts val="1000"/>
              </a:spcAft>
            </a:pPr>
            <a:endParaRPr lang="uk-UA" sz="5600" b="1" dirty="0">
              <a:solidFill>
                <a:srgbClr val="ED378E"/>
              </a:solidFill>
              <a:latin typeface="Times New Roman" panose="02020603050405020304" pitchFamily="18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72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Освітній рівень педагогів  : </a:t>
            </a:r>
            <a:endParaRPr lang="uk-UA" sz="7200" b="1" dirty="0">
              <a:solidFill>
                <a:schemeClr val="accent1"/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5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повна вища освіта – 20 педагогів, що становить –83  %;</a:t>
            </a:r>
            <a:endParaRPr lang="uk-UA" sz="5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5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неповна вища - 4 педагогів, що становить – 17%</a:t>
            </a:r>
            <a:endParaRPr lang="uk-UA" sz="5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7200" b="1" dirty="0">
                <a:solidFill>
                  <a:schemeClr val="accent1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Стаж роботи педагогічних працівників</a:t>
            </a:r>
            <a:r>
              <a:rPr lang="uk-UA" sz="72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:</a:t>
            </a:r>
            <a:endParaRPr lang="uk-UA" sz="72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5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до 5 років – 4   педагогів, що становить –  17%;</a:t>
            </a:r>
            <a:endParaRPr lang="uk-UA" sz="5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5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 5 – до 10 років – 4 педагогів –17  %; 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5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 10 до 20 років – 6 педагогів – 25% %; </a:t>
            </a:r>
            <a:endParaRPr lang="uk-UA" sz="5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5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від 20 до 30 років – 3 педагогів-13%, більше</a:t>
            </a:r>
          </a:p>
          <a:p>
            <a:pPr algn="just">
              <a:lnSpc>
                <a:spcPct val="115000"/>
              </a:lnSpc>
              <a:spcAft>
                <a:spcPts val="1000"/>
              </a:spcAft>
            </a:pPr>
            <a:r>
              <a:rPr lang="uk-UA" sz="5600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 30 років – 6 педагогів  -25   %.</a:t>
            </a:r>
            <a:endParaRPr lang="uk-UA" sz="5600" b="1" dirty="0">
              <a:solidFill>
                <a:schemeClr val="accent1">
                  <a:lumMod val="50000"/>
                </a:schemeClr>
              </a:solidFill>
              <a:latin typeface="Calibri" panose="020F050202020403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85608009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3A5294-C3EC-4F2E-8728-053F4B702ADC}"/>
              </a:ext>
            </a:extLst>
          </p:cNvPr>
          <p:cNvSpPr txBox="1">
            <a:spLocks/>
          </p:cNvSpPr>
          <p:nvPr/>
        </p:nvSpPr>
        <p:spPr>
          <a:xfrm>
            <a:off x="179513" y="116632"/>
            <a:ext cx="8924514" cy="1080120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Персональний внесок керівника у підвищення рівня організації навчально- виховного процесу </a:t>
            </a:r>
            <a:r>
              <a:rPr lang="uk-UA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C90521F1-2F67-4F00-85D9-6E9BFC14B3BE}"/>
              </a:ext>
            </a:extLst>
          </p:cNvPr>
          <p:cNvSpPr txBox="1">
            <a:spLocks/>
          </p:cNvSpPr>
          <p:nvPr/>
        </p:nvSpPr>
        <p:spPr>
          <a:xfrm>
            <a:off x="1580726" y="980728"/>
            <a:ext cx="8208912" cy="576064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lnSpc>
                <a:spcPct val="107000"/>
              </a:lnSpc>
              <a:buFont typeface="Wingdings 3" charset="2"/>
              <a:buNone/>
            </a:pPr>
            <a:r>
              <a:rPr lang="uk-UA" sz="64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Вжиті директором заходи щодо охоплення навчанням дітей 5 річного віку:</a:t>
            </a: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"/>
            </a:pP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проаналізовано банк даних дітей 5 річного віку, проаналізовано причини відмови від послуг ЗДОЯС,</a:t>
            </a:r>
            <a:endParaRPr lang="uk-UA" sz="4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"/>
            </a:pPr>
            <a:r>
              <a:rPr lang="uk-UA" sz="4800" dirty="0" err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прорекламовано</a:t>
            </a: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ЗДОЯС,</a:t>
            </a:r>
            <a:endParaRPr lang="uk-UA" sz="4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"/>
            </a:pPr>
            <a:r>
              <a:rPr lang="uk-UA" sz="4800" dirty="0" err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проінформувано</a:t>
            </a: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батьків про важливість відвідування дитиною ЗДОЯС: </a:t>
            </a: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uk-UA" sz="4800" dirty="0">
                <a:solidFill>
                  <a:srgbClr val="4B4B4B"/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спілкування з однолітками та гра, </a:t>
            </a:r>
            <a:endParaRPr lang="uk-UA" sz="48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uk-UA" sz="4800" dirty="0">
                <a:solidFill>
                  <a:srgbClr val="4B4B4B"/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забезпечення найбільш ефективних умов розвитку дитини,</a:t>
            </a:r>
            <a:endParaRPr lang="uk-UA" sz="48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§"/>
            </a:pPr>
            <a:r>
              <a:rPr lang="uk-UA" sz="4800" dirty="0">
                <a:solidFill>
                  <a:srgbClr val="4B4B4B"/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соціалізація.</a:t>
            </a:r>
            <a:endParaRPr lang="uk-UA" sz="48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Діє консультативний пункт «</a:t>
            </a:r>
            <a:r>
              <a:rPr lang="uk-UA" sz="4800" dirty="0" err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Дошколярик</a:t>
            </a: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» для дітей не  охоплених  дошкільною освітою</a:t>
            </a: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"/>
            </a:pP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Здійснювався соціальний та педагогічний патронат із метою сприяння взаємодії ЗДО та сім’ї</a:t>
            </a:r>
            <a:endParaRPr lang="uk-UA" sz="4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buFont typeface="Wingdings" panose="05000000000000000000" pitchFamily="2" charset="2"/>
              <a:buChar char="Ø"/>
            </a:pPr>
            <a:r>
              <a:rPr lang="uk-UA" sz="4800" dirty="0" err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ознайолмлено</a:t>
            </a: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батьків з різними формами роботи з дітьми 5 річного віку:</a:t>
            </a:r>
            <a:endParaRPr lang="uk-UA" sz="48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ü"/>
            </a:pP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Arial" panose="020B0604020202020204" pitchFamily="34" charset="0"/>
              </a:rPr>
              <a:t> групи короткотривалого перебування дітей,</a:t>
            </a:r>
            <a:endParaRPr lang="uk-UA" sz="4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spcAft>
                <a:spcPts val="1475"/>
              </a:spcAft>
              <a:buFont typeface="Wingdings" panose="05000000000000000000" pitchFamily="2" charset="2"/>
              <a:buChar char="ü"/>
            </a:pP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прогулянкові групи – де було запропоновано  організований повноцінний догляд, ігри, прогулянки на свіжому повітрі без спеціальної навчальної діяльності,</a:t>
            </a:r>
            <a:endParaRPr lang="uk-UA" sz="4800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pPr algn="just">
              <a:spcAft>
                <a:spcPts val="1475"/>
              </a:spcAft>
              <a:buFont typeface="Wingdings" panose="05000000000000000000" pitchFamily="2" charset="2"/>
              <a:buChar char="ü"/>
            </a:pPr>
            <a:r>
              <a:rPr lang="uk-UA" sz="48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Arial" panose="020B0604020202020204" pitchFamily="34" charset="0"/>
              </a:rPr>
              <a:t>консультативні – відвідування дітьми окремих занять з логопедом, психологом, іншими фахівцями (залежно від потреб);</a:t>
            </a:r>
            <a:r>
              <a:rPr lang="uk-UA" sz="4800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639018797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C45AFFF8-830B-4DE5-B5A0-1EE3BA5B3320}"/>
              </a:ext>
            </a:extLst>
          </p:cNvPr>
          <p:cNvSpPr txBox="1">
            <a:spLocks/>
          </p:cNvSpPr>
          <p:nvPr/>
        </p:nvSpPr>
        <p:spPr>
          <a:xfrm>
            <a:off x="179512" y="116632"/>
            <a:ext cx="8964488" cy="832777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14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 ВЖИТІ ЗАХОДИ ЩОДО ВПРОВАДЖЕННЯ ІННОВАЦІЙНИХ ПЕДАГОГІЧНИХ ТЕХНОЛІЙ У ОСВІТНІЙ ПРОЦЕС</a:t>
            </a:r>
            <a:br>
              <a:rPr lang="uk-UA" sz="14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4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400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24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sz="2400" dirty="0"/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E14C1274-974B-4A85-A86A-DB7EC81BCE00}"/>
              </a:ext>
            </a:extLst>
          </p:cNvPr>
          <p:cNvSpPr txBox="1">
            <a:spLocks/>
          </p:cNvSpPr>
          <p:nvPr/>
        </p:nvSpPr>
        <p:spPr>
          <a:xfrm>
            <a:off x="505116" y="949410"/>
            <a:ext cx="4066883" cy="43204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b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Вжиті заходи</a:t>
            </a:r>
            <a:endParaRPr lang="uk-UA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924B89AD-B6E0-4157-BEA4-234F2C232040}"/>
              </a:ext>
            </a:extLst>
          </p:cNvPr>
          <p:cNvSpPr txBox="1">
            <a:spLocks/>
          </p:cNvSpPr>
          <p:nvPr/>
        </p:nvSpPr>
        <p:spPr>
          <a:xfrm>
            <a:off x="614605" y="1381457"/>
            <a:ext cx="3957394" cy="5359911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uk-UA" dirty="0">
                <a:solidFill>
                  <a:srgbClr val="00B05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вивчення інновацій, визнаних ефективними вітчизняними та світовими </a:t>
            </a:r>
            <a:r>
              <a:rPr lang="uk-UA" dirty="0" err="1">
                <a:solidFill>
                  <a:srgbClr val="00B05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педагогогами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uk-UA" dirty="0">
                <a:solidFill>
                  <a:srgbClr val="00B05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розробка методичних рекомендацій щодо організації роботи </a:t>
            </a: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uk-UA" dirty="0">
                <a:solidFill>
                  <a:srgbClr val="00B05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моніторинг ефективності впровадження інновацій; перевірка результативності;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buFont typeface="Wingdings" panose="05000000000000000000" pitchFamily="2" charset="2"/>
              <a:buChar char="v"/>
            </a:pPr>
            <a:r>
              <a:rPr lang="uk-UA" dirty="0">
                <a:solidFill>
                  <a:srgbClr val="00B05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створення бази даних щодо впровадження інновацій у діяльність ТЗДОЯС:</a:t>
            </a:r>
            <a:endParaRPr lang="uk-UA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xmlns="" id="{A17FD568-5F56-4324-9938-D806639AEA5B}"/>
              </a:ext>
            </a:extLst>
          </p:cNvPr>
          <p:cNvSpPr txBox="1">
            <a:spLocks/>
          </p:cNvSpPr>
          <p:nvPr/>
        </p:nvSpPr>
        <p:spPr>
          <a:xfrm>
            <a:off x="4427984" y="949409"/>
            <a:ext cx="4570939" cy="463367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База даних ТЗДОЯС№10</a:t>
            </a:r>
            <a:endParaRPr lang="uk-UA" b="1" dirty="0">
              <a:solidFill>
                <a:schemeClr val="accent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graphicFrame>
        <p:nvGraphicFramePr>
          <p:cNvPr id="6" name="Місце для вмісту 7">
            <a:extLst>
              <a:ext uri="{FF2B5EF4-FFF2-40B4-BE49-F238E27FC236}">
                <a16:creationId xmlns:a16="http://schemas.microsoft.com/office/drawing/2014/main" xmlns="" id="{16CE82C4-BC17-45CB-A106-9A62D2170AF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503272526"/>
              </p:ext>
            </p:extLst>
          </p:nvPr>
        </p:nvGraphicFramePr>
        <p:xfrm>
          <a:off x="4427984" y="1328801"/>
          <a:ext cx="7445964" cy="5524390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289790">
                  <a:extLst>
                    <a:ext uri="{9D8B030D-6E8A-4147-A177-3AD203B41FA5}">
                      <a16:colId xmlns:a16="http://schemas.microsoft.com/office/drawing/2014/main" xmlns="" val="1458022638"/>
                    </a:ext>
                  </a:extLst>
                </a:gridCol>
                <a:gridCol w="1338469">
                  <a:extLst>
                    <a:ext uri="{9D8B030D-6E8A-4147-A177-3AD203B41FA5}">
                      <a16:colId xmlns:a16="http://schemas.microsoft.com/office/drawing/2014/main" xmlns="" val="2504197460"/>
                    </a:ext>
                  </a:extLst>
                </a:gridCol>
                <a:gridCol w="914400">
                  <a:extLst>
                    <a:ext uri="{9D8B030D-6E8A-4147-A177-3AD203B41FA5}">
                      <a16:colId xmlns:a16="http://schemas.microsoft.com/office/drawing/2014/main" xmlns="" val="3045833845"/>
                    </a:ext>
                  </a:extLst>
                </a:gridCol>
                <a:gridCol w="4903305">
                  <a:extLst>
                    <a:ext uri="{9D8B030D-6E8A-4147-A177-3AD203B41FA5}">
                      <a16:colId xmlns:a16="http://schemas.microsoft.com/office/drawing/2014/main" xmlns="" val="3053926266"/>
                    </a:ext>
                  </a:extLst>
                </a:gridCol>
              </a:tblGrid>
              <a:tr h="590087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</a:rPr>
                        <a:t>1.</a:t>
                      </a:r>
                      <a:endParaRPr lang="uk-UA" sz="9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Осадця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М.І.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Практичний психолог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Інтерактивні настільні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ігрияк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інноваційний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інструментрозвитку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емоційного інтелекту та соціальної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компетентностідошкільників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у цифрову еру</a:t>
                      </a:r>
                    </a:p>
                  </a:txBody>
                  <a:tcPr marL="48868" marR="48868" marT="0" marB="0"/>
                </a:tc>
                <a:extLst>
                  <a:ext uri="{0D108BD9-81ED-4DB2-BD59-A6C34878D82A}">
                    <a16:rowId xmlns:a16="http://schemas.microsoft.com/office/drawing/2014/main" xmlns="" val="1590480793"/>
                  </a:ext>
                </a:extLst>
              </a:tr>
              <a:tr h="42915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</a:rPr>
                        <a:t>2</a:t>
                      </a:r>
                      <a:r>
                        <a:rPr lang="ru-RU" sz="1000">
                          <a:effectLst/>
                        </a:rPr>
                        <a:t>.</a:t>
                      </a:r>
                      <a:endParaRPr lang="uk-UA" sz="9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>
                          <a:effectLst/>
                          <a:latin typeface="Arial Black" panose="020B0A04020102020204" pitchFamily="34" charset="0"/>
                        </a:rPr>
                        <a:t>Жорняк К.О.</a:t>
                      </a:r>
                      <a:endParaRPr lang="uk-UA" sz="12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Муз.кер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Музикотерапія в роботі з дошкільниками</a:t>
                      </a:r>
                    </a:p>
                  </a:txBody>
                  <a:tcPr marL="48868" marR="48868" marT="0" marB="0"/>
                </a:tc>
                <a:extLst>
                  <a:ext uri="{0D108BD9-81ED-4DB2-BD59-A6C34878D82A}">
                    <a16:rowId xmlns:a16="http://schemas.microsoft.com/office/drawing/2014/main" xmlns="" val="2566232860"/>
                  </a:ext>
                </a:extLst>
              </a:tr>
              <a:tr h="711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</a:rPr>
                        <a:t>3</a:t>
                      </a:r>
                      <a:r>
                        <a:rPr lang="ru-RU" sz="1000">
                          <a:effectLst/>
                        </a:rPr>
                        <a:t>.</a:t>
                      </a:r>
                      <a:endParaRPr lang="uk-UA" sz="9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>
                          <a:effectLst/>
                          <a:latin typeface="Arial Black" panose="020B0A04020102020204" pitchFamily="34" charset="0"/>
                        </a:rPr>
                        <a:t>Когут Н.П.</a:t>
                      </a:r>
                      <a:endParaRPr lang="uk-UA" sz="12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Муз.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кер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.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Виховання патріотизму у дітей дошкільного віку  засобами українського фольклору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868" marR="48868" marT="0" marB="0"/>
                </a:tc>
                <a:extLst>
                  <a:ext uri="{0D108BD9-81ED-4DB2-BD59-A6C34878D82A}">
                    <a16:rowId xmlns:a16="http://schemas.microsoft.com/office/drawing/2014/main" xmlns="" val="3215641356"/>
                  </a:ext>
                </a:extLst>
              </a:tr>
              <a:tr h="711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</a:rPr>
                        <a:t>4</a:t>
                      </a:r>
                      <a:endParaRPr lang="uk-UA" sz="9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>
                          <a:effectLst/>
                          <a:latin typeface="Arial Black" panose="020B0A04020102020204" pitchFamily="34" charset="0"/>
                        </a:rPr>
                        <a:t>Байдак Л.В.</a:t>
                      </a:r>
                      <a:endParaRPr lang="uk-UA" sz="12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Вихов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.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Проєктний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підхід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у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ЗДО:створення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навчальних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міні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проєктів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з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дітьми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дошкільного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віку</a:t>
                      </a:r>
                      <a:endParaRPr lang="ru-RU" sz="1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extLst>
                  <a:ext uri="{0D108BD9-81ED-4DB2-BD59-A6C34878D82A}">
                    <a16:rowId xmlns:a16="http://schemas.microsoft.com/office/drawing/2014/main" xmlns="" val="3730359708"/>
                  </a:ext>
                </a:extLst>
              </a:tr>
              <a:tr h="71125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</a:rPr>
                        <a:t>5</a:t>
                      </a:r>
                      <a:endParaRPr lang="uk-UA" sz="90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>
                          <a:effectLst/>
                          <a:latin typeface="Arial Black" panose="020B0A04020102020204" pitchFamily="34" charset="0"/>
                        </a:rPr>
                        <a:t>Сулипа Н.Б.</a:t>
                      </a:r>
                      <a:endParaRPr lang="uk-UA" sz="12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Вихов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.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Впровадження ідей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Монтессорі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в практику роботи з дітьми раннього та дошкільного віку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868" marR="48868" marT="0" marB="0"/>
                </a:tc>
                <a:extLst>
                  <a:ext uri="{0D108BD9-81ED-4DB2-BD59-A6C34878D82A}">
                    <a16:rowId xmlns:a16="http://schemas.microsoft.com/office/drawing/2014/main" xmlns="" val="1293996648"/>
                  </a:ext>
                </a:extLst>
              </a:tr>
              <a:tr h="207802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 dirty="0">
                          <a:effectLst/>
                        </a:rPr>
                        <a:t>6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0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7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0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0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8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9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Машталяр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Н.М.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Пшибиш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Н.В.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Гурська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Р.Р.</a:t>
                      </a: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Вихов</a:t>
                      </a:r>
                      <a:r>
                        <a:rPr lang="ru-RU" sz="1200" dirty="0">
                          <a:effectLst/>
                          <a:latin typeface="Arial Black" panose="020B0A04020102020204" pitchFamily="34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Вихов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Вихов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.</a:t>
                      </a:r>
                      <a:endParaRPr lang="ru-RU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8868" marR="48868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Впровадження ідей сталого розвитку у роботі з дошкільниками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Рання профорієнтація дошкільників через сюжетно-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рольві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ігри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Використання сучасних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іннноваційних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технологій під час ознайомлення дошкільнят з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елентами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економіки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200" dirty="0">
                        <a:effectLst/>
                        <a:latin typeface="Arial Black" panose="020B0A04020102020204" pitchFamily="34" charset="0"/>
                      </a:endParaRP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8868" marR="48868" marT="0" marB="0"/>
                </a:tc>
                <a:extLst>
                  <a:ext uri="{0D108BD9-81ED-4DB2-BD59-A6C34878D82A}">
                    <a16:rowId xmlns:a16="http://schemas.microsoft.com/office/drawing/2014/main" xmlns="" val="2912290916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648554316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B9AB33D5-DFD5-4D47-AB44-2D980FD8BD9D}"/>
              </a:ext>
            </a:extLst>
          </p:cNvPr>
          <p:cNvSpPr txBox="1">
            <a:spLocks/>
          </p:cNvSpPr>
          <p:nvPr/>
        </p:nvSpPr>
        <p:spPr>
          <a:xfrm>
            <a:off x="628791" y="0"/>
            <a:ext cx="11464508" cy="1196752"/>
          </a:xfrm>
          <a:prstGeom prst="rect">
            <a:avLst/>
          </a:prstGeom>
        </p:spPr>
        <p:txBody>
          <a:bodyPr>
            <a:normAutofit fontScale="975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База даних щодо впровадження                          інноваційних </a:t>
            </a:r>
            <a:r>
              <a:rPr lang="uk-UA" dirty="0" err="1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технолій</a:t>
            </a:r>
            <a:r>
              <a:rPr lang="uk-UA" dirty="0">
                <a:solidFill>
                  <a:schemeClr val="accent2">
                    <a:lumMod val="50000"/>
                  </a:schemeClr>
                </a:solidFill>
                <a:latin typeface="Arial Black" panose="020B0A04020102020204" pitchFamily="34" charset="0"/>
              </a:rPr>
              <a:t> ТЗДОЯС №10</a:t>
            </a:r>
          </a:p>
        </p:txBody>
      </p:sp>
      <p:graphicFrame>
        <p:nvGraphicFramePr>
          <p:cNvPr id="3" name="Місце для вмісту 9">
            <a:extLst>
              <a:ext uri="{FF2B5EF4-FFF2-40B4-BE49-F238E27FC236}">
                <a16:creationId xmlns:a16="http://schemas.microsoft.com/office/drawing/2014/main" xmlns="" id="{84CD80C3-4C62-4898-BEC4-03A18ED757CB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524048991"/>
              </p:ext>
            </p:extLst>
          </p:nvPr>
        </p:nvGraphicFramePr>
        <p:xfrm>
          <a:off x="397566" y="1152939"/>
          <a:ext cx="5433391" cy="5342597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318795">
                  <a:extLst>
                    <a:ext uri="{9D8B030D-6E8A-4147-A177-3AD203B41FA5}">
                      <a16:colId xmlns:a16="http://schemas.microsoft.com/office/drawing/2014/main" xmlns="" val="1772495171"/>
                    </a:ext>
                  </a:extLst>
                </a:gridCol>
                <a:gridCol w="1045081">
                  <a:extLst>
                    <a:ext uri="{9D8B030D-6E8A-4147-A177-3AD203B41FA5}">
                      <a16:colId xmlns:a16="http://schemas.microsoft.com/office/drawing/2014/main" xmlns="" val="3955705843"/>
                    </a:ext>
                  </a:extLst>
                </a:gridCol>
                <a:gridCol w="928749">
                  <a:extLst>
                    <a:ext uri="{9D8B030D-6E8A-4147-A177-3AD203B41FA5}">
                      <a16:colId xmlns:a16="http://schemas.microsoft.com/office/drawing/2014/main" xmlns="" val="687810754"/>
                    </a:ext>
                  </a:extLst>
                </a:gridCol>
                <a:gridCol w="3140766">
                  <a:extLst>
                    <a:ext uri="{9D8B030D-6E8A-4147-A177-3AD203B41FA5}">
                      <a16:colId xmlns:a16="http://schemas.microsoft.com/office/drawing/2014/main" xmlns="" val="951820512"/>
                    </a:ext>
                  </a:extLst>
                </a:gridCol>
              </a:tblGrid>
              <a:tr h="58379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0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endParaRPr lang="uk-UA" sz="10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endParaRPr lang="uk-UA" sz="10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4068134996"/>
                  </a:ext>
                </a:extLst>
              </a:tr>
              <a:tr h="74279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8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9</a:t>
                      </a: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 dirty="0" err="1">
                          <a:effectLst/>
                          <a:latin typeface="Arial Black" panose="020B0A04020102020204" pitchFamily="34" charset="0"/>
                        </a:rPr>
                        <a:t>Слабаш</a:t>
                      </a: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</a:rPr>
                        <a:t> І.І.</a:t>
                      </a:r>
                      <a:endParaRPr lang="uk-UA" sz="10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0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Впровадження інноваційних </a:t>
                      </a:r>
                      <a:r>
                        <a:rPr lang="uk-UA" sz="1000" dirty="0" err="1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здоров’язбереувальних</a:t>
                      </a: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 технологій в практику роботи закладу дошкільної освіти</a:t>
                      </a: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3172036149"/>
                  </a:ext>
                </a:extLst>
              </a:tr>
              <a:tr h="7244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8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10</a:t>
                      </a: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  <a:latin typeface="Arial Black" panose="020B0A04020102020204" pitchFamily="34" charset="0"/>
                        </a:rPr>
                        <a:t>Дяків  М.В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0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Впровадження елементів</a:t>
                      </a:r>
                      <a:r>
                        <a:rPr lang="en-US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STREAM – </a:t>
                      </a: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освіти в математичний  розвиток дітей  через конструювання в практику роботи закладу дошкільної освіти</a:t>
                      </a: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3464030754"/>
                  </a:ext>
                </a:extLst>
              </a:tr>
              <a:tr h="68904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800" dirty="0">
                          <a:effectLst/>
                        </a:rPr>
                        <a:t>1</a:t>
                      </a:r>
                      <a:r>
                        <a:rPr lang="uk-UA" sz="800" dirty="0">
                          <a:effectLst/>
                        </a:rPr>
                        <a:t>1</a:t>
                      </a: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  <a:latin typeface="Arial Black" panose="020B0A04020102020204" pitchFamily="34" charset="0"/>
                        </a:rPr>
                        <a:t>Довгаль Н.А.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>
                          <a:effectLst/>
                          <a:latin typeface="Arial Black" panose="020B0A04020102020204" pitchFamily="34" charset="0"/>
                        </a:rPr>
                        <a:t> 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000" dirty="0" err="1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0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Художньо-естетичний розвиток дошкільників засобами </a:t>
                      </a:r>
                      <a:r>
                        <a:rPr lang="uk-UA" sz="1000" dirty="0" err="1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декоративно</a:t>
                      </a: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прикладного мистецтва</a:t>
                      </a: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1708860582"/>
                  </a:ext>
                </a:extLst>
              </a:tr>
              <a:tr h="5524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800" dirty="0">
                          <a:effectLst/>
                        </a:rPr>
                        <a:t>12</a:t>
                      </a: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Антонюк- </a:t>
                      </a:r>
                    </a:p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Красавіна</a:t>
                      </a: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</a:t>
                      </a: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0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Круги </a:t>
                      </a:r>
                      <a:r>
                        <a:rPr lang="uk-UA" sz="1000" dirty="0" err="1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Луллія</a:t>
                      </a: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-  універсальний інструмент всебічного розвитку дошкільнят</a:t>
                      </a: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1986922390"/>
                  </a:ext>
                </a:extLst>
              </a:tr>
              <a:tr h="552429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800" dirty="0">
                          <a:effectLst/>
                        </a:rPr>
                        <a:t>13</a:t>
                      </a: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 dirty="0" err="1">
                          <a:effectLst/>
                          <a:latin typeface="Arial Black" panose="020B0A04020102020204" pitchFamily="34" charset="0"/>
                        </a:rPr>
                        <a:t>Іванців</a:t>
                      </a: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</a:rPr>
                        <a:t> М.В.</a:t>
                      </a:r>
                      <a:endParaRPr lang="uk-UA" sz="10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0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</a:rPr>
                        <a:t>Патріотичне виховання дошкільників.</a:t>
                      </a:r>
                      <a:endParaRPr lang="uk-UA" sz="10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857009418"/>
                  </a:ext>
                </a:extLst>
              </a:tr>
              <a:tr h="724481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800" dirty="0">
                          <a:effectLst/>
                        </a:rPr>
                        <a:t>14</a:t>
                      </a: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  <a:latin typeface="Arial Black" panose="020B0A04020102020204" pitchFamily="34" charset="0"/>
                        </a:rPr>
                        <a:t>Ковалик Т.С.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0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«Театр у долонях дитини : інтеграція театралізованої діяльності з сенсорною, мовленнєвою та соціальною взаємодією</a:t>
                      </a: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2085888059"/>
                  </a:ext>
                </a:extLst>
              </a:tr>
              <a:tr h="773140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800" dirty="0">
                          <a:effectLst/>
                        </a:rPr>
                        <a:t>15</a:t>
                      </a:r>
                      <a:endParaRPr lang="uk-UA" sz="7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000">
                          <a:effectLst/>
                          <a:latin typeface="Arial Black" panose="020B0A04020102020204" pitchFamily="34" charset="0"/>
                        </a:rPr>
                        <a:t>Тивонюк М.В.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0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0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38741" marR="3874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000" dirty="0">
                          <a:effectLst/>
                          <a:latin typeface="Arial Black" panose="020B0A04020102020204" pitchFamily="34" charset="0"/>
                        </a:rPr>
                        <a:t>Формування соціально-компетентної  особистості дошкільника в інтегрованому освітньому просторі.</a:t>
                      </a:r>
                      <a:endParaRPr lang="uk-UA" sz="10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38741" marR="38741" marT="0" marB="0"/>
                </a:tc>
                <a:extLst>
                  <a:ext uri="{0D108BD9-81ED-4DB2-BD59-A6C34878D82A}">
                    <a16:rowId xmlns:a16="http://schemas.microsoft.com/office/drawing/2014/main" xmlns="" val="315124942"/>
                  </a:ext>
                </a:extLst>
              </a:tr>
            </a:tbl>
          </a:graphicData>
        </a:graphic>
      </p:graphicFrame>
      <p:graphicFrame>
        <p:nvGraphicFramePr>
          <p:cNvPr id="4" name="Місце для вмісту 10">
            <a:extLst>
              <a:ext uri="{FF2B5EF4-FFF2-40B4-BE49-F238E27FC236}">
                <a16:creationId xmlns:a16="http://schemas.microsoft.com/office/drawing/2014/main" xmlns="" id="{535B1A20-07BE-46F5-BCC1-76B01DFD936F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677373478"/>
              </p:ext>
            </p:extLst>
          </p:nvPr>
        </p:nvGraphicFramePr>
        <p:xfrm>
          <a:off x="6218441" y="1196752"/>
          <a:ext cx="5433391" cy="5398735"/>
        </p:xfrm>
        <a:graphic>
          <a:graphicData uri="http://schemas.openxmlformats.org/drawingml/2006/table">
            <a:tbl>
              <a:tblPr firstRow="1" firstCol="1" bandRow="1" bandCol="1">
                <a:tableStyleId>{5C22544A-7EE6-4342-B048-85BDC9FD1C3A}</a:tableStyleId>
              </a:tblPr>
              <a:tblGrid>
                <a:gridCol w="418041">
                  <a:extLst>
                    <a:ext uri="{9D8B030D-6E8A-4147-A177-3AD203B41FA5}">
                      <a16:colId xmlns:a16="http://schemas.microsoft.com/office/drawing/2014/main" xmlns="" val="1520749788"/>
                    </a:ext>
                  </a:extLst>
                </a:gridCol>
                <a:gridCol w="1314822">
                  <a:extLst>
                    <a:ext uri="{9D8B030D-6E8A-4147-A177-3AD203B41FA5}">
                      <a16:colId xmlns:a16="http://schemas.microsoft.com/office/drawing/2014/main" xmlns="" val="3081613165"/>
                    </a:ext>
                  </a:extLst>
                </a:gridCol>
                <a:gridCol w="1102112">
                  <a:extLst>
                    <a:ext uri="{9D8B030D-6E8A-4147-A177-3AD203B41FA5}">
                      <a16:colId xmlns:a16="http://schemas.microsoft.com/office/drawing/2014/main" xmlns="" val="801317514"/>
                    </a:ext>
                  </a:extLst>
                </a:gridCol>
                <a:gridCol w="2598416">
                  <a:extLst>
                    <a:ext uri="{9D8B030D-6E8A-4147-A177-3AD203B41FA5}">
                      <a16:colId xmlns:a16="http://schemas.microsoft.com/office/drawing/2014/main" xmlns="" val="1297897284"/>
                    </a:ext>
                  </a:extLst>
                </a:gridCol>
              </a:tblGrid>
              <a:tr h="1000596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900" dirty="0">
                          <a:effectLst/>
                        </a:rPr>
                        <a:t>16</a:t>
                      </a:r>
                      <a:endParaRPr lang="uk-UA" sz="8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Тивонюк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М.В.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200" dirty="0" err="1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Формування соціально-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компетеної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</a:t>
                      </a:r>
                      <a:r>
                        <a:rPr lang="uk-UA" sz="1200" dirty="0" err="1">
                          <a:effectLst/>
                          <a:latin typeface="Arial Black" panose="020B0A04020102020204" pitchFamily="34" charset="0"/>
                        </a:rPr>
                        <a:t>собистості</a:t>
                      </a:r>
                      <a:r>
                        <a:rPr lang="uk-UA" sz="1200" dirty="0">
                          <a:effectLst/>
                          <a:latin typeface="Arial Black" panose="020B0A04020102020204" pitchFamily="34" charset="0"/>
                        </a:rPr>
                        <a:t> дошкільника в інтегрованому освітньому просторі.</a:t>
                      </a:r>
                      <a:endParaRPr lang="uk-UA" sz="12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416" marR="45416" marT="0" marB="0"/>
                </a:tc>
                <a:extLst>
                  <a:ext uri="{0D108BD9-81ED-4DB2-BD59-A6C34878D82A}">
                    <a16:rowId xmlns:a16="http://schemas.microsoft.com/office/drawing/2014/main" xmlns="" val="2188431446"/>
                  </a:ext>
                </a:extLst>
              </a:tr>
              <a:tr h="807375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900" dirty="0">
                          <a:effectLst/>
                        </a:rPr>
                        <a:t>17</a:t>
                      </a:r>
                      <a:endParaRPr lang="uk-UA" sz="8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 dirty="0" err="1">
                          <a:effectLst/>
                          <a:latin typeface="Arial Black" panose="020B0A04020102020204" pitchFamily="34" charset="0"/>
                        </a:rPr>
                        <a:t>Ревнюк</a:t>
                      </a: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 М.І.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100" dirty="0" err="1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 smtClean="0"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Технологія</a:t>
                      </a:r>
                      <a:r>
                        <a:rPr lang="uk-UA" sz="1100" baseline="0" dirty="0" smtClean="0"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 І </a:t>
                      </a:r>
                      <a:r>
                        <a:rPr lang="uk-UA" sz="1100" baseline="0" dirty="0" err="1" smtClean="0"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Стеценко”</a:t>
                      </a:r>
                      <a:r>
                        <a:rPr lang="uk-UA" sz="1100" baseline="0" dirty="0" smtClean="0"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 Логіка </a:t>
                      </a:r>
                      <a:r>
                        <a:rPr lang="uk-UA" sz="1100" baseline="0" smtClean="0">
                          <a:effectLst/>
                          <a:latin typeface="Arial Black" panose="020B0A04020102020204" pitchFamily="34" charset="0"/>
                          <a:ea typeface="+mn-ea"/>
                          <a:cs typeface="+mn-cs"/>
                        </a:rPr>
                        <a:t>світу”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416" marR="45416" marT="0" marB="0"/>
                </a:tc>
                <a:extLst>
                  <a:ext uri="{0D108BD9-81ED-4DB2-BD59-A6C34878D82A}">
                    <a16:rowId xmlns:a16="http://schemas.microsoft.com/office/drawing/2014/main" xmlns="" val="616564773"/>
                  </a:ext>
                </a:extLst>
              </a:tr>
              <a:tr h="829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900" dirty="0">
                          <a:effectLst/>
                        </a:rPr>
                        <a:t>18</a:t>
                      </a:r>
                      <a:endParaRPr lang="uk-UA" sz="8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 dirty="0" err="1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Саловська</a:t>
                      </a: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 О.В.</a:t>
                      </a: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1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1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Емоційний розвиток дітей дошкільного віку : ключові аспекти та стратегії.</a:t>
                      </a:r>
                    </a:p>
                  </a:txBody>
                  <a:tcPr marL="45416" marR="45416" marT="0" marB="0"/>
                </a:tc>
                <a:extLst>
                  <a:ext uri="{0D108BD9-81ED-4DB2-BD59-A6C34878D82A}">
                    <a16:rowId xmlns:a16="http://schemas.microsoft.com/office/drawing/2014/main" xmlns="" val="3189234036"/>
                  </a:ext>
                </a:extLst>
              </a:tr>
              <a:tr h="499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900" dirty="0">
                          <a:effectLst/>
                        </a:rPr>
                        <a:t>19</a:t>
                      </a:r>
                      <a:endParaRPr lang="uk-UA" sz="8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>
                          <a:effectLst/>
                          <a:latin typeface="Arial Black" panose="020B0A04020102020204" pitchFamily="34" charset="0"/>
                        </a:rPr>
                        <a:t>Зінько Г.М.</a:t>
                      </a:r>
                      <a:endParaRPr lang="uk-UA" sz="11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ru-RU" sz="1100">
                          <a:effectLst/>
                          <a:latin typeface="Arial Black" panose="020B0A04020102020204" pitchFamily="34" charset="0"/>
                        </a:rPr>
                        <a:t>вихователь</a:t>
                      </a:r>
                      <a:endParaRPr lang="uk-UA" sz="11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Формування </a:t>
                      </a:r>
                      <a:r>
                        <a:rPr lang="uk-UA" sz="1100" dirty="0" err="1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валеологічної</a:t>
                      </a: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 свідомості у дітей дошкільного віку</a:t>
                      </a:r>
                    </a:p>
                  </a:txBody>
                  <a:tcPr marL="45416" marR="45416" marT="0" marB="0"/>
                </a:tc>
                <a:extLst>
                  <a:ext uri="{0D108BD9-81ED-4DB2-BD59-A6C34878D82A}">
                    <a16:rowId xmlns:a16="http://schemas.microsoft.com/office/drawing/2014/main" xmlns="" val="4093895375"/>
                  </a:ext>
                </a:extLst>
              </a:tr>
              <a:tr h="499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9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20</a:t>
                      </a:r>
                      <a:endParaRPr lang="uk-UA" sz="8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 dirty="0" err="1">
                          <a:effectLst/>
                          <a:latin typeface="Arial Black" panose="020B0A04020102020204" pitchFamily="34" charset="0"/>
                        </a:rPr>
                        <a:t>Добродзій</a:t>
                      </a: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 М.О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>
                          <a:effectLst/>
                          <a:latin typeface="Arial Black" panose="020B0A04020102020204" pitchFamily="34" charset="0"/>
                        </a:rPr>
                        <a:t>Асистент вихователя</a:t>
                      </a:r>
                      <a:endParaRPr lang="uk-UA" sz="11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Розвиток мовлення дітей з ООП за опорними малюнками.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416" marR="45416" marT="0" marB="0"/>
                </a:tc>
                <a:extLst>
                  <a:ext uri="{0D108BD9-81ED-4DB2-BD59-A6C34878D82A}">
                    <a16:rowId xmlns:a16="http://schemas.microsoft.com/office/drawing/2014/main" xmlns="" val="1993929856"/>
                  </a:ext>
                </a:extLst>
              </a:tr>
              <a:tr h="113419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900" dirty="0">
                          <a:effectLst/>
                          <a:latin typeface="Times New Roman" panose="02020603050405020304" pitchFamily="18" charset="0"/>
                          <a:ea typeface="SimSun" panose="02010600030101010101" pitchFamily="2" charset="-122"/>
                          <a:cs typeface="Mangal" panose="02040503050203030202" pitchFamily="18" charset="0"/>
                        </a:rPr>
                        <a:t>21</a:t>
                      </a:r>
                      <a:endParaRPr lang="uk-UA" sz="8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>
                          <a:effectLst/>
                          <a:latin typeface="Arial Black" panose="020B0A04020102020204" pitchFamily="34" charset="0"/>
                        </a:rPr>
                        <a:t>Тріска Н.П.</a:t>
                      </a:r>
                      <a:endParaRPr lang="uk-UA" sz="110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Інструктор з фізкультури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 Фізичне  виховання дітей раннього та дошкільного віку  за авторською програмою М. М. Єфименко “Казкова фізкультура”  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416" marR="45416" marT="0" marB="0"/>
                </a:tc>
                <a:extLst>
                  <a:ext uri="{0D108BD9-81ED-4DB2-BD59-A6C34878D82A}">
                    <a16:rowId xmlns:a16="http://schemas.microsoft.com/office/drawing/2014/main" xmlns="" val="3378824486"/>
                  </a:ext>
                </a:extLst>
              </a:tr>
              <a:tr h="499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900" dirty="0">
                          <a:effectLst/>
                        </a:rPr>
                        <a:t>22</a:t>
                      </a:r>
                      <a:endParaRPr lang="uk-UA" sz="800" dirty="0">
                        <a:effectLst/>
                        <a:latin typeface="Times New Roman" panose="02020603050405020304" pitchFamily="18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Горлова О.С.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449580" algn="l"/>
                        </a:tabLs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 вихователь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SimSun" panose="02010600030101010101" pitchFamily="2" charset="-122"/>
                        <a:cs typeface="Mangal" panose="02040503050203030202" pitchFamily="18" charset="0"/>
                      </a:endParaRPr>
                    </a:p>
                  </a:txBody>
                  <a:tcPr marL="45416" marR="45416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100" dirty="0">
                          <a:effectLst/>
                          <a:latin typeface="Arial Black" panose="020B0A04020102020204" pitchFamily="34" charset="0"/>
                        </a:rPr>
                        <a:t>Арт-терапія , як засіб соціалізації дітей з ООП.</a:t>
                      </a:r>
                      <a:endParaRPr lang="uk-UA" sz="1100" dirty="0">
                        <a:effectLst/>
                        <a:latin typeface="Arial Black" panose="020B0A0402010202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45416" marR="45416" marT="0" marB="0"/>
                </a:tc>
                <a:extLst>
                  <a:ext uri="{0D108BD9-81ED-4DB2-BD59-A6C34878D82A}">
                    <a16:rowId xmlns:a16="http://schemas.microsoft.com/office/drawing/2014/main" xmlns="" val="2844006854"/>
                  </a:ext>
                </a:extLst>
              </a:tr>
            </a:tbl>
          </a:graphicData>
        </a:graphic>
      </p:graphicFrame>
      <p:sp>
        <p:nvSpPr>
          <p:cNvPr id="5" name="Rectangle 3">
            <a:extLst>
              <a:ext uri="{FF2B5EF4-FFF2-40B4-BE49-F238E27FC236}">
                <a16:creationId xmlns:a16="http://schemas.microsoft.com/office/drawing/2014/main" xmlns="" id="{C8300337-2C3E-4043-81C5-8F135F471C21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36165905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FCC6BDB5-C54E-4E5D-868A-B7C3978EF2CD}"/>
              </a:ext>
            </a:extLst>
          </p:cNvPr>
          <p:cNvSpPr txBox="1">
            <a:spLocks/>
          </p:cNvSpPr>
          <p:nvPr/>
        </p:nvSpPr>
        <p:spPr>
          <a:xfrm>
            <a:off x="251519" y="0"/>
            <a:ext cx="10615263" cy="1196752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endParaRPr lang="uk-UA" sz="1800" dirty="0">
              <a:solidFill>
                <a:srgbClr val="333333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r>
              <a:rPr lang="uk-UA" sz="1800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Харчування в ЗДОЯС №10 організовано відповідно до </a:t>
            </a:r>
            <a:br>
              <a:rPr lang="uk-UA" sz="1800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r>
              <a:rPr lang="uk-UA" sz="1800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Постанови КМУ від 24.03.2021 № 305 «</a:t>
            </a:r>
            <a:r>
              <a:rPr lang="uk-UA" sz="1800" dirty="0">
                <a:solidFill>
                  <a:srgbClr val="3849F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  <a:hlinkClick r:id="rId2"/>
              </a:rPr>
              <a:t>Про затвердження норм та Порядку організації харчування у закладах освіти та дитячих закладах оздоровлення та відпочинку</a:t>
            </a:r>
            <a:r>
              <a:rPr lang="uk-UA" sz="1800" dirty="0">
                <a:solidFill>
                  <a:srgbClr val="333333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»</a:t>
            </a:r>
            <a: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sz="18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906E3097-4F20-4A3F-83DF-24E5F9808056}"/>
              </a:ext>
            </a:extLst>
          </p:cNvPr>
          <p:cNvSpPr txBox="1">
            <a:spLocks/>
          </p:cNvSpPr>
          <p:nvPr/>
        </p:nvSpPr>
        <p:spPr>
          <a:xfrm>
            <a:off x="251520" y="1196752"/>
            <a:ext cx="4888427" cy="566124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b="1" i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1.Спосіб організації харчування:</a:t>
            </a:r>
            <a:endParaRPr lang="uk-UA" sz="4800" dirty="0">
              <a:solidFill>
                <a:srgbClr val="FF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Працівники, що входять до штатного розпису закладу, самостійно готують та реалізовують готові страви.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2. Режим харчування:</a:t>
            </a:r>
            <a:endParaRPr lang="uk-UA" sz="4800" dirty="0">
              <a:solidFill>
                <a:srgbClr val="FF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 fontAlgn="base"/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У закладі освіти 3-х разовий режим харчування. Тривалість сніданку і  підвечірку не менше ніж 20 хвилин, обіду — 25–30 хвилин. Їжу  видають дітям у суворо визначений час з інтервалами у не більше ніж чотири години.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3.</a:t>
            </a:r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Окреслено вимоги до планування меню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Для забезпечення </a:t>
            </a:r>
            <a:r>
              <a:rPr lang="uk-UA" sz="4800" dirty="0" err="1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різноманітністі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харчування, 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медичним працівником  закладу дошкільної освіти </a:t>
            </a:r>
            <a:r>
              <a:rPr lang="uk-UA" sz="4800" dirty="0" err="1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сладається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 </a:t>
            </a:r>
            <a:r>
              <a:rPr lang="uk-UA" sz="4800" u="sng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примірне чотиритижневе сезонне меню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затверджується директором.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Примірне чотиритижневе сезонне меню  використовуємо  </a:t>
            </a:r>
            <a:r>
              <a:rPr lang="uk-UA" sz="4800" u="sng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після погодження 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з </a:t>
            </a:r>
            <a:r>
              <a:rPr lang="uk-UA" sz="4800" u="sng" dirty="0" err="1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Держпродспоживслужбою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.</a:t>
            </a:r>
            <a:endParaRPr lang="uk-UA" sz="4800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4800" b="1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4.Розписано калорійність сніданку, обіду та вечері за віковими групами: 2-4 та  4—6 (7) років </a:t>
            </a:r>
            <a:r>
              <a:rPr lang="uk-UA" sz="4800" b="1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4800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b="1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5. Передбачено кількість білків, жирів і вуглеводів, яка має бути у стравах.</a:t>
            </a:r>
            <a:r>
              <a:rPr lang="uk-UA" sz="4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sz="4800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b="1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6. Розраховано добову потребу в рідині для дітей різних вікових груп</a:t>
            </a:r>
            <a:endParaRPr lang="uk-UA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dirty="0">
                <a:solidFill>
                  <a:srgbClr val="ED378E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dirty="0">
              <a:solidFill>
                <a:srgbClr val="ED378E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dirty="0">
                <a:solidFill>
                  <a:srgbClr val="ED378E"/>
                </a:solidFill>
                <a:latin typeface="Times New Roman" panose="02020603050405020304" pitchFamily="18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endParaRPr lang="uk-UA" dirty="0">
              <a:solidFill>
                <a:srgbClr val="ED378E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CE682D5E-C5BE-4525-9F9B-11F9111F5F7C}"/>
              </a:ext>
            </a:extLst>
          </p:cNvPr>
          <p:cNvSpPr txBox="1">
            <a:spLocks/>
          </p:cNvSpPr>
          <p:nvPr/>
        </p:nvSpPr>
        <p:spPr>
          <a:xfrm>
            <a:off x="5337307" y="1196752"/>
            <a:ext cx="3806693" cy="5472608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endParaRPr lang="uk-UA" b="1">
              <a:solidFill>
                <a:srgbClr val="000000"/>
              </a:solidFill>
              <a:latin typeface="Times New Roman" panose="02020603050405020304" pitchFamily="18" charset="0"/>
              <a:ea typeface="Times New Roman" panose="02020603050405020304" pitchFamily="18" charset="0"/>
            </a:endParaRPr>
          </a:p>
          <a:p>
            <a:r>
              <a:rPr lang="uk-UA" sz="6400" b="1">
                <a:solidFill>
                  <a:srgbClr val="FF000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Основними принципами організації харчування в  закладі дошкільної освіти є</a:t>
            </a:r>
            <a:r>
              <a:rPr lang="uk-UA" sz="6400">
                <a:solidFill>
                  <a:srgbClr val="FF0000"/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:</a:t>
            </a:r>
          </a:p>
          <a:p>
            <a:r>
              <a:rPr lang="uk-UA" sz="6400">
                <a:solidFill>
                  <a:schemeClr val="bg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* енергетична цінність раціонів відповідає енерговитратам дітей,</a:t>
            </a:r>
          </a:p>
          <a:p>
            <a:r>
              <a:rPr lang="uk-UA" sz="6400">
                <a:solidFill>
                  <a:schemeClr val="bg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* збалансованість та максимальна різноманітність раціону,</a:t>
            </a:r>
          </a:p>
          <a:p>
            <a:r>
              <a:rPr lang="uk-UA" sz="6400">
                <a:solidFill>
                  <a:schemeClr val="bg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* технологічна та кулінарна обробка продуктів і страв, що забезпечує їх смакові якості та зберігає вихідну харчову цінність,</a:t>
            </a:r>
          </a:p>
          <a:p>
            <a:r>
              <a:rPr lang="uk-UA" sz="6400">
                <a:solidFill>
                  <a:schemeClr val="bg2">
                    <a:lumMod val="50000"/>
                  </a:schemeClr>
                </a:solidFill>
                <a:latin typeface="Segoe UI Black" panose="020B0A02040204020203" pitchFamily="34" charset="0"/>
                <a:ea typeface="Segoe UI Black" panose="020B0A02040204020203" pitchFamily="34" charset="0"/>
              </a:rPr>
              <a:t>* забезпечення санітарно-гігієнічних норм (дотримання всіх санітарних вимог до стану харчоблоку, продуктів харчування, їх транспортування, зберігання, приготування та роздачі страв).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4220276998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55ACBC9C-88C9-48E2-9E6D-CF921954F587}"/>
              </a:ext>
            </a:extLst>
          </p:cNvPr>
          <p:cNvSpPr/>
          <p:nvPr/>
        </p:nvSpPr>
        <p:spPr>
          <a:xfrm>
            <a:off x="395536" y="722112"/>
            <a:ext cx="8568952" cy="655564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342900" lvl="0" indent="-342900" algn="r">
              <a:buFont typeface="Wingdings" panose="05000000000000000000" pitchFamily="2" charset="2"/>
              <a:buChar char="v"/>
            </a:pPr>
            <a:r>
              <a:rPr lang="uk-UA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</a:t>
            </a:r>
            <a:r>
              <a:rPr lang="uk-UA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Вартість харчування одного вихованця  ТЗДОЯС №10 у 24/25 </a:t>
            </a:r>
            <a:r>
              <a:rPr lang="uk-UA" sz="2000" b="1" dirty="0" err="1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н.р</a:t>
            </a:r>
            <a:r>
              <a:rPr lang="uk-UA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.</a:t>
            </a:r>
          </a:p>
          <a:p>
            <a:pPr marL="342900" lvl="0" indent="-342900">
              <a:buFontTx/>
              <a:buChar char="-"/>
            </a:pPr>
            <a:r>
              <a:rPr lang="uk-UA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50 грн. на день</a:t>
            </a:r>
            <a:r>
              <a:rPr lang="en-US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 I</a:t>
            </a:r>
            <a:r>
              <a:rPr lang="uk-UA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 молодших та молодших групах; </a:t>
            </a:r>
          </a:p>
          <a:p>
            <a:pPr marL="342900" lvl="0" indent="-342900">
              <a:buFontTx/>
              <a:buChar char="-"/>
            </a:pPr>
            <a:r>
              <a:rPr lang="uk-UA" sz="2000" b="1" dirty="0">
                <a:solidFill>
                  <a:srgbClr val="FF0000"/>
                </a:solidFill>
                <a:latin typeface="Times New Roman" pitchFamily="18" charset="0"/>
                <a:cs typeface="Times New Roman" pitchFamily="18" charset="0"/>
              </a:rPr>
              <a:t>65 грн. на день у середніх та старших групах</a:t>
            </a:r>
          </a:p>
          <a:p>
            <a:pPr marL="342900" lvl="0" indent="-342900">
              <a:buFontTx/>
              <a:buChar char="-"/>
            </a:pPr>
            <a:endParaRPr lang="uk-U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Батьки сплачують за харчування дітей у розмірі 60% від вартості харчування на день.</a:t>
            </a:r>
          </a:p>
          <a:p>
            <a:pPr marL="342900" lvl="0" indent="-342900">
              <a:buFont typeface="Wingdings" panose="05000000000000000000" pitchFamily="2" charset="2"/>
              <a:buChar char="v"/>
            </a:pPr>
            <a:endParaRPr lang="uk-UA" sz="2000" b="1" dirty="0">
              <a:solidFill>
                <a:srgbClr val="00B05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solidFill>
                  <a:srgbClr val="00B050"/>
                </a:solidFill>
                <a:latin typeface="Times New Roman" pitchFamily="18" charset="0"/>
                <a:cs typeface="Times New Roman" pitchFamily="18" charset="0"/>
              </a:rPr>
              <a:t>Пільгові категорії , звільнені від плати за харчування:</a:t>
            </a:r>
          </a:p>
          <a:p>
            <a:pPr algn="just"/>
            <a:r>
              <a:rPr lang="uk-UA" sz="1400" b="1" dirty="0"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діти, батьки яких є учасниками бойових дій; діти з особливими освітніми потребами; діти з малозабезпечених сімей ; ВПО; інваліди; діти, батьки яких опинилися у СЖО;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д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іти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,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які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мають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статус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дитини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, яка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постраждала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внаслідок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воєнних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дій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і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збройних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конфліктів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Діти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із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сімей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загиблих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(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померлих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)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Захисників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і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Захисниць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України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, </a:t>
            </a: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Діти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, один </a:t>
            </a: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із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батьків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(батьки) </a:t>
            </a: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яких</a:t>
            </a:r>
            <a:r>
              <a:rPr lang="uk-UA" sz="1400" dirty="0">
                <a:solidFill>
                  <a:srgbClr val="FF0000"/>
                </a:solidFill>
                <a:latin typeface="Arial Black" panose="020B0A04020102020204" pitchFamily="34" charset="0"/>
              </a:rPr>
              <a:t>: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має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статус особи з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інвалідністю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внаслідок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b="1" dirty="0" err="1">
                <a:solidFill>
                  <a:srgbClr val="FF0000"/>
                </a:solidFill>
                <a:latin typeface="Arial Black" panose="020B0A04020102020204" pitchFamily="34" charset="0"/>
              </a:rPr>
              <a:t>війни</a:t>
            </a:r>
            <a:r>
              <a:rPr lang="ru-RU" sz="1400" b="1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uk-UA" sz="1400" b="1" dirty="0">
                <a:solidFill>
                  <a:srgbClr val="FF0000"/>
                </a:solidFill>
                <a:latin typeface="Arial Black" panose="020B0A04020102020204" pitchFamily="34" charset="0"/>
                <a:cs typeface="Times New Roman" pitchFamily="18" charset="0"/>
              </a:rPr>
              <a:t>на 50%- багатодітні.</a:t>
            </a:r>
          </a:p>
          <a:p>
            <a:pPr marL="342900" lvl="0" indent="-342900">
              <a:buFontTx/>
              <a:buChar char="-"/>
            </a:pPr>
            <a:endParaRPr lang="uk-UA" sz="2000" b="1" dirty="0">
              <a:solidFill>
                <a:srgbClr val="FF0000"/>
              </a:solidFill>
              <a:latin typeface="Times New Roman" pitchFamily="18" charset="0"/>
              <a:cs typeface="Times New Roman" pitchFamily="18" charset="0"/>
            </a:endParaRPr>
          </a:p>
          <a:p>
            <a:pPr marL="342900" lvl="0" indent="-342900">
              <a:buFont typeface="Wingdings" panose="05000000000000000000" pitchFamily="2" charset="2"/>
              <a:buChar char="v"/>
            </a:pPr>
            <a:r>
              <a:rPr lang="uk-UA" sz="2000" b="1" dirty="0">
                <a:solidFill>
                  <a:srgbClr val="00B050"/>
                </a:solidFill>
                <a:latin typeface="Times New Roman" panose="02020603050405020304" pitchFamily="18" charset="0"/>
                <a:cs typeface="Times New Roman" pitchFamily="18" charset="0"/>
              </a:rPr>
              <a:t>Харчування дітей у ЗДОЯС №10 здійснюється відповідно до норм, затверджених постановою Кабінету Міністрів України 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24.03.2021 № 305 «Про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затвердження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норм та Порядку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організації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харчування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у закладах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освіти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дитячих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закладах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оздоровлення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 та </a:t>
            </a:r>
            <a:r>
              <a:rPr lang="ru-RU" sz="2000" b="1" i="0" dirty="0" err="1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відпочинку</a:t>
            </a:r>
            <a:r>
              <a:rPr lang="ru-RU" sz="2000" b="1" i="0" dirty="0">
                <a:solidFill>
                  <a:srgbClr val="00B050"/>
                </a:solidFill>
                <a:effectLst/>
                <a:latin typeface="Times New Roman" panose="02020603050405020304" pitchFamily="18" charset="0"/>
                <a:cs typeface="Times New Roman" panose="02020603050405020304" pitchFamily="18" charset="0"/>
              </a:rPr>
              <a:t>».</a:t>
            </a:r>
          </a:p>
          <a:p>
            <a:pPr lvl="0"/>
            <a:endParaRPr lang="ru-RU" sz="2000" b="1" i="0" dirty="0">
              <a:solidFill>
                <a:srgbClr val="00B050"/>
              </a:solidFill>
              <a:effectLst/>
              <a:latin typeface="Times New Roman" panose="02020603050405020304" pitchFamily="18" charset="0"/>
              <a:cs typeface="Times New Roman" panose="02020603050405020304" pitchFamily="18" charset="0"/>
            </a:endParaRP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800" dirty="0">
                <a:solidFill>
                  <a:srgbClr val="00B050"/>
                </a:solidFill>
                <a:effectLst/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Рада   закладу з харчування контролювала організацію харчування відповідно до плану роботи.</a:t>
            </a:r>
          </a:p>
          <a:p>
            <a:pPr lvl="0"/>
            <a:endParaRPr lang="uk-UA" sz="2000" b="1" dirty="0">
              <a:solidFill>
                <a:srgbClr val="00B050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рямоугольник 2">
            <a:extLst>
              <a:ext uri="{FF2B5EF4-FFF2-40B4-BE49-F238E27FC236}">
                <a16:creationId xmlns:a16="http://schemas.microsoft.com/office/drawing/2014/main" xmlns="" id="{ED6DAC0E-6A0F-4E0F-B447-17F5FDFB8717}"/>
              </a:ext>
            </a:extLst>
          </p:cNvPr>
          <p:cNvSpPr/>
          <p:nvPr/>
        </p:nvSpPr>
        <p:spPr>
          <a:xfrm>
            <a:off x="683568" y="120402"/>
            <a:ext cx="8280920" cy="58477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3200" b="1" spc="50" dirty="0">
                <a:ln w="11430"/>
                <a:solidFill>
                  <a:srgbClr val="C00000"/>
                </a:solidFill>
                <a:effectLst>
                  <a:outerShdw blurRad="76200" dist="50800" dir="5400000" algn="tl" rotWithShape="0">
                    <a:srgbClr val="000000">
                      <a:alpha val="65000"/>
                    </a:srgbClr>
                  </a:outerShdw>
                </a:effectLst>
                <a:latin typeface="Arial Black" pitchFamily="34" charset="0"/>
              </a:rPr>
              <a:t>Організація харчування </a:t>
            </a:r>
          </a:p>
        </p:txBody>
      </p:sp>
    </p:spTree>
    <p:extLst>
      <p:ext uri="{BB962C8B-B14F-4D97-AF65-F5344CB8AC3E}">
        <p14:creationId xmlns:p14="http://schemas.microsoft.com/office/powerpoint/2010/main" xmlns="" val="877519528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E58454E-EF8F-4421-A92B-4BFF5ECC2F75}"/>
              </a:ext>
            </a:extLst>
          </p:cNvPr>
          <p:cNvSpPr txBox="1">
            <a:spLocks/>
          </p:cNvSpPr>
          <p:nvPr/>
        </p:nvSpPr>
        <p:spPr>
          <a:xfrm>
            <a:off x="107504" y="0"/>
            <a:ext cx="8928992" cy="692696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800">
                <a:solidFill>
                  <a:srgbClr val="C00000"/>
                </a:solidFill>
                <a:latin typeface="Arial Black" panose="020B0A04020102020204" pitchFamily="34" charset="0"/>
              </a:rPr>
              <a:t>СЕРЕДНІЙ ПОКАЗНИК НОРМ  ХАРЧУВАННЯ</a:t>
            </a:r>
            <a:endParaRPr lang="uk-UA" sz="28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69BA4218-B3B7-4769-AE0D-68EA383272DA}"/>
              </a:ext>
            </a:extLst>
          </p:cNvPr>
          <p:cNvSpPr txBox="1">
            <a:spLocks/>
          </p:cNvSpPr>
          <p:nvPr/>
        </p:nvSpPr>
        <p:spPr>
          <a:xfrm>
            <a:off x="614605" y="692696"/>
            <a:ext cx="3309323" cy="57606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</a:rPr>
              <a:t>2023рік</a:t>
            </a:r>
          </a:p>
        </p:txBody>
      </p:sp>
      <p:graphicFrame>
        <p:nvGraphicFramePr>
          <p:cNvPr id="4" name="Місце для вмісту 10">
            <a:extLst>
              <a:ext uri="{FF2B5EF4-FFF2-40B4-BE49-F238E27FC236}">
                <a16:creationId xmlns:a16="http://schemas.microsoft.com/office/drawing/2014/main" xmlns="" id="{DE6D5700-97E4-47D0-8064-B0747823CD57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336932463"/>
              </p:ext>
            </p:extLst>
          </p:nvPr>
        </p:nvGraphicFramePr>
        <p:xfrm>
          <a:off x="323850" y="1382165"/>
          <a:ext cx="4248150" cy="54758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299962">
                  <a:extLst>
                    <a:ext uri="{9D8B030D-6E8A-4147-A177-3AD203B41FA5}">
                      <a16:colId xmlns:a16="http://schemas.microsoft.com/office/drawing/2014/main" xmlns="" val="4137638950"/>
                    </a:ext>
                  </a:extLst>
                </a:gridCol>
                <a:gridCol w="1948188">
                  <a:extLst>
                    <a:ext uri="{9D8B030D-6E8A-4147-A177-3AD203B41FA5}">
                      <a16:colId xmlns:a16="http://schemas.microsoft.com/office/drawing/2014/main" xmlns="" val="431177397"/>
                    </a:ext>
                  </a:extLst>
                </a:gridCol>
              </a:tblGrid>
              <a:tr h="304028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Продукти/ роки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en-US" sz="1200" dirty="0">
                          <a:effectLst/>
                        </a:rPr>
                        <a:t>202</a:t>
                      </a:r>
                      <a:r>
                        <a:rPr lang="uk-UA" sz="1200" dirty="0">
                          <a:effectLst/>
                        </a:rPr>
                        <a:t>3</a:t>
                      </a:r>
                      <a:r>
                        <a:rPr lang="en-US" sz="1200" dirty="0">
                          <a:effectLst/>
                        </a:rPr>
                        <a:t> рік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3370832652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М’ясо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90%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961213489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 Кури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86%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328446448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Риба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89%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073454217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Олія-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78%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1607734983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Масло вершкове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90%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55847139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Сир твердий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64%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3595091477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Сир кисломолочний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85%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1089984505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Молоко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96%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3564114264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Сметана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63%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961307364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Цукор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92%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966755387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Картопля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105%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254133466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Крупи,макаронні вироби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88%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66984473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Хлібо- булочні вироби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97%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1595087547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Фрукти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56%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42048333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Овочі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88%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1226122160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Яйце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89%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657459489"/>
                  </a:ext>
                </a:extLst>
              </a:tr>
              <a:tr h="30422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Сік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0%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7481" marR="67481" marT="0" marB="0"/>
                </a:tc>
                <a:extLst>
                  <a:ext uri="{0D108BD9-81ED-4DB2-BD59-A6C34878D82A}">
                    <a16:rowId xmlns:a16="http://schemas.microsoft.com/office/drawing/2014/main" xmlns="" val="2691647393"/>
                  </a:ext>
                </a:extLst>
              </a:tr>
            </a:tbl>
          </a:graphicData>
        </a:graphic>
      </p:graphicFrame>
      <p:sp>
        <p:nvSpPr>
          <p:cNvPr id="5" name="Місце для тексту 4">
            <a:extLst>
              <a:ext uri="{FF2B5EF4-FFF2-40B4-BE49-F238E27FC236}">
                <a16:creationId xmlns:a16="http://schemas.microsoft.com/office/drawing/2014/main" xmlns="" id="{F7B66AA4-BB9D-43DB-AAB2-167078E4A60A}"/>
              </a:ext>
            </a:extLst>
          </p:cNvPr>
          <p:cNvSpPr txBox="1">
            <a:spLocks/>
          </p:cNvSpPr>
          <p:nvPr/>
        </p:nvSpPr>
        <p:spPr>
          <a:xfrm>
            <a:off x="5220070" y="692696"/>
            <a:ext cx="3528394" cy="432048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</a:rPr>
              <a:t>2024 рік</a:t>
            </a:r>
          </a:p>
        </p:txBody>
      </p:sp>
      <p:graphicFrame>
        <p:nvGraphicFramePr>
          <p:cNvPr id="6" name="Місце для вмісту 11">
            <a:extLst>
              <a:ext uri="{FF2B5EF4-FFF2-40B4-BE49-F238E27FC236}">
                <a16:creationId xmlns:a16="http://schemas.microsoft.com/office/drawing/2014/main" xmlns="" id="{A93255F6-1A06-4955-8EEC-2FBA715D582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778232635"/>
              </p:ext>
            </p:extLst>
          </p:nvPr>
        </p:nvGraphicFramePr>
        <p:xfrm>
          <a:off x="5004049" y="1382164"/>
          <a:ext cx="2160240" cy="54758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2160240">
                  <a:extLst>
                    <a:ext uri="{9D8B030D-6E8A-4147-A177-3AD203B41FA5}">
                      <a16:colId xmlns:a16="http://schemas.microsoft.com/office/drawing/2014/main" xmlns="" val="872718974"/>
                    </a:ext>
                  </a:extLst>
                </a:gridCol>
              </a:tblGrid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Продукти/ роки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258515628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М’ясо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92932598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 Кури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270493268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Риба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04103973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Олія-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10697637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Масло вершкове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50794592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Сир твердий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879732421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Сир кисломолочний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077036118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Молоко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09912341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Сметана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77013227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Цукор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645415533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Картопля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113851474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Крупи,макаронні вироби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163160525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Хлібо- булочні вироби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0495379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Фрукти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48293096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Овочі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924383470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>
                          <a:effectLst/>
                        </a:rPr>
                        <a:t>Яйце</a:t>
                      </a:r>
                      <a:endParaRPr lang="uk-UA" sz="11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98730477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Сік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15369412"/>
                  </a:ext>
                </a:extLst>
              </a:tr>
            </a:tbl>
          </a:graphicData>
        </a:graphic>
      </p:graphicFrame>
      <p:graphicFrame>
        <p:nvGraphicFramePr>
          <p:cNvPr id="7" name="Таблиця 6">
            <a:extLst>
              <a:ext uri="{FF2B5EF4-FFF2-40B4-BE49-F238E27FC236}">
                <a16:creationId xmlns:a16="http://schemas.microsoft.com/office/drawing/2014/main" xmlns="" id="{1C9C3E0B-A9C6-4787-84B1-520213EB6388}"/>
              </a:ext>
            </a:extLst>
          </p:cNvPr>
          <p:cNvGraphicFramePr>
            <a:graphicFrameLocks noGrp="1"/>
          </p:cNvGraphicFramePr>
          <p:nvPr>
            <p:extLst>
              <p:ext uri="{D42A27DB-BD31-4B8C-83A1-F6EECF244321}">
                <p14:modId xmlns:p14="http://schemas.microsoft.com/office/powerpoint/2010/main" xmlns="" val="40327099"/>
              </p:ext>
            </p:extLst>
          </p:nvPr>
        </p:nvGraphicFramePr>
        <p:xfrm>
          <a:off x="7164288" y="1382164"/>
          <a:ext cx="1655861" cy="547583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1655861">
                  <a:extLst>
                    <a:ext uri="{9D8B030D-6E8A-4147-A177-3AD203B41FA5}">
                      <a16:colId xmlns:a16="http://schemas.microsoft.com/office/drawing/2014/main" xmlns="" val="2686316095"/>
                    </a:ext>
                  </a:extLst>
                </a:gridCol>
              </a:tblGrid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2024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912412151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80%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87640668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80%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203603409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69%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668506323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73%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40962497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89%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693402085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80%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597488979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78%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53362380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61%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522187500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74%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841207472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97%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128246830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100%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1327809124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103%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132135181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105%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724484604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44%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398099762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66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3957994679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91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08671887"/>
                  </a:ext>
                </a:extLst>
              </a:tr>
              <a:tr h="304213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200" dirty="0">
                          <a:effectLst/>
                        </a:rPr>
                        <a:t>48%</a:t>
                      </a:r>
                      <a:endParaRPr lang="uk-UA" sz="11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8580" marR="68580" marT="0" marB="0"/>
                </a:tc>
                <a:extLst>
                  <a:ext uri="{0D108BD9-81ED-4DB2-BD59-A6C34878D82A}">
                    <a16:rowId xmlns:a16="http://schemas.microsoft.com/office/drawing/2014/main" xmlns="" val="241478097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3503915460"/>
      </p:ext>
    </p:extLst>
  </p:cSld>
  <p:clrMapOvr>
    <a:masterClrMapping/>
  </p:clrMapOvr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5620C45-5FFF-4788-A2B4-589CF2D84936}"/>
              </a:ext>
            </a:extLst>
          </p:cNvPr>
          <p:cNvSpPr txBox="1">
            <a:spLocks/>
          </p:cNvSpPr>
          <p:nvPr/>
        </p:nvSpPr>
        <p:spPr>
          <a:xfrm>
            <a:off x="1023822" y="107733"/>
            <a:ext cx="7490792" cy="1080120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>
                <a:solidFill>
                  <a:srgbClr val="C00000"/>
                </a:solidFill>
              </a:rPr>
              <a:t>Надання соціальної підтримки</a:t>
            </a:r>
            <a:endParaRPr lang="uk-UA" dirty="0">
              <a:solidFill>
                <a:srgbClr val="C00000"/>
              </a:solidFill>
            </a:endParaRP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43DD352C-4C39-4DC8-B3DD-4D1F2B64D420}"/>
              </a:ext>
            </a:extLst>
          </p:cNvPr>
          <p:cNvSpPr txBox="1">
            <a:spLocks/>
          </p:cNvSpPr>
          <p:nvPr/>
        </p:nvSpPr>
        <p:spPr>
          <a:xfrm>
            <a:off x="467544" y="1196752"/>
            <a:ext cx="8603349" cy="5328592"/>
          </a:xfrm>
          <a:prstGeom prst="rect">
            <a:avLst/>
          </a:prstGeom>
        </p:spPr>
        <p:txBody>
          <a:bodyPr>
            <a:normAutofit fontScale="8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just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Відповідно до ст. 33 Закону України «Про дошкільну освіту»  у ЗДОЯС здійснюється соціальний захист дітей дошкільного віку.  Протягом року 53 дітей харчувалися безкоштовно, 28 дітей звільнено від оплати на 50%.</a:t>
            </a:r>
          </a:p>
          <a:p>
            <a:pPr marL="0" indent="0" algn="just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b="1" dirty="0">
                <a:solidFill>
                  <a:schemeClr val="accent1">
                    <a:lumMod val="50000"/>
                  </a:schemeClr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З метою  забезпечення належної організації роботи з соціального захисту дітей пільгових категорій, на підставі наказу по закладу  працювала робоча група.</a:t>
            </a:r>
          </a:p>
          <a:p>
            <a:pPr marL="0" indent="0" algn="ctr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sz="2600" b="1" dirty="0">
                <a:solidFill>
                  <a:srgbClr val="C00000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Склад робочої групи з охорони дитинства :</a:t>
            </a:r>
            <a:endParaRPr lang="uk-UA" sz="2600" b="1" dirty="0">
              <a:solidFill>
                <a:srgbClr val="C00000"/>
              </a:solidFill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dirty="0">
                <a:solidFill>
                  <a:srgbClr val="C00000"/>
                </a:solidFill>
                <a:latin typeface="Open Sans" panose="020B0606030504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   </a:t>
            </a:r>
            <a:r>
              <a:rPr lang="uk-UA" b="1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голова комісії</a:t>
            </a: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  Л.Ц. Олійник, вихователь-методист  ,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b="1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члени комісії</a:t>
            </a: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: 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 </a:t>
            </a:r>
            <a:r>
              <a:rPr lang="uk-UA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М.І.Осадця</a:t>
            </a: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практичний психолог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-Н.П. Тріска,  інструктор з фізкультури     </a:t>
            </a:r>
          </a:p>
          <a:p>
            <a:pPr marL="0" indent="0">
              <a:lnSpc>
                <a:spcPct val="107000"/>
              </a:lnSpc>
              <a:spcAft>
                <a:spcPts val="800"/>
              </a:spcAft>
              <a:buFont typeface="Wingdings 3" charset="2"/>
              <a:buNone/>
            </a:pP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Н.В. </a:t>
            </a:r>
            <a:r>
              <a:rPr lang="uk-UA" dirty="0" err="1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Козіцка</a:t>
            </a: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- сестра медична старша   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solidFill>
                  <a:srgbClr val="C0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Робоча група  здійснювала  облік дітей, які потребують соціальної підтримки,</a:t>
            </a: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склала соціальний паспорт ЗДОЯС №10 за пільговими категоріями дітей:   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396871409"/>
      </p:ext>
    </p:extLst>
  </p:cSld>
  <p:clrMapOvr>
    <a:masterClrMapping/>
  </p:clrMapOvr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F669A2B-75E0-4283-BE1D-88D0AECB7D87}"/>
              </a:ext>
            </a:extLst>
          </p:cNvPr>
          <p:cNvSpPr txBox="1">
            <a:spLocks/>
          </p:cNvSpPr>
          <p:nvPr/>
        </p:nvSpPr>
        <p:spPr>
          <a:xfrm>
            <a:off x="1944309" y="188640"/>
            <a:ext cx="6590091" cy="864096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18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Порівняльний аналіз кількості дітей  соціально незахищених категорій дітей ТДЗОЯС №10 на початок та кінець 2024/2025 навчального року</a:t>
            </a:r>
            <a:br>
              <a:rPr lang="uk-UA" sz="1800" dirty="0"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>
              <a:solidFill>
                <a:schemeClr val="accent1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CA1525AB-E6CF-48CA-A8A9-7A5971D3E2B9}"/>
              </a:ext>
            </a:extLst>
          </p:cNvPr>
          <p:cNvSpPr txBox="1">
            <a:spLocks/>
          </p:cNvSpPr>
          <p:nvPr/>
        </p:nvSpPr>
        <p:spPr>
          <a:xfrm>
            <a:off x="654581" y="1052736"/>
            <a:ext cx="3771254" cy="86409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Кількість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дітей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станом</a:t>
            </a:r>
          </a:p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на  1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вересеня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2024р.</a:t>
            </a:r>
            <a:endParaRPr lang="uk-UA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sp>
        <p:nvSpPr>
          <p:cNvPr id="4" name="Місце для тексту 4">
            <a:extLst>
              <a:ext uri="{FF2B5EF4-FFF2-40B4-BE49-F238E27FC236}">
                <a16:creationId xmlns:a16="http://schemas.microsoft.com/office/drawing/2014/main" xmlns="" id="{168DC112-CDF4-4F28-9BFB-B569C508BE3D}"/>
              </a:ext>
            </a:extLst>
          </p:cNvPr>
          <p:cNvSpPr txBox="1">
            <a:spLocks/>
          </p:cNvSpPr>
          <p:nvPr/>
        </p:nvSpPr>
        <p:spPr>
          <a:xfrm>
            <a:off x="4718166" y="1078066"/>
            <a:ext cx="3816424" cy="838766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Кількість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дітей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станом</a:t>
            </a:r>
          </a:p>
          <a:p>
            <a:pPr algn="ctr"/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на 31 </a:t>
            </a:r>
            <a:r>
              <a:rPr lang="ru-RU" b="1" dirty="0" err="1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травня</a:t>
            </a:r>
            <a:r>
              <a:rPr lang="ru-RU" b="1" dirty="0">
                <a:solidFill>
                  <a:schemeClr val="accent1">
                    <a:lumMod val="50000"/>
                  </a:schemeClr>
                </a:solidFill>
                <a:latin typeface="Times New Roman" panose="02020603050405020304" pitchFamily="18" charset="0"/>
                <a:ea typeface="Times New Roman" panose="02020603050405020304" pitchFamily="18" charset="0"/>
              </a:rPr>
              <a:t> 2025 р</a:t>
            </a:r>
            <a:endParaRPr lang="uk-UA" b="1" dirty="0">
              <a:solidFill>
                <a:schemeClr val="accent1">
                  <a:lumMod val="50000"/>
                </a:schemeClr>
              </a:solidFill>
            </a:endParaRPr>
          </a:p>
        </p:txBody>
      </p:sp>
      <p:graphicFrame>
        <p:nvGraphicFramePr>
          <p:cNvPr id="5" name="Місце для вмісту 7">
            <a:extLst>
              <a:ext uri="{FF2B5EF4-FFF2-40B4-BE49-F238E27FC236}">
                <a16:creationId xmlns:a16="http://schemas.microsoft.com/office/drawing/2014/main" xmlns="" id="{032914FA-6AF3-4772-9E3F-58B6433A9613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033832554"/>
              </p:ext>
            </p:extLst>
          </p:nvPr>
        </p:nvGraphicFramePr>
        <p:xfrm>
          <a:off x="5148064" y="2132855"/>
          <a:ext cx="3384374" cy="4590536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384374">
                  <a:extLst>
                    <a:ext uri="{9D8B030D-6E8A-4147-A177-3AD203B41FA5}">
                      <a16:colId xmlns:a16="http://schemas.microsoft.com/office/drawing/2014/main" xmlns="" val="2122798825"/>
                    </a:ext>
                  </a:extLst>
                </a:gridCol>
              </a:tblGrid>
              <a:tr h="6815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осіб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визнаних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учасниками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бойових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дій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-18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842442062"/>
                  </a:ext>
                </a:extLst>
              </a:tr>
              <a:tr h="2430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інвалідністю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- 3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3821164953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багатодітних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сімей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– 28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1918611167"/>
                  </a:ext>
                </a:extLst>
              </a:tr>
              <a:tr h="2430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малозабезпечених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сімей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- 1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892017123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marL="0" marR="0" lvl="0" indent="0" algn="just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Діти, батьки яких загинули на службі в ЗСУ-1 дитина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097684389"/>
                  </a:ext>
                </a:extLst>
              </a:tr>
              <a:tr h="7714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перебувають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 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життєвих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обставинах-0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973062899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внутрішньо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переміщених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осіб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15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3062073588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 з особливими освітніми потребами-15 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306572070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Усього: 81 дитина</a:t>
                      </a: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276350583"/>
                  </a:ext>
                </a:extLst>
              </a:tr>
            </a:tbl>
          </a:graphicData>
        </a:graphic>
      </p:graphicFrame>
      <p:graphicFrame>
        <p:nvGraphicFramePr>
          <p:cNvPr id="6" name="Місце для вмісту 7">
            <a:extLst>
              <a:ext uri="{FF2B5EF4-FFF2-40B4-BE49-F238E27FC236}">
                <a16:creationId xmlns:a16="http://schemas.microsoft.com/office/drawing/2014/main" xmlns="" id="{F7F5A35C-F886-456A-8C84-9580B1172544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874878766"/>
              </p:ext>
            </p:extLst>
          </p:nvPr>
        </p:nvGraphicFramePr>
        <p:xfrm>
          <a:off x="1043610" y="2132855"/>
          <a:ext cx="3528390" cy="4700994"/>
        </p:xfrm>
        <a:graphic>
          <a:graphicData uri="http://schemas.openxmlformats.org/drawingml/2006/table">
            <a:tbl>
              <a:tblPr firstRow="1" firstCol="1" bandRow="1">
                <a:tableStyleId>{5C22544A-7EE6-4342-B048-85BDC9FD1C3A}</a:tableStyleId>
              </a:tblPr>
              <a:tblGrid>
                <a:gridCol w="3528390">
                  <a:extLst>
                    <a:ext uri="{9D8B030D-6E8A-4147-A177-3AD203B41FA5}">
                      <a16:colId xmlns:a16="http://schemas.microsoft.com/office/drawing/2014/main" xmlns="" val="2122798825"/>
                    </a:ext>
                  </a:extLst>
                </a:gridCol>
              </a:tblGrid>
              <a:tr h="68150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осіб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визнаних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учасниками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бойових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дій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-15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842442062"/>
                  </a:ext>
                </a:extLst>
              </a:tr>
              <a:tr h="2430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інвалідністю-3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3821164953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багатодітних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сімей-24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1918611167"/>
                  </a:ext>
                </a:extLst>
              </a:tr>
              <a:tr h="24304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з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малозабезпечених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сімей-2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892017123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marL="0" marR="0" lvl="0" indent="0" algn="just" defTabSz="457200" rtl="0" eaLnBrk="1" fontAlgn="auto" latinLnBrk="0" hangingPunct="1">
                        <a:lnSpc>
                          <a:spcPct val="115000"/>
                        </a:lnSpc>
                        <a:spcBef>
                          <a:spcPts val="0"/>
                        </a:spcBef>
                        <a:spcAft>
                          <a:spcPts val="100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Діти, батьки яких  загинули в ЗСУ-1дитина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097684389"/>
                  </a:ext>
                </a:extLst>
              </a:tr>
              <a:tr h="771495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, 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які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 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перебувають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у 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складних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життєвих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обставинах-0 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973062899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внутрішньо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переміщених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 </a:t>
                      </a:r>
                      <a:r>
                        <a:rPr lang="ru-RU" sz="1400" dirty="0" err="1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осіб</a:t>
                      </a: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ru-RU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13дітей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3062073588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Діти з особливими освітніми потребами</a:t>
                      </a:r>
                    </a:p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cs typeface="Times New Roman" panose="02020603050405020304" pitchFamily="18" charset="0"/>
                        </a:rPr>
                        <a:t>-10 дітей</a:t>
                      </a:r>
                      <a:endParaRPr lang="uk-UA" sz="1400" dirty="0">
                        <a:effectLst/>
                        <a:latin typeface="Times New Roman" panose="02020603050405020304" pitchFamily="18" charset="0"/>
                        <a:ea typeface="Calibri" panose="020F0502020204030204" pitchFamily="34" charset="0"/>
                        <a:cs typeface="Times New Roman" panose="02020603050405020304" pitchFamily="18" charset="0"/>
                      </a:endParaRP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306572070"/>
                  </a:ext>
                </a:extLst>
              </a:tr>
              <a:tr h="507270">
                <a:tc>
                  <a:txBody>
                    <a:bodyPr/>
                    <a:lstStyle/>
                    <a:p>
                      <a:pPr algn="just">
                        <a:lnSpc>
                          <a:spcPct val="115000"/>
                        </a:lnSpc>
                        <a:spcAft>
                          <a:spcPts val="1000"/>
                        </a:spcAft>
                      </a:pPr>
                      <a:r>
                        <a:rPr lang="uk-UA" sz="1400" dirty="0">
                          <a:effectLst/>
                          <a:latin typeface="Times New Roman" panose="02020603050405020304" pitchFamily="18" charset="0"/>
                          <a:ea typeface="Calibri" panose="020F0502020204030204" pitchFamily="34" charset="0"/>
                          <a:cs typeface="Times New Roman" panose="02020603050405020304" pitchFamily="18" charset="0"/>
                        </a:rPr>
                        <a:t>Усього: 68 дітей</a:t>
                      </a:r>
                    </a:p>
                  </a:txBody>
                  <a:tcPr marL="64067" marR="64067" marT="0" marB="0" anchor="ctr"/>
                </a:tc>
                <a:extLst>
                  <a:ext uri="{0D108BD9-81ED-4DB2-BD59-A6C34878D82A}">
                    <a16:rowId xmlns:a16="http://schemas.microsoft.com/office/drawing/2014/main" xmlns="" val="2276350583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xmlns="" val="192683721"/>
      </p:ext>
    </p:extLst>
  </p:cSld>
  <p:clrMapOvr>
    <a:masterClrMapping/>
  </p:clrMapOvr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922FC576-AC25-422E-AF7D-E95EB4B230BA}"/>
              </a:ext>
            </a:extLst>
          </p:cNvPr>
          <p:cNvSpPr/>
          <p:nvPr/>
        </p:nvSpPr>
        <p:spPr>
          <a:xfrm>
            <a:off x="1584242" y="0"/>
            <a:ext cx="8964488" cy="2185214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indent="446088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Times New Roman" pitchFamily="18" charset="0"/>
                <a:cs typeface="Times New Roman" pitchFamily="18" charset="0"/>
              </a:rPr>
              <a:t>Найважливішою умовою правильної організації харчування дітей є суворе дотримання санітарно-гігієнічних вимог НАССР до харчоблоку,  та процесу приготування і зберігання їжі. З метою профілактики кишкових захворювань працівники суворо дотримуються встановлених вимог НАССР до зберігання, технологічної обробки продуктів, правил особистої гігієни. </a:t>
            </a:r>
          </a:p>
          <a:p>
            <a:pPr lvl="0" indent="446088" algn="just" fontAlgn="base">
              <a:spcBef>
                <a:spcPct val="0"/>
              </a:spcBef>
              <a:spcAft>
                <a:spcPct val="0"/>
              </a:spcAft>
            </a:pPr>
            <a:r>
              <a:rPr lang="uk-UA" sz="16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Arial Black" panose="020B0A04020102020204" pitchFamily="34" charset="0"/>
                <a:ea typeface="Times New Roman" pitchFamily="18" charset="0"/>
                <a:cs typeface="Times New Roman" pitchFamily="18" charset="0"/>
              </a:rPr>
              <a:t>Усі продукти харчування, що надходять до ЗДОЯС №10 відповідають вимогам державних стандартів, супроводжуються накладними, сертифікатами якості</a:t>
            </a:r>
            <a:r>
              <a:rPr lang="uk-UA" sz="2400" b="1" dirty="0">
                <a:ln w="10541" cmpd="sng">
                  <a:solidFill>
                    <a:srgbClr val="4F81BD">
                      <a:shade val="88000"/>
                      <a:satMod val="110000"/>
                    </a:srgbClr>
                  </a:solidFill>
                  <a:prstDash val="solid"/>
                </a:ln>
                <a:solidFill>
                  <a:schemeClr val="accent1">
                    <a:lumMod val="50000"/>
                  </a:schemeClr>
                </a:solidFill>
                <a:latin typeface="Times New Roman" pitchFamily="18" charset="0"/>
                <a:ea typeface="Times New Roman" pitchFamily="18" charset="0"/>
                <a:cs typeface="Times New Roman" pitchFamily="18" charset="0"/>
              </a:rPr>
              <a:t>.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9A91C669-8E17-43B9-84E6-E56F312D8E83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7482638" y="3679265"/>
            <a:ext cx="2107096" cy="4025088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C7424996-AE87-44D8-A7B3-D943AF3E2183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3432633" y="1884265"/>
            <a:ext cx="3168535" cy="4032448"/>
          </a:xfrm>
          <a:prstGeom prst="rect">
            <a:avLst/>
          </a:prstGeom>
        </p:spPr>
      </p:pic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60473108-655B-4D7D-BF36-3B06070027CA}"/>
              </a:ext>
            </a:extLst>
          </p:cNvPr>
          <p:cNvPicPr>
            <a:picLocks noChangeAspect="1"/>
          </p:cNvPicPr>
          <p:nvPr/>
        </p:nvPicPr>
        <p:blipFill>
          <a:blip r:embed="rId4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877340" y="1909684"/>
            <a:ext cx="3671390" cy="2335681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BAE7E524-DC44-42E9-92BE-872FB7E56AA6}"/>
              </a:ext>
            </a:extLst>
          </p:cNvPr>
          <p:cNvPicPr>
            <a:picLocks noChangeAspect="1"/>
          </p:cNvPicPr>
          <p:nvPr/>
        </p:nvPicPr>
        <p:blipFill>
          <a:blip r:embed="rId5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2307389" y="3524137"/>
            <a:ext cx="1866071" cy="3671393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998620416"/>
      </p:ext>
    </p:extLst>
  </p:cSld>
  <p:clrMapOvr>
    <a:masterClrMapping/>
  </p:clrMapOvr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30D6B91-AD94-4B5D-A2E2-30FB4509F9ED}"/>
              </a:ext>
            </a:extLst>
          </p:cNvPr>
          <p:cNvSpPr txBox="1">
            <a:spLocks/>
          </p:cNvSpPr>
          <p:nvPr/>
        </p:nvSpPr>
        <p:spPr>
          <a:xfrm>
            <a:off x="1656522" y="0"/>
            <a:ext cx="7307965" cy="4149080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1800" b="1" dirty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/>
            </a:r>
            <a:br>
              <a:rPr lang="uk-UA" sz="1800" b="1" dirty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b="1" dirty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/>
            </a:r>
            <a:br>
              <a:rPr lang="uk-UA" sz="1800" b="1" dirty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b="1" dirty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/>
            </a:r>
            <a:br>
              <a:rPr lang="uk-UA" sz="1800" b="1" dirty="0">
                <a:solidFill>
                  <a:srgbClr val="00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В ЗДО ведеться систематична і планомірна робота щодо організації харчування:</a:t>
            </a:r>
            <a:r>
              <a:rPr lang="uk-UA" sz="18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/>
            </a:r>
            <a:br>
              <a:rPr lang="uk-UA" sz="18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організовано безпечне і якісне харчування дітей (замовлення і прийняття безпечних і якісних продуктів харчування, продовольчої сировини у необхідній кількості, додержання умов і термінів їх зберігання, технології приготування страв, правил особистої гігієни працівників харчоблоку);</a:t>
            </a:r>
            <a:b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харчування здійснюється згідно з перспективним двотижневим меню (на осінній, зимовий, весняний, літній періоди);</a:t>
            </a:r>
            <a:b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щодня на кожний наступний день відповідно до наявності продуктів харчування та з урахуванням перспективного двотижневого меню, картотеки страв складаємо меню-розклад окремо для </a:t>
            </a:r>
            <a:b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– дітей віком до 4 років та дітей віком від 4 до 6 років, відповідно до затверджених норм харчування;</a:t>
            </a:r>
            <a:b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- кожного дня за 30 хв. до роздачі їжі медичний працівник оцінює якість її приготування.</a:t>
            </a:r>
            <a:br>
              <a:rPr lang="uk-UA" sz="1800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</a:br>
            <a:endParaRPr lang="uk-UA" dirty="0">
              <a:solidFill>
                <a:schemeClr val="bg2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Місце для тексту 2">
            <a:extLst>
              <a:ext uri="{FF2B5EF4-FFF2-40B4-BE49-F238E27FC236}">
                <a16:creationId xmlns:a16="http://schemas.microsoft.com/office/drawing/2014/main" xmlns="" id="{F9577D34-988B-431E-9FA5-B8E7E4F29150}"/>
              </a:ext>
            </a:extLst>
          </p:cNvPr>
          <p:cNvSpPr txBox="1">
            <a:spLocks/>
          </p:cNvSpPr>
          <p:nvPr/>
        </p:nvSpPr>
        <p:spPr>
          <a:xfrm>
            <a:off x="2708919" y="4149080"/>
            <a:ext cx="8820472" cy="252028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None/>
            </a:pPr>
            <a:r>
              <a:rPr lang="uk-UA" b="1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В ЗДО здійснюється постійний контроль за постачанням продуктів харчування.</a:t>
            </a:r>
            <a:endParaRPr lang="uk-UA" dirty="0">
              <a:solidFill>
                <a:srgbClr val="FF0000"/>
              </a:solidFill>
              <a:latin typeface="Arial Black" panose="020B0A04020102020204" pitchFamily="34" charset="0"/>
              <a:ea typeface="Times New Roman" panose="02020603050405020304" pitchFamily="18" charset="0"/>
            </a:endParaRPr>
          </a:p>
          <a:p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Планово проводиться контроль за санітарно-гігієнічним станом харчоблоку, технологією приготування їжі, умовами її зберігання і дотриманням термінів реалізації, виконанням норм харчування міським управлінням </a:t>
            </a:r>
            <a:r>
              <a:rPr lang="uk-UA" dirty="0" err="1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Держпродспоживслужби</a:t>
            </a:r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</a:rPr>
              <a:t> 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888896622"/>
      </p:ext>
    </p:extLst>
  </p:cSld>
  <p:clrMapOvr>
    <a:masterClrMapping/>
  </p:clrMapOvr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Заголовок 1">
            <a:extLst>
              <a:ext uri="{FF2B5EF4-FFF2-40B4-BE49-F238E27FC236}">
                <a16:creationId xmlns:a16="http://schemas.microsoft.com/office/drawing/2014/main" xmlns="" id="{D16CCBDF-B19B-4943-AA55-99E0F13AF3A1}"/>
              </a:ext>
            </a:extLst>
          </p:cNvPr>
          <p:cNvSpPr txBox="1">
            <a:spLocks/>
          </p:cNvSpPr>
          <p:nvPr/>
        </p:nvSpPr>
        <p:spPr>
          <a:xfrm>
            <a:off x="2323076" y="407613"/>
            <a:ext cx="8856984" cy="45068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>
                <a:solidFill>
                  <a:srgbClr val="666699"/>
                </a:solidFill>
                <a:latin typeface="Arial Black" panose="020B0A04020102020204" pitchFamily="34" charset="0"/>
              </a:rPr>
              <a:t>        </a:t>
            </a:r>
            <a:r>
              <a:rPr lang="uk-UA" sz="6400" dirty="0">
                <a:solidFill>
                  <a:srgbClr val="666699"/>
                </a:solidFill>
                <a:latin typeface="Arial Black" panose="020B0A04020102020204" pitchFamily="34" charset="0"/>
              </a:rPr>
              <a:t>Медичне обслуговування</a:t>
            </a:r>
          </a:p>
          <a:p>
            <a:pPr algn="ctr"/>
            <a:r>
              <a:rPr lang="uk-UA" dirty="0">
                <a:solidFill>
                  <a:srgbClr val="666699"/>
                </a:solidFill>
                <a:latin typeface="Arial Black" panose="020B0A04020102020204" pitchFamily="34" charset="0"/>
              </a:rPr>
              <a:t/>
            </a:r>
            <a:br>
              <a:rPr lang="uk-UA" dirty="0">
                <a:solidFill>
                  <a:srgbClr val="666699"/>
                </a:solidFill>
                <a:latin typeface="Arial Black" panose="020B0A04020102020204" pitchFamily="34" charset="0"/>
              </a:rPr>
            </a:br>
            <a:r>
              <a:rPr lang="uk-UA" sz="1600" dirty="0">
                <a:latin typeface="Arial Black" panose="020B0A04020102020204" pitchFamily="34" charset="0"/>
              </a:rPr>
              <a:t> </a:t>
            </a:r>
            <a:r>
              <a:rPr lang="uk-UA" sz="5600" b="1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Здійснюється відповідно до  П О С Т А Н О В И КМУ від 14 червня 2002 р.  N 826 «Про затвердження Порядку медичного обслуговування дітей у    дошкільному   навчальному  закладі»,   </a:t>
            </a:r>
            <a:r>
              <a:rPr lang="uk-UA" sz="56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</a:rPr>
              <a:t>Положення   про   медичний   кабінет дошкільного закладу та Положення про ізолятор дошкільного  закладу, затверджених спільним наказом Міністерства охорони здоров'я України та Міністерства освіти і науки України від 30 серпня 2005р. № 432/496, </a:t>
            </a:r>
            <a:r>
              <a:rPr lang="uk-UA" sz="56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/>
            </a:r>
            <a:br>
              <a:rPr lang="uk-UA" sz="56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</a:br>
            <a:endParaRPr lang="uk-UA" sz="5600" dirty="0">
              <a:solidFill>
                <a:schemeClr val="accent4">
                  <a:lumMod val="50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Місце для тексту 2">
            <a:extLst>
              <a:ext uri="{FF2B5EF4-FFF2-40B4-BE49-F238E27FC236}">
                <a16:creationId xmlns:a16="http://schemas.microsoft.com/office/drawing/2014/main" xmlns="" id="{44C57D8C-2AEA-4500-BEB2-44476832FC87}"/>
              </a:ext>
            </a:extLst>
          </p:cNvPr>
          <p:cNvSpPr txBox="1">
            <a:spLocks/>
          </p:cNvSpPr>
          <p:nvPr/>
        </p:nvSpPr>
        <p:spPr>
          <a:xfrm>
            <a:off x="851723" y="2060848"/>
            <a:ext cx="3960440" cy="289744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140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Медичне обслуговування</a:t>
            </a:r>
            <a:endParaRPr lang="uk-UA" sz="1400" dirty="0">
              <a:solidFill>
                <a:srgbClr val="666699"/>
              </a:solidFill>
            </a:endParaRPr>
          </a:p>
        </p:txBody>
      </p:sp>
      <p:sp>
        <p:nvSpPr>
          <p:cNvPr id="9" name="Місце для вмісту 3">
            <a:extLst>
              <a:ext uri="{FF2B5EF4-FFF2-40B4-BE49-F238E27FC236}">
                <a16:creationId xmlns:a16="http://schemas.microsoft.com/office/drawing/2014/main" xmlns="" id="{2A047B48-3FD5-4881-98B6-67A56A00DDFC}"/>
              </a:ext>
            </a:extLst>
          </p:cNvPr>
          <p:cNvSpPr txBox="1">
            <a:spLocks/>
          </p:cNvSpPr>
          <p:nvPr/>
        </p:nvSpPr>
        <p:spPr>
          <a:xfrm>
            <a:off x="343650" y="2511529"/>
            <a:ext cx="4660397" cy="4229839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12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дітей проводилось згідно  затвердженого плану роботи медичного кабінету на 2024-2025 навчальний рік.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12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учасників освітнього процесу у закладі здійснює сестра медична старша.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12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 закладі функціонують медичні приміщення для обслуговування дітей: медичний кабінет суміжний з ізолятором. 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12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Приміщення забезпечені необхідним обладнанням та матеріалами.</a:t>
            </a:r>
          </a:p>
          <a:p>
            <a:pPr algn="just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12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 </a:t>
            </a:r>
            <a:r>
              <a:rPr lang="uk-UA" sz="12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Запас лікарських засобів, виробів медичного призначення в медичному кабінеті закладу для надання невідкладної медичної допомоги відповідає нормативно-правовим актам.        </a:t>
            </a:r>
          </a:p>
          <a:p>
            <a:endParaRPr lang="uk-UA" sz="1200" dirty="0">
              <a:latin typeface="Arial Black" panose="020B0A04020102020204" pitchFamily="34" charset="0"/>
            </a:endParaRPr>
          </a:p>
        </p:txBody>
      </p:sp>
      <p:sp>
        <p:nvSpPr>
          <p:cNvPr id="10" name="Місце для тексту 4">
            <a:extLst>
              <a:ext uri="{FF2B5EF4-FFF2-40B4-BE49-F238E27FC236}">
                <a16:creationId xmlns:a16="http://schemas.microsoft.com/office/drawing/2014/main" xmlns="" id="{127E7284-1D40-420F-B762-813E8509B499}"/>
              </a:ext>
            </a:extLst>
          </p:cNvPr>
          <p:cNvSpPr txBox="1">
            <a:spLocks/>
          </p:cNvSpPr>
          <p:nvPr/>
        </p:nvSpPr>
        <p:spPr>
          <a:xfrm>
            <a:off x="6433641" y="2054463"/>
            <a:ext cx="3810287" cy="450680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/>
            <a:r>
              <a:rPr lang="uk-UA" sz="14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Медичне обслуговування    включає:</a:t>
            </a:r>
            <a:endParaRPr lang="uk-UA" sz="1400" dirty="0">
              <a:solidFill>
                <a:srgbClr val="666699"/>
              </a:solidFill>
              <a:latin typeface="Arial Black" panose="020B0A04020102020204" pitchFamily="34" charset="0"/>
            </a:endParaRPr>
          </a:p>
        </p:txBody>
      </p:sp>
      <p:sp>
        <p:nvSpPr>
          <p:cNvPr id="11" name="Місце для вмісту 5">
            <a:extLst>
              <a:ext uri="{FF2B5EF4-FFF2-40B4-BE49-F238E27FC236}">
                <a16:creationId xmlns:a16="http://schemas.microsoft.com/office/drawing/2014/main" xmlns="" id="{D3110022-2677-4A6D-B3D2-FE481F1792A7}"/>
              </a:ext>
            </a:extLst>
          </p:cNvPr>
          <p:cNvSpPr txBox="1">
            <a:spLocks/>
          </p:cNvSpPr>
          <p:nvPr/>
        </p:nvSpPr>
        <p:spPr>
          <a:xfrm>
            <a:off x="6433642" y="2511528"/>
            <a:ext cx="3810287" cy="4229839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35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-проведення обов'язкових медичних оглядів;</a:t>
            </a: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-участь у  огляді дітей; </a:t>
            </a:r>
            <a:endParaRPr lang="uk-UA" sz="4800" dirty="0">
              <a:solidFill>
                <a:srgbClr val="6666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-проведення антропометрії, термометрії. </a:t>
            </a:r>
            <a:endParaRPr lang="uk-UA" sz="4800" dirty="0">
              <a:solidFill>
                <a:srgbClr val="6666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-надання долікарської допомоги у  разі  гострого  захворювання </a:t>
            </a:r>
            <a:b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або травми; </a:t>
            </a:r>
            <a:endParaRPr lang="uk-UA" sz="4800" dirty="0">
              <a:solidFill>
                <a:srgbClr val="6666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- здійснення забору матеріалу для лабораторних досліджень; </a:t>
            </a:r>
            <a:endParaRPr lang="uk-UA" sz="4800" dirty="0">
              <a:solidFill>
                <a:srgbClr val="6666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 -проведення ізоляції дітей, що захворіли, а також спостереження </a:t>
            </a:r>
            <a:b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</a:b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за дітьми, які були в контакті з інфекційним хворим; </a:t>
            </a:r>
            <a:endParaRPr lang="uk-UA" sz="4800" dirty="0">
              <a:solidFill>
                <a:srgbClr val="6666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  <a:tabLst>
                <a:tab pos="581660" algn="l"/>
                <a:tab pos="1163320" algn="l"/>
                <a:tab pos="1744980" algn="l"/>
                <a:tab pos="2326640" algn="l"/>
                <a:tab pos="2908300" algn="l"/>
                <a:tab pos="3489960" algn="l"/>
                <a:tab pos="4071620" algn="l"/>
                <a:tab pos="4653280" algn="l"/>
                <a:tab pos="5234940" algn="l"/>
                <a:tab pos="5816600" algn="l"/>
                <a:tab pos="6398260" algn="l"/>
                <a:tab pos="6979920" algn="l"/>
                <a:tab pos="7561580" algn="l"/>
                <a:tab pos="8143240" algn="l"/>
                <a:tab pos="8724900" algn="l"/>
                <a:tab pos="9306560" algn="l"/>
              </a:tabLst>
            </a:pP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ourier New" panose="02070309020205020404" pitchFamily="49" charset="0"/>
              </a:rPr>
              <a:t>  -організація  проведення поточної дезінфекції. </a:t>
            </a:r>
            <a:endParaRPr lang="uk-UA" sz="4800" dirty="0">
              <a:solidFill>
                <a:srgbClr val="666699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  <a:tabLst>
                <a:tab pos="4500880" algn="l"/>
              </a:tabLst>
            </a:pPr>
            <a:r>
              <a:rPr lang="uk-UA" sz="4800" dirty="0">
                <a:solidFill>
                  <a:srgbClr val="666699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405210750"/>
      </p:ext>
    </p:extLst>
  </p:cSld>
  <p:clrMapOvr>
    <a:masterClrMapping/>
  </p:clrMapOvr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9C56AD1D-2044-4CD2-BFA5-0125BF4C3C5A}"/>
              </a:ext>
            </a:extLst>
          </p:cNvPr>
          <p:cNvSpPr txBox="1">
            <a:spLocks/>
          </p:cNvSpPr>
          <p:nvPr/>
        </p:nvSpPr>
        <p:spPr>
          <a:xfrm>
            <a:off x="2193842" y="332562"/>
            <a:ext cx="8964488" cy="716658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Дотримання вимог техніки безпеки</a:t>
            </a:r>
            <a:r>
              <a:rPr lang="uk-UA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7D6D5D17-76A3-46E9-97FD-13AA23FEAB04}"/>
              </a:ext>
            </a:extLst>
          </p:cNvPr>
          <p:cNvSpPr txBox="1">
            <a:spLocks/>
          </p:cNvSpPr>
          <p:nvPr/>
        </p:nvSpPr>
        <p:spPr>
          <a:xfrm>
            <a:off x="2193843" y="1049220"/>
            <a:ext cx="4392488" cy="5517232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створена служба охорони праці, безпеки життєдіяльності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призначені відповідальні за організацію роботи з охорони праці, безпеки життєдіяльності, визначені їхні функціональні обов’язки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призначені наказом особи, відповідальні за стан охорони праці у групових та побутових приміщеннях, спортивно - музичних залах.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затверджені посадові інструкції працівників з обов’язковим блоком питань з охорони праці, безпеки життєдіяльності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укладено колективний договір, що містить розділ з охорони праці, безпеки життєдіяльності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розроблена програма вступного інструктажу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розроблені та переглянуті – раз на п’ять років – </a:t>
            </a:r>
            <a:r>
              <a:rPr lang="uk-UA" sz="5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інструкції:</a:t>
            </a:r>
            <a:r>
              <a:rPr lang="uk-UA" sz="6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uk-UA" sz="6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охорони праці для працівників</a:t>
            </a:r>
            <a:endParaRPr lang="uk-UA" sz="6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Font typeface="Wingdings 3" charset="2"/>
              <a:buNone/>
            </a:pPr>
            <a:endParaRPr lang="uk-UA" sz="5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693D3C0D-F879-4C3C-8B8F-224A5C4CAAAB}"/>
              </a:ext>
            </a:extLst>
          </p:cNvPr>
          <p:cNvSpPr txBox="1">
            <a:spLocks/>
          </p:cNvSpPr>
          <p:nvPr/>
        </p:nvSpPr>
        <p:spPr>
          <a:xfrm>
            <a:off x="6874363" y="905204"/>
            <a:ext cx="3674367" cy="576064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безпеки під час проведення навчання для здобувачів освіти, 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інструкції, які вводять в дію ( переглядають), зареєстровані в журналі реєстрацій інструкцій з охорони праці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працівники отримали примірні інструкції під час первинного інструктажу	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керівників структурних підрозділів є комплект примірних інструкцій для працівників усіх професій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 акти – дозволи на проведення занять у спортивно- музичних  залах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проведено навчання з питань охорони праці, безпеки життєдіяльності із працівниками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проведені інструктажі з охорони праці, безпеки життєдіяльності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4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Оцінено технічний стан обладнання та устаткування навчальних приміщень: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endParaRPr lang="uk-UA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2600474001"/>
      </p:ext>
    </p:extLst>
  </p:cSld>
  <p:clrMapOvr>
    <a:masterClrMapping/>
  </p:clrMapOvr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FC27E0F-79E0-46B1-B912-50FC9D72F1AE}"/>
              </a:ext>
            </a:extLst>
          </p:cNvPr>
          <p:cNvSpPr txBox="1">
            <a:spLocks/>
          </p:cNvSpPr>
          <p:nvPr/>
        </p:nvSpPr>
        <p:spPr>
          <a:xfrm>
            <a:off x="323852" y="188640"/>
            <a:ext cx="8640636" cy="1656184"/>
          </a:xfrm>
          <a:prstGeom prst="rect">
            <a:avLst/>
          </a:prstGeom>
        </p:spPr>
        <p:txBody>
          <a:bodyPr>
            <a:normAutofit fontScale="900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>
                <a:latin typeface="Arial Black" panose="020B0A04020102020204" pitchFamily="34" charset="0"/>
              </a:rPr>
              <a:t>Аналіз захворюваності</a:t>
            </a:r>
            <a:br>
              <a:rPr lang="uk-UA">
                <a:latin typeface="Arial Black" panose="020B0A04020102020204" pitchFamily="34" charset="0"/>
              </a:rPr>
            </a:br>
            <a:r>
              <a:rPr lang="uk-UA" sz="1600">
                <a:latin typeface="Arial Black" panose="020B0A04020102020204" pitchFamily="34" charset="0"/>
              </a:rPr>
              <a:t>Аналіз захворюваності показав</a:t>
            </a:r>
            <a:br>
              <a:rPr lang="uk-UA" sz="1600">
                <a:latin typeface="Arial Black" panose="020B0A04020102020204" pitchFamily="34" charset="0"/>
              </a:rPr>
            </a:br>
            <a:r>
              <a:rPr lang="uk-UA" sz="1600">
                <a:latin typeface="Arial Black" panose="020B0A04020102020204" pitchFamily="34" charset="0"/>
              </a:rPr>
              <a:t> збільшення кількості пропущених днів дітьми через хворобу .</a:t>
            </a:r>
            <a:r>
              <a:rPr lang="uk-UA">
                <a:latin typeface="Arial Black" panose="020B0A04020102020204" pitchFamily="34" charset="0"/>
              </a:rPr>
              <a:t> </a:t>
            </a:r>
            <a:r>
              <a:rPr lang="uk-UA" sz="1600">
                <a:latin typeface="Arial Black" panose="020B0A04020102020204" pitchFamily="34" charset="0"/>
              </a:rPr>
              <a:t>Тому необхідно посилити роботу щодо зниження захворюваності дітей, зміцнення здоров’я шляхом організації комплексу оздоровчих та профілактичних заходів</a:t>
            </a:r>
            <a:endParaRPr lang="uk-UA" sz="1600" dirty="0">
              <a:latin typeface="Arial Black" panose="020B0A04020102020204" pitchFamily="34" charset="0"/>
            </a:endParaRPr>
          </a:p>
        </p:txBody>
      </p:sp>
      <p:graphicFrame>
        <p:nvGraphicFramePr>
          <p:cNvPr id="3" name="Місце для вмісту 4">
            <a:extLst>
              <a:ext uri="{FF2B5EF4-FFF2-40B4-BE49-F238E27FC236}">
                <a16:creationId xmlns:a16="http://schemas.microsoft.com/office/drawing/2014/main" xmlns="" id="{B0664947-0E14-4546-9A9E-26468800129C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1178059079"/>
              </p:ext>
            </p:extLst>
          </p:nvPr>
        </p:nvGraphicFramePr>
        <p:xfrm>
          <a:off x="323852" y="2132856"/>
          <a:ext cx="3888108" cy="4725140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207215">
                  <a:extLst>
                    <a:ext uri="{9D8B030D-6E8A-4147-A177-3AD203B41FA5}">
                      <a16:colId xmlns:a16="http://schemas.microsoft.com/office/drawing/2014/main" xmlns="" val="495405073"/>
                    </a:ext>
                  </a:extLst>
                </a:gridCol>
                <a:gridCol w="1680893">
                  <a:extLst>
                    <a:ext uri="{9D8B030D-6E8A-4147-A177-3AD203B41FA5}">
                      <a16:colId xmlns:a16="http://schemas.microsoft.com/office/drawing/2014/main" xmlns="" val="1629810836"/>
                    </a:ext>
                  </a:extLst>
                </a:gridCol>
              </a:tblGrid>
              <a:tr h="472514"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Показники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 dirty="0">
                          <a:effectLst/>
                        </a:rPr>
                        <a:t>2024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2073122995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ОРЗ, грип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69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4117371522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 dirty="0">
                          <a:effectLst/>
                        </a:rPr>
                        <a:t>Бронхіт 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14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2373935330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 dirty="0">
                          <a:effectLst/>
                        </a:rPr>
                        <a:t>Фарингіт , ангіна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1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3672892995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Отит 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 dirty="0">
                          <a:effectLst/>
                        </a:rPr>
                        <a:t>1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4198899184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Вітряна віспа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0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2948694636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Гастроентроколіт 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0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1609278953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скарлатина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0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3402595492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Алергічний дерматит 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2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3048637393"/>
                  </a:ext>
                </a:extLst>
              </a:tr>
              <a:tr h="472514"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>
                          <a:effectLst/>
                        </a:rPr>
                        <a:t>ковід</a:t>
                      </a:r>
                      <a:endParaRPr lang="uk-UA" sz="9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800" dirty="0">
                          <a:effectLst/>
                        </a:rPr>
                        <a:t>3</a:t>
                      </a:r>
                      <a:endParaRPr lang="uk-UA" sz="9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54029" marR="54029" marT="0" marB="0"/>
                </a:tc>
                <a:extLst>
                  <a:ext uri="{0D108BD9-81ED-4DB2-BD59-A6C34878D82A}">
                    <a16:rowId xmlns:a16="http://schemas.microsoft.com/office/drawing/2014/main" xmlns="" val="2605100955"/>
                  </a:ext>
                </a:extLst>
              </a:tr>
            </a:tbl>
          </a:graphicData>
        </a:graphic>
      </p:graphicFrame>
      <p:graphicFrame>
        <p:nvGraphicFramePr>
          <p:cNvPr id="4" name="Місце для вмісту 5">
            <a:extLst>
              <a:ext uri="{FF2B5EF4-FFF2-40B4-BE49-F238E27FC236}">
                <a16:creationId xmlns:a16="http://schemas.microsoft.com/office/drawing/2014/main" xmlns="" id="{C6787880-ACB4-4C61-B1A9-AB83E862A9CD}"/>
              </a:ext>
            </a:extLst>
          </p:cNvPr>
          <p:cNvGraphicFramePr>
            <a:graphicFrameLocks/>
          </p:cNvGraphicFramePr>
          <p:nvPr>
            <p:extLst>
              <p:ext uri="{D42A27DB-BD31-4B8C-83A1-F6EECF244321}">
                <p14:modId xmlns:p14="http://schemas.microsoft.com/office/powerpoint/2010/main" xmlns="" val="2582976560"/>
              </p:ext>
            </p:extLst>
          </p:nvPr>
        </p:nvGraphicFramePr>
        <p:xfrm>
          <a:off x="5148064" y="2132852"/>
          <a:ext cx="3672085" cy="4725141"/>
        </p:xfrm>
        <a:graphic>
          <a:graphicData uri="http://schemas.openxmlformats.org/drawingml/2006/table">
            <a:tbl>
              <a:tblPr firstRow="1" firstCol="1" lastRow="1" lastCol="1" bandRow="1" bandCol="1">
                <a:tableStyleId>{5C22544A-7EE6-4342-B048-85BDC9FD1C3A}</a:tableStyleId>
              </a:tblPr>
              <a:tblGrid>
                <a:gridCol w="2448177">
                  <a:extLst>
                    <a:ext uri="{9D8B030D-6E8A-4147-A177-3AD203B41FA5}">
                      <a16:colId xmlns:a16="http://schemas.microsoft.com/office/drawing/2014/main" xmlns="" val="1233883846"/>
                    </a:ext>
                  </a:extLst>
                </a:gridCol>
                <a:gridCol w="1223908">
                  <a:extLst>
                    <a:ext uri="{9D8B030D-6E8A-4147-A177-3AD203B41FA5}">
                      <a16:colId xmlns:a16="http://schemas.microsoft.com/office/drawing/2014/main" xmlns="" val="1001303180"/>
                    </a:ext>
                  </a:extLst>
                </a:gridCol>
              </a:tblGrid>
              <a:tr h="169441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Показники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</a:rPr>
                        <a:t>2025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1289267752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</a:rPr>
                        <a:t>ОРЗ, грип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</a:rPr>
                        <a:t>239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1381638753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</a:rPr>
                        <a:t>Бронхіт 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35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1182981095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Фарингіт , ангіна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3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3010544198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Отит 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6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1739934504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Вітряна віспа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2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1796205326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 err="1">
                          <a:effectLst/>
                        </a:rPr>
                        <a:t>Гастроентроколіт</a:t>
                      </a:r>
                      <a:r>
                        <a:rPr lang="uk-UA" sz="900" dirty="0">
                          <a:effectLst/>
                        </a:rPr>
                        <a:t> 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0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2665243146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скарлатина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1673537696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</a:rPr>
                        <a:t>Алергічний дерматит 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0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2114888102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інші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  <a:latin typeface="Calibri" panose="020F0502020204030204" pitchFamily="34" charset="0"/>
                          <a:ea typeface="Times New Roman" panose="02020603050405020304" pitchFamily="18" charset="0"/>
                          <a:cs typeface="Times New Roman" panose="02020603050405020304" pitchFamily="18" charset="0"/>
                        </a:rPr>
                        <a:t>5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382956886"/>
                  </a:ext>
                </a:extLst>
              </a:tr>
              <a:tr h="455570"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>
                          <a:effectLst/>
                        </a:rPr>
                        <a:t>усього</a:t>
                      </a:r>
                      <a:endParaRPr lang="uk-UA" sz="100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tc>
                  <a:txBody>
                    <a:bodyPr/>
                    <a:lstStyle/>
                    <a:p>
                      <a:pPr algn="l">
                        <a:lnSpc>
                          <a:spcPct val="115000"/>
                        </a:lnSpc>
                        <a:spcAft>
                          <a:spcPts val="1000"/>
                        </a:spcAft>
                        <a:tabLst>
                          <a:tab pos="1285875" algn="l"/>
                        </a:tabLst>
                      </a:pPr>
                      <a:r>
                        <a:rPr lang="uk-UA" sz="900" dirty="0">
                          <a:effectLst/>
                        </a:rPr>
                        <a:t>295</a:t>
                      </a:r>
                      <a:endParaRPr lang="uk-UA" sz="1000" dirty="0">
                        <a:effectLst/>
                        <a:latin typeface="Calibri" panose="020F0502020204030204" pitchFamily="34" charset="0"/>
                        <a:ea typeface="Times New Roman" panose="02020603050405020304" pitchFamily="18" charset="0"/>
                        <a:cs typeface="Times New Roman" panose="02020603050405020304" pitchFamily="18" charset="0"/>
                      </a:endParaRPr>
                    </a:p>
                  </a:txBody>
                  <a:tcPr marL="60539" marR="60539" marT="0" marB="0"/>
                </a:tc>
                <a:extLst>
                  <a:ext uri="{0D108BD9-81ED-4DB2-BD59-A6C34878D82A}">
                    <a16:rowId xmlns:a16="http://schemas.microsoft.com/office/drawing/2014/main" xmlns="" val="1265325759"/>
                  </a:ext>
                </a:extLst>
              </a:tr>
            </a:tbl>
          </a:graphicData>
        </a:graphic>
      </p:graphicFrame>
      <p:sp>
        <p:nvSpPr>
          <p:cNvPr id="5" name="Rectangle 1">
            <a:extLst>
              <a:ext uri="{FF2B5EF4-FFF2-40B4-BE49-F238E27FC236}">
                <a16:creationId xmlns:a16="http://schemas.microsoft.com/office/drawing/2014/main" xmlns="" id="{C4B19A0C-BFD4-4AB4-9A6E-6CE9204D12D5}"/>
              </a:ext>
            </a:extLst>
          </p:cNvPr>
          <p:cNvSpPr>
            <a:spLocks noChangeArrowheads="1"/>
          </p:cNvSpPr>
          <p:nvPr/>
        </p:nvSpPr>
        <p:spPr bwMode="auto">
          <a:xfrm>
            <a:off x="0" y="0"/>
            <a:ext cx="9144000" cy="457200"/>
          </a:xfrm>
          <a:prstGeom prst="rect">
            <a:avLst/>
          </a:prstGeom>
          <a:noFill/>
          <a:ln>
            <a:noFill/>
          </a:ln>
          <a:effectLst/>
          <a:extLst>
            <a:ext uri="{909E8E84-426E-40DD-AFC4-6F175D3DCCD1}">
              <a14:hiddenFill xmlns:a14="http://schemas.microsoft.com/office/drawing/2010/main" xmlns="">
                <a:solidFill>
                  <a:schemeClr val="accent1"/>
                </a:solidFill>
              </a14:hiddenFill>
            </a:ext>
            <a:ext uri="{91240B29-F687-4F45-9708-019B960494DF}">
              <a14:hiddenLine xmlns:a14="http://schemas.microsoft.com/office/drawing/2010/main" xmlns="" w="9525">
                <a:solidFill>
                  <a:schemeClr val="tx1"/>
                </a:solidFill>
                <a:miter lim="800000"/>
                <a:headEnd/>
                <a:tailEnd/>
              </a14:hiddenLine>
            </a:ext>
            <a:ext uri="{AF507438-7753-43E0-B8FC-AC1667EBCBE1}">
              <a14:hiddenEffects xmlns:a14="http://schemas.microsoft.com/office/drawing/2010/main" xmlns="">
                <a:effectLst>
                  <a:outerShdw dist="35921" dir="2700000" algn="ctr" rotWithShape="0">
                    <a:schemeClr val="bg2"/>
                  </a:outerShdw>
                </a:effectLst>
              </a14:hiddenEffects>
            </a:ext>
          </a:extLst>
        </p:spPr>
        <p:txBody>
          <a:bodyPr vert="horz" wrap="non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endParaRPr lang="uk-UA"/>
          </a:p>
        </p:txBody>
      </p:sp>
    </p:spTree>
    <p:extLst>
      <p:ext uri="{BB962C8B-B14F-4D97-AF65-F5344CB8AC3E}">
        <p14:creationId xmlns:p14="http://schemas.microsoft.com/office/powerpoint/2010/main" xmlns="" val="1314349109"/>
      </p:ext>
    </p:extLst>
  </p:cSld>
  <p:clrMapOvr>
    <a:masterClrMapping/>
  </p:clrMapOvr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243DCA2A-E0F0-4774-8174-97535A4D2C26}"/>
              </a:ext>
            </a:extLst>
          </p:cNvPr>
          <p:cNvSpPr txBox="1">
            <a:spLocks/>
          </p:cNvSpPr>
          <p:nvPr/>
        </p:nvSpPr>
        <p:spPr>
          <a:xfrm>
            <a:off x="179512" y="624110"/>
            <a:ext cx="8964488" cy="716658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Дотримання вимог техніки безпеки</a:t>
            </a:r>
            <a: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5F59AF97-CE4A-449A-85F8-9B59764412FF}"/>
              </a:ext>
            </a:extLst>
          </p:cNvPr>
          <p:cNvSpPr txBox="1">
            <a:spLocks/>
          </p:cNvSpPr>
          <p:nvPr/>
        </p:nvSpPr>
        <p:spPr>
          <a:xfrm>
            <a:off x="269268" y="1104143"/>
            <a:ext cx="4392488" cy="5517232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створена служба охорони праці, безпеки життєдіяльності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призначені відповідальні за організацію роботи з охорони праці, безпеки життєдіяльності, визначені їхні функціональні обов’язки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призначені наказом особи, відповідальні за стан охорони праці у групових та побутових приміщеннях, спортивно - музичних залах.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затверджені посадові інструкції працівників з обов’язковим блоком питань з охорони праці, безпеки життєдіяльності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укладено колективний договір, що містить розділ з охорони праці, безпеки життєдіяльності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розроблена програма вступного інструктажу</a:t>
            </a:r>
            <a:endParaRPr lang="uk-UA" sz="56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56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розроблені та переглянуті – раз на п’ять років – </a:t>
            </a:r>
            <a:r>
              <a:rPr lang="uk-UA" sz="56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інструкції:</a:t>
            </a:r>
            <a:r>
              <a:rPr lang="uk-UA" sz="6000" b="1" dirty="0" err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</a:t>
            </a:r>
            <a:r>
              <a:rPr lang="uk-UA" sz="60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охорони праці для працівників</a:t>
            </a:r>
            <a:endParaRPr lang="uk-UA" sz="60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>
              <a:lnSpc>
                <a:spcPct val="150000"/>
              </a:lnSpc>
              <a:spcAft>
                <a:spcPts val="800"/>
              </a:spcAft>
              <a:buFont typeface="Wingdings 3" charset="2"/>
              <a:buNone/>
            </a:pPr>
            <a:endParaRPr lang="uk-UA" sz="56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225ADC75-3FD3-46BC-A813-D62BBBDD070A}"/>
              </a:ext>
            </a:extLst>
          </p:cNvPr>
          <p:cNvSpPr txBox="1">
            <a:spLocks/>
          </p:cNvSpPr>
          <p:nvPr/>
        </p:nvSpPr>
        <p:spPr>
          <a:xfrm>
            <a:off x="6344277" y="982439"/>
            <a:ext cx="3674367" cy="576064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безпеки під час проведення навчання для здобувачів освіти, 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інструкції, які вводять в дію ( переглядають), зареєстровані в журналі реєстрацій інструкцій з охорони праці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працівники отримали примірні інструкції під час первинного інструктажу	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керівників структурних підрозділів є комплект примірних інструкцій для працівників усіх професій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 акти – дозволи на проведення занять у спортивно- музичних  залах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проведено навчання з питань охорони праці, безпеки життєдіяльності із працівниками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just">
              <a:lnSpc>
                <a:spcPct val="150000"/>
              </a:lnSpc>
              <a:spcAft>
                <a:spcPts val="800"/>
              </a:spcAft>
            </a:pPr>
            <a:r>
              <a:rPr lang="uk-UA" sz="4800" b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проведені інструктажі з охорони праці, безпеки життєдіяльності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4800" b="1" i="1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Оцінено технічний стан обладнання та устаткування навчальних приміщень:</a:t>
            </a:r>
            <a:endParaRPr lang="uk-UA" sz="4800" b="1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b="1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endParaRPr lang="uk-UA" sz="1400" dirty="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400" dirty="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endParaRPr lang="uk-UA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>
              <a:lnSpc>
                <a:spcPct val="107000"/>
              </a:lnSpc>
              <a:spcAft>
                <a:spcPts val="800"/>
              </a:spcAft>
            </a:pPr>
            <a:r>
              <a:rPr lang="uk-UA" sz="1000" dirty="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 dirty="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502685989"/>
      </p:ext>
    </p:extLst>
  </p:cSld>
  <p:clrMapOvr>
    <a:masterClrMapping/>
  </p:clrMapOvr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89E10DC-4194-42CD-A845-7A5EB029E1E8}"/>
              </a:ext>
            </a:extLst>
          </p:cNvPr>
          <p:cNvSpPr txBox="1">
            <a:spLocks/>
          </p:cNvSpPr>
          <p:nvPr/>
        </p:nvSpPr>
        <p:spPr>
          <a:xfrm>
            <a:off x="1902295" y="438579"/>
            <a:ext cx="8964488" cy="716658"/>
          </a:xfrm>
          <a:prstGeom prst="rect">
            <a:avLst/>
          </a:prstGeom>
        </p:spPr>
        <p:txBody>
          <a:bodyPr>
            <a:normAutofit fontScale="67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Дотримання вимог техніки безпеки</a:t>
            </a:r>
            <a:r>
              <a:rPr lang="uk-UA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/>
            </a:r>
            <a:br>
              <a:rPr lang="uk-UA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</a:br>
            <a:endParaRPr lang="uk-UA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F8F84E58-DC96-4D64-B5E5-A34AD1E24D2C}"/>
              </a:ext>
            </a:extLst>
          </p:cNvPr>
          <p:cNvSpPr txBox="1">
            <a:spLocks/>
          </p:cNvSpPr>
          <p:nvPr/>
        </p:nvSpPr>
        <p:spPr>
          <a:xfrm>
            <a:off x="1902296" y="1155237"/>
            <a:ext cx="4392488" cy="5517232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uk-UA" sz="5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створена служба охорони праці, безпеки життєдіяльності</a:t>
            </a:r>
            <a:endParaRPr lang="uk-UA" sz="5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5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призначені відповідальні за організацію роботи з охорони праці, безпеки життєдіяльності, визначені їхні функціональні обов’язки</a:t>
            </a:r>
            <a:endParaRPr lang="uk-UA" sz="5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5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призначені наказом особи, відповідальні за стан охорони праці у групових та побутових приміщеннях, спортивно - музичних залах.</a:t>
            </a:r>
            <a:endParaRPr lang="uk-UA" sz="5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5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затверджені посадові інструкції працівників з обов’язковим блоком питань з охорони праці, безпеки життєдіяльності</a:t>
            </a:r>
            <a:endParaRPr lang="uk-UA" sz="5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5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укладено колективний договір, що містить розділ з охорони праці, безпеки життєдіяльності</a:t>
            </a:r>
            <a:endParaRPr lang="uk-UA" sz="5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5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розроблена програма вступного інструктажу</a:t>
            </a:r>
            <a:endParaRPr lang="uk-UA" sz="5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56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розроблені та переглянуті – раз на п’ять років – інструкції:</a:t>
            </a:r>
            <a:r>
              <a:rPr lang="uk-UA" sz="60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з охорони праці для працівників</a:t>
            </a:r>
            <a:endParaRPr lang="uk-UA" sz="60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0" indent="0" algn="ctr">
              <a:lnSpc>
                <a:spcPct val="150000"/>
              </a:lnSpc>
              <a:spcAft>
                <a:spcPts val="800"/>
              </a:spcAft>
              <a:buFont typeface="Wingdings 3" charset="2"/>
              <a:buNone/>
            </a:pPr>
            <a:endParaRPr lang="uk-UA" sz="56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51D2BA0B-4A9E-4763-91B2-869B85A3D1A7}"/>
              </a:ext>
            </a:extLst>
          </p:cNvPr>
          <p:cNvSpPr txBox="1">
            <a:spLocks/>
          </p:cNvSpPr>
          <p:nvPr/>
        </p:nvSpPr>
        <p:spPr>
          <a:xfrm>
            <a:off x="6582816" y="1011221"/>
            <a:ext cx="3674367" cy="5760640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</a:pPr>
            <a:r>
              <a:rPr lang="uk-UA" sz="4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безпеки під час проведення навчання для здобувачів освіти, 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інструкції, які вводять в дію ( переглядають), зареєстровані в журналі реєстрацій інструкцій з охорони праці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4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працівники отримали примірні інструкції під час первинного інструктажу	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4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у керівників структурних підрозділів є комплект примірних інструкцій для працівників усіх професій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4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є акти – дозволи на проведення занять у спортивно- музичних  залах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</a:pPr>
            <a:r>
              <a:rPr lang="uk-UA" sz="4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проведено навчання з питань охорони праці, безпеки життєдіяльності із працівниками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8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проведені інструктажі з охорони праці, безпеки життєдіяльності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800"/>
              </a:spcAft>
            </a:pPr>
            <a:r>
              <a:rPr lang="uk-UA" sz="4800" i="1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Оцінено технічний стан обладнання та устаткування навчальних приміщень:</a:t>
            </a:r>
            <a:endParaRPr lang="uk-UA" sz="48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endParaRPr lang="uk-UA" sz="1400">
              <a:latin typeface="Times New Roman" panose="02020603050405020304" pitchFamily="18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400">
                <a:latin typeface="Times New Roman" panose="02020603050405020304" pitchFamily="18" charset="0"/>
                <a:ea typeface="Calibri" panose="020F0502020204030204" pitchFamily="34" charset="0"/>
                <a:cs typeface="Times New Roman" panose="02020603050405020304" pitchFamily="18" charset="0"/>
              </a:rPr>
              <a:t>        </a:t>
            </a:r>
            <a:endParaRPr lang="uk-UA" sz="1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000">
                <a:latin typeface="Calibri" panose="020F050202020403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>
              <a:lnSpc>
                <a:spcPct val="107000"/>
              </a:lnSpc>
              <a:spcAft>
                <a:spcPts val="800"/>
              </a:spcAft>
            </a:pPr>
            <a:r>
              <a:rPr lang="uk-UA" sz="110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 </a:t>
            </a:r>
            <a:endParaRPr lang="uk-UA" sz="1100">
              <a:latin typeface="Calibri" panose="020F050202020403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algn="ctr"/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1571323622"/>
      </p:ext>
    </p:extLst>
  </p:cSld>
  <p:clrMapOvr>
    <a:masterClrMapping/>
  </p:clrMapOvr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A7CB676-B07C-4177-BA08-B9C08331C3F3}"/>
              </a:ext>
            </a:extLst>
          </p:cNvPr>
          <p:cNvSpPr txBox="1">
            <a:spLocks/>
          </p:cNvSpPr>
          <p:nvPr/>
        </p:nvSpPr>
        <p:spPr>
          <a:xfrm>
            <a:off x="971601" y="159611"/>
            <a:ext cx="10035458" cy="893125"/>
          </a:xfrm>
          <a:prstGeom prst="rect">
            <a:avLst/>
          </a:prstGeom>
        </p:spPr>
        <p:txBody>
          <a:bodyPr>
            <a:normAutofit fontScale="97500" lnSpcReduction="1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just"/>
            <a:r>
              <a:rPr lang="uk-UA" sz="1400">
                <a:solidFill>
                  <a:srgbClr val="FF0000"/>
                </a:solidFill>
                <a:latin typeface="Arial Black" panose="020B0A04020102020204" pitchFamily="34" charset="0"/>
              </a:rPr>
              <a:t>Стан виконання заходів, передбачених Концепцією безпеки закладів освіти, схваленої розпорядженням Кабінету Міністрів України від 07 квітня 2023 року № 301-р Реалізація Концепції безпеки закладів освіти, схваленої розпорядженням Кабінету Міністрів України від 07 квітня 2023 року №301</a:t>
            </a:r>
            <a:endParaRPr lang="uk-UA" sz="14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09932A6D-3DCE-4C2F-B19C-3A61480FFC10}"/>
              </a:ext>
            </a:extLst>
          </p:cNvPr>
          <p:cNvSpPr txBox="1">
            <a:spLocks/>
          </p:cNvSpPr>
          <p:nvPr/>
        </p:nvSpPr>
        <p:spPr>
          <a:xfrm>
            <a:off x="609599" y="1340768"/>
            <a:ext cx="10906540" cy="5328592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Робота ТЗДОЯС№10  направлена на створення безпечного освітнього середовища, поліпшення стану пожежної та техногенної безпеки, можливості  організовувати освітній процес в очному режимі, забезпечення комфортного перебування у найпростішому укритті.      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  Укриття у  відповідає вимогам ДСНС щодо облаштування «найпростішого укриття»: - розташоване у складі основної будівлі закладу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- місткість укриття </a:t>
            </a:r>
            <a:r>
              <a:rPr lang="uk-UA" sz="120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-</a:t>
            </a:r>
            <a:r>
              <a:rPr lang="uk-UA" sz="120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400</a:t>
            </a:r>
            <a:r>
              <a:rPr lang="uk-UA" sz="120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осіб, </a:t>
            </a:r>
            <a:r>
              <a:rPr lang="uk-UA" sz="1200" dirty="0" smtClean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</a:t>
            </a:r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повністю  </a:t>
            </a:r>
            <a:r>
              <a:rPr lang="uk-UA" sz="1200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задовільняє</a:t>
            </a:r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потребу у забезпеченні укриттям усіх учасників освітнього процесу (діти та працівники закладу); 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укриття  забезпечене електроживленням, штучним освітленням, системою водопроводу та каналізації, системою опалення ;   двома евакуаційними виходами; 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приміщення мають примусову вентиляцію; 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в укритті забезпечується задовільний санітарний та протипожежний стан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всі вихованці і працівники забезпечені в укритті </a:t>
            </a:r>
            <a:r>
              <a:rPr lang="uk-UA" sz="1200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ватно</a:t>
            </a:r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-марлевими пов'язками;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укриття забезпечене питною водою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наявні альтернативні засоби освітлення;  проведений  Інтернет; 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забезпечене засобами надання </a:t>
            </a:r>
            <a:r>
              <a:rPr lang="uk-UA" sz="1200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домедичної</a:t>
            </a:r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допомоги.      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   Облаштовуючи внутрішній простір приміщень укриття .        Для усіх вікових груп в укриттях створені належні умови для збереження здоров'я і безпечного перебування дітей.       </a:t>
            </a:r>
          </a:p>
          <a:p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  Розроблений алгоритм дій працівників ЗДО у разі отримання сигналу про небезпеку. Формування </a:t>
            </a:r>
            <a:r>
              <a:rPr lang="uk-UA" sz="1200" dirty="0" err="1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компетентностей</a:t>
            </a:r>
            <a: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  <a:t> безпеки в учасників освітнього процесу забезпечується шляхом організації системного навчання учасників освітнього процесу діям в умовах надзвичайних ситуацій.</a:t>
            </a:r>
            <a:br>
              <a:rPr lang="uk-UA" sz="1200" dirty="0">
                <a:solidFill>
                  <a:schemeClr val="accent4">
                    <a:lumMod val="50000"/>
                  </a:schemeClr>
                </a:solidFill>
                <a:latin typeface="Arial Black" panose="020B0A04020102020204" pitchFamily="34" charset="0"/>
              </a:rPr>
            </a:br>
            <a:r>
              <a:rPr lang="uk-UA" sz="1100" dirty="0">
                <a:latin typeface="Arial Black" panose="020B0A04020102020204" pitchFamily="34" charset="0"/>
              </a:rPr>
              <a:t/>
            </a:r>
            <a:br>
              <a:rPr lang="uk-UA" sz="1100" dirty="0">
                <a:latin typeface="Arial Black" panose="020B0A04020102020204" pitchFamily="34" charset="0"/>
              </a:rPr>
            </a:br>
            <a:endParaRPr lang="uk-UA" sz="1100" dirty="0"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390424204"/>
      </p:ext>
    </p:extLst>
  </p:cSld>
  <p:clrMapOvr>
    <a:masterClrMapping/>
  </p:clrMapOvr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6ED4110A-09D7-46A2-8545-66FBE2AD8DBA}"/>
              </a:ext>
            </a:extLst>
          </p:cNvPr>
          <p:cNvSpPr txBox="1">
            <a:spLocks/>
          </p:cNvSpPr>
          <p:nvPr/>
        </p:nvSpPr>
        <p:spPr>
          <a:xfrm>
            <a:off x="2003539" y="242429"/>
            <a:ext cx="9036496" cy="1296144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400">
                <a:solidFill>
                  <a:srgbClr val="00B050"/>
                </a:solidFill>
                <a:latin typeface="Arial Black" panose="020B0A04020102020204" pitchFamily="34" charset="0"/>
              </a:rPr>
              <a:t>ДОТРИМАННЯ САНІТАРНО- ГІГІЄНІЧНИХ ВИМОГ</a:t>
            </a:r>
            <a:endParaRPr lang="uk-UA" sz="2400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1F8E8989-3BCF-4A4A-97BA-28965E9B2C82}"/>
              </a:ext>
            </a:extLst>
          </p:cNvPr>
          <p:cNvSpPr txBox="1">
            <a:spLocks/>
          </p:cNvSpPr>
          <p:nvPr/>
        </p:nvSpPr>
        <p:spPr>
          <a:xfrm>
            <a:off x="851412" y="746485"/>
            <a:ext cx="5040560" cy="597666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algn="ctr">
              <a:lnSpc>
                <a:spcPct val="150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uk-UA" sz="44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</a:t>
            </a:r>
            <a:r>
              <a:rPr lang="uk-UA" sz="4400" dirty="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 облаштування території      </a:t>
            </a:r>
            <a:endParaRPr lang="en-US" sz="4400" dirty="0">
              <a:solidFill>
                <a:srgbClr val="FF0000"/>
              </a:solidFill>
              <a:latin typeface="Arial Black" panose="020B0A04020102020204" pitchFamily="34" charset="0"/>
              <a:ea typeface="Times New Roman" panose="02020603050405020304" pitchFamily="18" charset="0"/>
              <a:cs typeface="Times New Roman" panose="02020603050405020304" pitchFamily="18" charset="0"/>
            </a:endParaRPr>
          </a:p>
          <a:p>
            <a:pPr algn="ctr">
              <a:lnSpc>
                <a:spcPct val="150000"/>
              </a:lnSpc>
              <a:spcAft>
                <a:spcPts val="1000"/>
              </a:spcAft>
            </a:pP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Групові майданчики обладнані                   відповідно до  числа груп та  санітарних вимог, є тіньові навіси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фізкультурний майданчик наявний і відповідає санітарним вимогам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відсутні гриби, дикорослі трави та отруйні рослини на території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</a:t>
            </a: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облаштована огорожа (паркан) висотою не менше ніж 1,6 м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висаджена полоса дерев та кущів по периметру ділянки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</a:t>
            </a: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дотримуємось кратності вивозу сміття протягом тижня </a:t>
            </a: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,</a:t>
            </a: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800" dirty="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майданчик для сміттєзбірника з твердим покриттям</a:t>
            </a:r>
          </a:p>
          <a:p>
            <a:endParaRPr lang="uk-UA" dirty="0"/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17C23EBF-8125-4CDF-92B5-D2A271258CCE}"/>
              </a:ext>
            </a:extLst>
          </p:cNvPr>
          <p:cNvSpPr txBox="1">
            <a:spLocks/>
          </p:cNvSpPr>
          <p:nvPr/>
        </p:nvSpPr>
        <p:spPr>
          <a:xfrm>
            <a:off x="5891971" y="746485"/>
            <a:ext cx="5040561" cy="5976664"/>
          </a:xfrm>
          <a:prstGeom prst="rect">
            <a:avLst/>
          </a:prstGeom>
        </p:spPr>
        <p:txBody>
          <a:bodyPr>
            <a:normAutofit fontScale="250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>
              <a:lnSpc>
                <a:spcPct val="150000"/>
              </a:lnSpc>
              <a:spcAft>
                <a:spcPts val="1000"/>
              </a:spcAft>
              <a:buFont typeface="Wingdings 3" charset="2"/>
              <a:buNone/>
            </a:pPr>
            <a:r>
              <a:rPr lang="uk-UA" sz="4200">
                <a:solidFill>
                  <a:srgbClr val="FF0000"/>
                </a:solidFill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Стан дотримання  вимог до розміщення будівель і споруд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200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200" b="1"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</a:t>
            </a:r>
            <a:r>
              <a:rPr lang="uk-UA" sz="4200" b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будівля закладу не більше ніж 3 поверхи з груповою ізоляцією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200" b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</a:t>
            </a:r>
            <a:r>
              <a:rPr lang="uk-UA" sz="4200" b="1">
                <a:latin typeface="Arial Black" panose="020B0A04020102020204" pitchFamily="34" charset="0"/>
                <a:ea typeface="Times New Roman" panose="02020603050405020304" pitchFamily="18" charset="0"/>
                <a:cs typeface="Calibri" panose="020F0502020204030204" pitchFamily="34" charset="0"/>
              </a:rPr>
              <a:t></a:t>
            </a:r>
            <a:r>
              <a:rPr lang="uk-UA" sz="4200" b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групові осередки для ясельних груп на першому поверсі,  відповідають санітарним вимогам склад і площа приміщень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200" b="1">
                <a:latin typeface="Arial Black" panose="020B0A04020102020204" pitchFamily="34" charset="0"/>
                <a:ea typeface="Times New Roman" panose="02020603050405020304" pitchFamily="18" charset="0"/>
                <a:cs typeface="Times New Roman" panose="02020603050405020304" pitchFamily="18" charset="0"/>
              </a:rPr>
              <a:t>  забезпечено оптимальне провітрювання, площа вікон відповідає санітарним вимогам.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наявне та достатнє природне та штучне освітлення основних приміщень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наявне та достатнє освітлення основних приміщень</a:t>
            </a:r>
          </a:p>
          <a:p>
            <a:pPr>
              <a:lnSpc>
                <a:spcPct val="150000"/>
              </a:lnSpc>
              <a:spcAft>
                <a:spcPts val="1000"/>
              </a:spcAft>
            </a:pP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наявні музичні  зали відповідають санітарним вимогам площа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відповідають санітарним вимогам склад і площа медичного приміщення,   харчоблоку , пральні та гладильної кімнати.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відсутній перехрест потоків брудної та чистої білизни  </a:t>
            </a:r>
            <a:r>
              <a:rPr lang="uk-UA" sz="4200" b="1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endParaRPr lang="uk-UA" dirty="0"/>
          </a:p>
        </p:txBody>
      </p:sp>
    </p:spTree>
    <p:extLst>
      <p:ext uri="{BB962C8B-B14F-4D97-AF65-F5344CB8AC3E}">
        <p14:creationId xmlns:p14="http://schemas.microsoft.com/office/powerpoint/2010/main" xmlns="" val="3654916932"/>
      </p:ext>
    </p:extLst>
  </p:cSld>
  <p:clrMapOvr>
    <a:masterClrMapping/>
  </p:clrMapOvr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88A777F2-A3D4-41D7-A33D-BF22B83FE722}"/>
              </a:ext>
            </a:extLst>
          </p:cNvPr>
          <p:cNvSpPr txBox="1">
            <a:spLocks/>
          </p:cNvSpPr>
          <p:nvPr/>
        </p:nvSpPr>
        <p:spPr>
          <a:xfrm>
            <a:off x="251520" y="0"/>
            <a:ext cx="8282880" cy="476672"/>
          </a:xfrm>
          <a:prstGeom prst="rect">
            <a:avLst/>
          </a:prstGeom>
        </p:spPr>
        <p:txBody>
          <a:bodyPr>
            <a:norm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sz="2000" dirty="0">
                <a:solidFill>
                  <a:srgbClr val="00B050"/>
                </a:solidFill>
                <a:latin typeface="Arial Black" panose="020B0A04020102020204" pitchFamily="34" charset="0"/>
              </a:rPr>
              <a:t>ДОТРИМАННЯ САНІТАРНО- ГІГІЄНІЧНИХ ВИМОГ</a:t>
            </a:r>
            <a:endParaRPr lang="uk-UA" sz="2000" dirty="0"/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19D70E33-00EB-4E6D-BEFB-5854C245074A}"/>
              </a:ext>
            </a:extLst>
          </p:cNvPr>
          <p:cNvSpPr txBox="1">
            <a:spLocks/>
          </p:cNvSpPr>
          <p:nvPr/>
        </p:nvSpPr>
        <p:spPr>
          <a:xfrm>
            <a:off x="251520" y="476672"/>
            <a:ext cx="4427984" cy="6381328"/>
          </a:xfrm>
          <a:prstGeom prst="rect">
            <a:avLst/>
          </a:prstGeom>
        </p:spPr>
        <p:txBody>
          <a:bodyPr>
            <a:normAutofit fontScale="47500" lnSpcReduction="20000"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25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Стан санітарно- технічного обладнання</a:t>
            </a:r>
            <a:endParaRPr lang="uk-UA" sz="25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              </a:t>
            </a:r>
          </a:p>
          <a:p>
            <a:endParaRPr lang="uk-UA" sz="2200" dirty="0"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будівлі закладу забезпечені:                                       водопроводом 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каналізацією 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проточним гарячим водопостачанням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дотримується повітряно-тепловий режим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,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меблі промарковані , достатня їх кількість</a:t>
            </a:r>
          </a:p>
          <a:p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Діти забезпечені в необхідному обсязі промаркованою індивідуальною постільною білизною, рушниками, предметами особистої гігієни</a:t>
            </a:r>
          </a:p>
          <a:p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технологічне, холодильне  обладнання  харчоблоку у достатній кількості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дотримується температурний режим холодильного обладнання та здійснюється контроль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наявні у повному обсязі та об’ємі добові проби готової продукції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Централізована система водопостачання,  система каналізації, системи опалення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Наявна система вентиляції у тимчасових укриттях та у цеху приготування їжі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наявний у харчоблоці повний набір виробничих приміщень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дотримується поточність технологічного процесу  харчоблоку</a:t>
            </a:r>
          </a:p>
          <a:p>
            <a:pPr marL="0" indent="0" algn="ctr">
              <a:buFont typeface="Wingdings 3" charset="2"/>
              <a:buNone/>
            </a:pPr>
            <a:r>
              <a:rPr lang="uk-UA" sz="22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22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розроблювальний інвентар у достатній кількості,  промаркований, використовується за призначенням</a:t>
            </a:r>
            <a:endParaRPr lang="uk-UA" sz="2200" b="1" dirty="0">
              <a:solidFill>
                <a:srgbClr val="00B050"/>
              </a:solidFill>
              <a:latin typeface="Arial Black" panose="020B0A04020102020204" pitchFamily="34" charset="0"/>
            </a:endParaRPr>
          </a:p>
        </p:txBody>
      </p:sp>
      <p:sp>
        <p:nvSpPr>
          <p:cNvPr id="4" name="Місце для вмісту 3">
            <a:extLst>
              <a:ext uri="{FF2B5EF4-FFF2-40B4-BE49-F238E27FC236}">
                <a16:creationId xmlns:a16="http://schemas.microsoft.com/office/drawing/2014/main" xmlns="" id="{22D5AFA4-A4B8-48F4-8241-21FEDD07D75B}"/>
              </a:ext>
            </a:extLst>
          </p:cNvPr>
          <p:cNvSpPr txBox="1">
            <a:spLocks/>
          </p:cNvSpPr>
          <p:nvPr/>
        </p:nvSpPr>
        <p:spPr>
          <a:xfrm>
            <a:off x="5903259" y="570802"/>
            <a:ext cx="4693022" cy="6381328"/>
          </a:xfrm>
          <a:prstGeom prst="rect">
            <a:avLst/>
          </a:prstGeom>
        </p:spPr>
        <p:txBody>
          <a:bodyPr>
            <a:no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столовий і кухонний посуд  відповідає санітарним вимогам,  у достатній кількості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правила та процес миття посуду відповідають санітарним вимогам </a:t>
            </a:r>
          </a:p>
          <a:p>
            <a:r>
              <a:rPr lang="uk-UA" sz="1000" dirty="0">
                <a:latin typeface="Arial Black" panose="020B0A04020102020204" pitchFamily="34" charset="0"/>
              </a:rPr>
              <a:t>Організація питного режиму відповідає с</a:t>
            </a:r>
          </a:p>
          <a:p>
            <a:r>
              <a:rPr lang="uk-UA" sz="1000" dirty="0" err="1">
                <a:latin typeface="Arial Black" panose="020B0A04020102020204" pitchFamily="34" charset="0"/>
              </a:rPr>
              <a:t>анітарним</a:t>
            </a:r>
            <a:r>
              <a:rPr lang="uk-UA" sz="1000" dirty="0">
                <a:latin typeface="Arial Black" panose="020B0A04020102020204" pitchFamily="34" charset="0"/>
              </a:rPr>
              <a:t> вимогам</a:t>
            </a:r>
          </a:p>
          <a:p>
            <a:pPr marL="0" indent="0" algn="ctr">
              <a:buFont typeface="Wingdings 3" charset="2"/>
              <a:buNone/>
            </a:pPr>
            <a:r>
              <a:rPr lang="uk-UA" sz="1000" dirty="0">
                <a:solidFill>
                  <a:srgbClr val="C00000"/>
                </a:solidFill>
                <a:latin typeface="Arial Black" panose="020B0A04020102020204" pitchFamily="34" charset="0"/>
              </a:rPr>
              <a:t>СТАН УТРИМАННЯ ПРИМІЩЕНЬ ТА ОБЛАДНАННЯ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утримуються в порядку та чистоті усі приміщення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проводяться поточні </a:t>
            </a:r>
            <a:r>
              <a:rPr lang="uk-UA" sz="1000" dirty="0" err="1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акаритизаційні</a:t>
            </a: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та  дезінфекційні заходи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дотримуються режим миття та дезінфекція іграшок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  інвентар для прибирання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наявний, промаркований і зберігається впорядковано </a:t>
            </a:r>
          </a:p>
          <a:p>
            <a:pPr>
              <a:lnSpc>
                <a:spcPct val="150000"/>
              </a:lnSpc>
              <a:spcAft>
                <a:spcPts val="800"/>
              </a:spcAft>
            </a:pP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створено персоналом умови для дотримання правил особистої гігієни </a:t>
            </a: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, дезінфекційні засоби мають свідоцтво про державну реєстрацію та інструкції із їх застосування,  дотримуються умови їх зберігання </a:t>
            </a: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Calibri" panose="020F0502020204030204" pitchFamily="34" charset="0"/>
              </a:rPr>
              <a:t></a:t>
            </a:r>
            <a:r>
              <a:rPr lang="uk-UA" sz="1000" dirty="0"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endParaRPr lang="uk-UA" sz="1000" dirty="0">
              <a:solidFill>
                <a:srgbClr val="C0000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45391803"/>
      </p:ext>
    </p:extLst>
  </p:cSld>
  <p:clrMapOvr>
    <a:masterClrMapping/>
  </p:clrMapOvr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D930C800-E0DC-4A5D-9345-278246F39958}"/>
              </a:ext>
            </a:extLst>
          </p:cNvPr>
          <p:cNvSpPr/>
          <p:nvPr/>
        </p:nvSpPr>
        <p:spPr>
          <a:xfrm>
            <a:off x="2130207" y="256747"/>
            <a:ext cx="8424936" cy="52322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sz="2800" b="1" dirty="0">
                <a:ln w="18000">
                  <a:solidFill>
                    <a:srgbClr val="C0504D">
                      <a:satMod val="140000"/>
                    </a:srgbClr>
                  </a:solidFill>
                  <a:prstDash val="solid"/>
                  <a:miter lim="800000"/>
                </a:ln>
                <a:solidFill>
                  <a:schemeClr val="accent2">
                    <a:lumMod val="50000"/>
                  </a:schemeClr>
                </a:solidFill>
                <a:effectLst>
                  <a:outerShdw blurRad="25500" dist="23000" dir="7020000" algn="tl">
                    <a:srgbClr val="000000">
                      <a:alpha val="50000"/>
                    </a:srgbClr>
                  </a:outerShdw>
                </a:effectLst>
                <a:latin typeface="Arial Black" pitchFamily="34" charset="0"/>
              </a:rPr>
              <a:t>ГУРТКОВА РОБОТА</a:t>
            </a:r>
          </a:p>
        </p:txBody>
      </p:sp>
      <p:sp>
        <p:nvSpPr>
          <p:cNvPr id="3" name="Овал 2">
            <a:extLst>
              <a:ext uri="{FF2B5EF4-FFF2-40B4-BE49-F238E27FC236}">
                <a16:creationId xmlns:a16="http://schemas.microsoft.com/office/drawing/2014/main" xmlns="" id="{4B3A07BE-17AE-46DB-8E32-0D9CDE2636A9}"/>
              </a:ext>
            </a:extLst>
          </p:cNvPr>
          <p:cNvSpPr/>
          <p:nvPr/>
        </p:nvSpPr>
        <p:spPr>
          <a:xfrm>
            <a:off x="2130207" y="4865259"/>
            <a:ext cx="3587849" cy="1844823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1" u="none" strike="noStrike" kern="0" cap="none" spc="0" normalizeH="0" baseline="0" noProof="0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Хореографічний гурток 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000" b="0" i="1" u="none" strike="noStrike" kern="0" cap="none" spc="0" normalizeH="0" baseline="0" noProof="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glow rad="63500">
                  <a:srgbClr val="9BBB59">
                    <a:satMod val="175000"/>
                    <a:alpha val="40000"/>
                  </a:srgbClr>
                </a:glow>
              </a:effectLst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sp>
        <p:nvSpPr>
          <p:cNvPr id="4" name="Овал 3">
            <a:extLst>
              <a:ext uri="{FF2B5EF4-FFF2-40B4-BE49-F238E27FC236}">
                <a16:creationId xmlns:a16="http://schemas.microsoft.com/office/drawing/2014/main" xmlns="" id="{C79B314F-7CEC-47D0-8EEB-C8431E5D0A61}"/>
              </a:ext>
            </a:extLst>
          </p:cNvPr>
          <p:cNvSpPr/>
          <p:nvPr/>
        </p:nvSpPr>
        <p:spPr>
          <a:xfrm>
            <a:off x="7098759" y="1336867"/>
            <a:ext cx="3779912" cy="1728192"/>
          </a:xfrm>
          <a:prstGeom prst="ellipse">
            <a:avLst/>
          </a:prstGeom>
          <a:solidFill>
            <a:srgbClr val="4F81BD"/>
          </a:solidFill>
          <a:ln w="25400" cap="flat" cmpd="sng" algn="ctr">
            <a:solidFill>
              <a:srgbClr val="4F81BD">
                <a:shade val="50000"/>
              </a:srgbClr>
            </a:solidFill>
            <a:prstDash val="solid"/>
          </a:ln>
          <a:effectLst/>
        </p:spPr>
        <p:txBody>
          <a:bodyPr rtlCol="0" anchor="ctr"/>
          <a:lstStyle/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r>
              <a:rPr kumimoji="0" lang="uk-UA" sz="2000" b="0" i="1" u="none" strike="noStrike" kern="0" cap="none" spc="0" normalizeH="0" baseline="0" noProof="0" dirty="0">
                <a:ln>
                  <a:solidFill>
                    <a:srgbClr val="002060"/>
                  </a:solidFill>
                </a:ln>
                <a:solidFill>
                  <a:srgbClr val="FFC000"/>
                </a:solidFill>
                <a:effectLst>
                  <a:glow rad="63500">
                    <a:srgbClr val="4F81BD">
                      <a:satMod val="175000"/>
                      <a:alpha val="40000"/>
                    </a:srgbClr>
                  </a:glow>
                </a:effectLst>
                <a:uLnTx/>
                <a:uFillTx/>
                <a:latin typeface="Arial Black" pitchFamily="34" charset="0"/>
                <a:ea typeface="+mn-ea"/>
                <a:cs typeface="+mn-cs"/>
              </a:rPr>
              <a:t>Гурток англійської мови</a:t>
            </a:r>
          </a:p>
          <a:p>
            <a:pPr marL="0" marR="0" lvl="0" indent="0" algn="ctr" defTabSz="914400" eaLnBrk="1" fontAlgn="auto" latinLnBrk="0" hangingPunct="1">
              <a:lnSpc>
                <a:spcPct val="100000"/>
              </a:lnSpc>
              <a:spcBef>
                <a:spcPts val="0"/>
              </a:spcBef>
              <a:spcAft>
                <a:spcPts val="0"/>
              </a:spcAft>
              <a:buClrTx/>
              <a:buSzTx/>
              <a:buFontTx/>
              <a:buNone/>
              <a:tabLst/>
              <a:defRPr/>
            </a:pPr>
            <a:endParaRPr kumimoji="0" lang="uk-UA" sz="2000" b="0" i="1" u="none" strike="noStrike" kern="0" cap="none" spc="0" normalizeH="0" baseline="0" noProof="0" dirty="0">
              <a:ln>
                <a:solidFill>
                  <a:srgbClr val="002060"/>
                </a:solidFill>
              </a:ln>
              <a:solidFill>
                <a:srgbClr val="FFC000"/>
              </a:solidFill>
              <a:effectLst>
                <a:glow rad="63500">
                  <a:srgbClr val="4F81BD">
                    <a:satMod val="175000"/>
                    <a:alpha val="40000"/>
                  </a:srgbClr>
                </a:glow>
              </a:effectLst>
              <a:uLnTx/>
              <a:uFillTx/>
              <a:latin typeface="Arial Black" pitchFamily="34" charset="0"/>
              <a:ea typeface="+mn-ea"/>
              <a:cs typeface="+mn-cs"/>
            </a:endParaRPr>
          </a:p>
        </p:txBody>
      </p:sp>
      <p:pic>
        <p:nvPicPr>
          <p:cNvPr id="5" name="Рисунок 4">
            <a:extLst>
              <a:ext uri="{FF2B5EF4-FFF2-40B4-BE49-F238E27FC236}">
                <a16:creationId xmlns:a16="http://schemas.microsoft.com/office/drawing/2014/main" xmlns="" id="{2B42F0D8-D63A-4DFA-8FC8-5D6286F78DC9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718056" y="3724073"/>
            <a:ext cx="5160615" cy="2986009"/>
          </a:xfrm>
          <a:prstGeom prst="rect">
            <a:avLst/>
          </a:prstGeom>
        </p:spPr>
      </p:pic>
      <p:pic>
        <p:nvPicPr>
          <p:cNvPr id="6" name="Рисунок 5">
            <a:extLst>
              <a:ext uri="{FF2B5EF4-FFF2-40B4-BE49-F238E27FC236}">
                <a16:creationId xmlns:a16="http://schemas.microsoft.com/office/drawing/2014/main" xmlns="" id="{FA790861-B378-4B2A-B98F-5D0068DA63EF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1914184" y="915229"/>
            <a:ext cx="5160616" cy="2986009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46026077"/>
      </p:ext>
    </p:extLst>
  </p:cSld>
  <p:clrMapOvr>
    <a:masterClrMapping/>
  </p:clrMapOvr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угольник 1">
            <a:extLst>
              <a:ext uri="{FF2B5EF4-FFF2-40B4-BE49-F238E27FC236}">
                <a16:creationId xmlns:a16="http://schemas.microsoft.com/office/drawing/2014/main" xmlns="" id="{F525682C-EB3B-42C3-BDED-896F4D857B64}"/>
              </a:ext>
            </a:extLst>
          </p:cNvPr>
          <p:cNvSpPr/>
          <p:nvPr/>
        </p:nvSpPr>
        <p:spPr>
          <a:xfrm>
            <a:off x="421671" y="260648"/>
            <a:ext cx="8712968" cy="264687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ru-RU" sz="3200" b="1" dirty="0">
                <a:ln w="50800"/>
                <a:solidFill>
                  <a:schemeClr val="tx2">
                    <a:lumMod val="50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ЗАХОДИ ЩОДО ЗМІЦНЕННЯ ТА МОДЕРНІЗАЦІЇ МАТЕРІАЛЬНО - ТЕХНІЧНОЇ БАЗИ </a:t>
            </a:r>
            <a:endParaRPr lang="ru-RU" b="1" dirty="0">
              <a:ln w="50800"/>
              <a:solidFill>
                <a:schemeClr val="tx2">
                  <a:lumMod val="50000"/>
                </a:schemeClr>
              </a:solidFill>
              <a:effectLst>
                <a:glow rad="63500">
                  <a:srgbClr val="9BBB59">
                    <a:satMod val="175000"/>
                    <a:alpha val="40000"/>
                  </a:srgbClr>
                </a:glow>
              </a:effectLst>
              <a:latin typeface="Arial Black" panose="020B0A04020102020204" pitchFamily="34" charset="0"/>
              <a:cs typeface="Times New Roman" pitchFamily="18" charset="0"/>
            </a:endParaRPr>
          </a:p>
          <a:p>
            <a:pPr lvl="0" algn="ctr"/>
            <a:r>
              <a:rPr lang="ru-RU" b="1" u="sng" dirty="0" err="1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Протягом</a:t>
            </a:r>
            <a:r>
              <a:rPr lang="ru-RU" b="1" u="sng" dirty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 </a:t>
            </a:r>
            <a:r>
              <a:rPr lang="ru-RU" b="1" u="sng" dirty="0" smtClean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2025  </a:t>
            </a:r>
            <a:r>
              <a:rPr lang="ru-RU" b="1" u="sng" dirty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року </a:t>
            </a:r>
            <a:r>
              <a:rPr lang="ru-RU" b="1" u="sng" dirty="0" err="1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матеріальна</a:t>
            </a:r>
            <a:r>
              <a:rPr lang="ru-RU" b="1" u="sng" dirty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 база ТЗДОЯС№10</a:t>
            </a:r>
          </a:p>
          <a:p>
            <a:pPr lvl="0" algn="ctr"/>
            <a:r>
              <a:rPr lang="ru-RU" b="1" u="sng" dirty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 </a:t>
            </a:r>
            <a:r>
              <a:rPr lang="ru-RU" b="1" u="sng" dirty="0" err="1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поповнилась</a:t>
            </a:r>
            <a:r>
              <a:rPr lang="ru-RU" b="1" u="sng" dirty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 за  </a:t>
            </a:r>
            <a:r>
              <a:rPr lang="ru-RU" b="1" u="sng" dirty="0" err="1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бюджетні</a:t>
            </a:r>
            <a:r>
              <a:rPr lang="ru-RU" b="1" u="sng" dirty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 </a:t>
            </a:r>
            <a:r>
              <a:rPr lang="ru-RU" b="1" u="sng" dirty="0" err="1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кошти</a:t>
            </a:r>
            <a:r>
              <a:rPr lang="ru-RU" b="1" u="sng" dirty="0">
                <a:ln w="50800"/>
                <a:solidFill>
                  <a:schemeClr val="accent4">
                    <a:lumMod val="75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>:</a:t>
            </a:r>
          </a:p>
          <a:p>
            <a:pPr lvl="0" algn="ctr"/>
            <a:r>
              <a:rPr lang="ru-RU" b="1" dirty="0">
                <a:ln w="50800"/>
                <a:solidFill>
                  <a:schemeClr val="bg2">
                    <a:lumMod val="50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  <a:t/>
            </a:r>
            <a:br>
              <a:rPr lang="ru-RU" b="1" dirty="0">
                <a:ln w="50800"/>
                <a:solidFill>
                  <a:schemeClr val="bg2">
                    <a:lumMod val="50000"/>
                  </a:schemeClr>
                </a:solidFill>
                <a:effectLst>
                  <a:glow rad="63500">
                    <a:srgbClr val="9BBB59">
                      <a:satMod val="175000"/>
                      <a:alpha val="40000"/>
                    </a:srgbClr>
                  </a:glow>
                </a:effectLst>
                <a:latin typeface="Arial Black" panose="020B0A04020102020204" pitchFamily="34" charset="0"/>
                <a:cs typeface="Times New Roman" pitchFamily="18" charset="0"/>
              </a:rPr>
            </a:br>
            <a:endParaRPr lang="uk-UA" sz="1600" b="1" dirty="0">
              <a:solidFill>
                <a:schemeClr val="bg2">
                  <a:lumMod val="25000"/>
                </a:schemeClr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xmlns="" id="{C90929E6-D76C-435E-9E25-F900C458F77F}"/>
              </a:ext>
            </a:extLst>
          </p:cNvPr>
          <p:cNvSpPr/>
          <p:nvPr/>
        </p:nvSpPr>
        <p:spPr>
          <a:xfrm>
            <a:off x="3048000" y="2828836"/>
            <a:ext cx="6096000" cy="2308324"/>
          </a:xfrm>
          <a:prstGeom prst="rect">
            <a:avLst/>
          </a:prstGeom>
        </p:spPr>
        <p:txBody>
          <a:bodyPr>
            <a:spAutoFit/>
          </a:bodyPr>
          <a:lstStyle/>
          <a:p>
            <a:endParaRPr lang="ru-RU" dirty="0">
              <a:latin typeface="Arial Black" panose="020B0A04020102020204" pitchFamily="34" charset="0"/>
            </a:endParaRPr>
          </a:p>
          <a:p>
            <a:r>
              <a:rPr lang="ru-RU" dirty="0">
                <a:solidFill>
                  <a:srgbClr val="FF0000"/>
                </a:solidFill>
                <a:latin typeface="Arial Black" panose="020B0A04020102020204" pitchFamily="34" charset="0"/>
              </a:rPr>
              <a:t>МЕДИКАМЕНТИ ТА МЕДИЧНІ ТОВАРИ</a:t>
            </a:r>
          </a:p>
          <a:p>
            <a:endParaRPr lang="ru-RU" dirty="0">
              <a:latin typeface="Arial Black" panose="020B0A04020102020204" pitchFamily="34" charset="0"/>
            </a:endParaRPr>
          </a:p>
          <a:p>
            <a:r>
              <a:rPr lang="ru-RU" dirty="0">
                <a:latin typeface="Arial Black" panose="020B0A04020102020204" pitchFamily="34" charset="0"/>
              </a:rPr>
              <a:t>ФОП Соляр- 600грн. (рукавички);</a:t>
            </a:r>
          </a:p>
          <a:p>
            <a:r>
              <a:rPr lang="ru-RU" dirty="0">
                <a:latin typeface="Arial Black" panose="020B0A04020102020204" pitchFamily="34" charset="0"/>
              </a:rPr>
              <a:t>ТОВ « АПТЕКАº 78» - 969,83 грн. (</a:t>
            </a:r>
            <a:r>
              <a:rPr lang="ru-RU" dirty="0" err="1">
                <a:latin typeface="Arial Black" panose="020B0A04020102020204" pitchFamily="34" charset="0"/>
              </a:rPr>
              <a:t>медикаменти</a:t>
            </a:r>
            <a:r>
              <a:rPr lang="ru-RU" dirty="0">
                <a:latin typeface="Arial Black" panose="020B0A04020102020204" pitchFamily="34" charset="0"/>
              </a:rPr>
              <a:t>);</a:t>
            </a:r>
          </a:p>
          <a:p>
            <a:r>
              <a:rPr lang="ru-RU" dirty="0">
                <a:latin typeface="Arial Black" panose="020B0A04020102020204" pitchFamily="34" charset="0"/>
              </a:rPr>
              <a:t>ФОП </a:t>
            </a:r>
            <a:r>
              <a:rPr lang="ru-RU" dirty="0" err="1">
                <a:latin typeface="Arial Black" panose="020B0A04020102020204" pitchFamily="34" charset="0"/>
              </a:rPr>
              <a:t>Климаш</a:t>
            </a:r>
            <a:r>
              <a:rPr lang="ru-RU" dirty="0">
                <a:latin typeface="Arial Black" panose="020B0A04020102020204" pitchFamily="34" charset="0"/>
              </a:rPr>
              <a:t> - 2930,00 грн.( </a:t>
            </a:r>
            <a:r>
              <a:rPr lang="ru-RU" dirty="0" err="1">
                <a:latin typeface="Arial Black" panose="020B0A04020102020204" pitchFamily="34" charset="0"/>
              </a:rPr>
              <a:t>медичні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вироби</a:t>
            </a:r>
            <a:r>
              <a:rPr lang="ru-RU" dirty="0">
                <a:latin typeface="Arial Black" panose="020B0A04020102020204" pitchFamily="34" charset="0"/>
              </a:rPr>
              <a:t>);</a:t>
            </a:r>
          </a:p>
          <a:p>
            <a:r>
              <a:rPr lang="ru-RU" dirty="0">
                <a:latin typeface="Arial Black" panose="020B0A04020102020204" pitchFamily="34" charset="0"/>
              </a:rPr>
              <a:t>ФОП </a:t>
            </a:r>
            <a:r>
              <a:rPr lang="ru-RU" dirty="0" err="1">
                <a:latin typeface="Arial Black" panose="020B0A04020102020204" pitchFamily="34" charset="0"/>
              </a:rPr>
              <a:t>Климаш</a:t>
            </a:r>
            <a:r>
              <a:rPr lang="ru-RU" dirty="0">
                <a:latin typeface="Arial Black" panose="020B0A04020102020204" pitchFamily="34" charset="0"/>
              </a:rPr>
              <a:t> - 250,00 грн.( </a:t>
            </a:r>
            <a:r>
              <a:rPr lang="ru-RU" dirty="0" err="1">
                <a:latin typeface="Arial Black" panose="020B0A04020102020204" pitchFamily="34" charset="0"/>
              </a:rPr>
              <a:t>медичні</a:t>
            </a:r>
            <a:r>
              <a:rPr lang="ru-RU" dirty="0">
                <a:latin typeface="Arial Black" panose="020B0A04020102020204" pitchFamily="34" charset="0"/>
              </a:rPr>
              <a:t> </a:t>
            </a:r>
            <a:r>
              <a:rPr lang="ru-RU" dirty="0" err="1">
                <a:latin typeface="Arial Black" panose="020B0A04020102020204" pitchFamily="34" charset="0"/>
              </a:rPr>
              <a:t>товари</a:t>
            </a:r>
            <a:r>
              <a:rPr lang="ru-RU" dirty="0">
                <a:latin typeface="Arial Black" panose="020B0A04020102020204" pitchFamily="34" charset="0"/>
              </a:rPr>
              <a:t>);</a:t>
            </a:r>
            <a:endParaRPr lang="ru-RU" i="0" dirty="0"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137652047"/>
      </p:ext>
    </p:extLst>
  </p:cSld>
  <p:clrMapOvr>
    <a:masterClrMapping/>
  </p:clrMapOvr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3B6423D3-8FFB-46D3-8A4C-3B6583EE72F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603513" y="251792"/>
            <a:ext cx="10336695" cy="463826"/>
          </a:xfrm>
        </p:spPr>
        <p:txBody>
          <a:bodyPr>
            <a:normAutofit/>
          </a:bodyPr>
          <a:lstStyle/>
          <a:p>
            <a:pPr algn="ctr"/>
            <a:r>
              <a:rPr lang="uk-UA" sz="1200" dirty="0">
                <a:solidFill>
                  <a:srgbClr val="FF0000"/>
                </a:solidFill>
                <a:latin typeface="Arial Black" panose="020B0A04020102020204" pitchFamily="34" charset="0"/>
              </a:rPr>
              <a:t>ПРЕДМЕТИ , МАТЕРІАЛИ, ОБЛАДНАННЯ ТА ІНВЕНТАР, ПРИДБАНІ ЗА БЮДЖЕТНІ КОШТИ у 2024 році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xmlns="" id="{F2A422F2-6190-467A-8A7A-67BB2DF227C3}"/>
              </a:ext>
            </a:extLst>
          </p:cNvPr>
          <p:cNvSpPr/>
          <p:nvPr/>
        </p:nvSpPr>
        <p:spPr>
          <a:xfrm>
            <a:off x="1603513" y="715618"/>
            <a:ext cx="9501809" cy="575542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 СПЕЦБУД» - 3516,00 грн. - (пісок) 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 ПОЛІСАН» - 9465,96 грн. - ( фарби);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Подоляк Л.Р. - 6160,00 грн. (водонагрівач);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«ЛІДЕР СЕРВІС ОПТ» - 7128,00 грн. (мило);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- 14,40,00 грн. (цвяхи);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- 800,00 грн. (вапно);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- 560,00 грн. (пакети для сміття);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- 585,00 грн. (паркетний лак);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- 1170,00 грн. (цемент);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Подоляк Л.Р. - 3320,00 грн. (праска);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Данієлян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- 18223,86грн. ( канцелярські товари);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- 2710,00 грн. ( господарські рукавиці);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 Рівненське УТОГ» - 58410,00 грн.- ( шафи для облаштування укриття);</a:t>
            </a:r>
          </a:p>
          <a:p>
            <a:pPr marL="342900" indent="-34290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 Рівненське УТОГ» - 18000,00 грн.- (стільці для облаштування укриття);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 Рівненське УТОГ» - 8000,00 грн.- ( столики дитячі для облаштування</a:t>
            </a:r>
          </a:p>
          <a:p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укриття);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- 1850,00 грн. (господарський інвентар та інструмент);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600" i="1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Доскач</a:t>
            </a: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 О.В. - 2750,00 грн. (освітлювальна апаратура);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«ЕПІЦЕНТР» - 3915,98 грн. (ГІМНАСТИЧНІ МАТИ);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ТОВ «ГРЕНЛАНДІЯ» - 12970,80 грн. ( миючі засоби);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Ярка Євгенія Олегівна - 11900,00 грн. (принтер);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>
                <a:solidFill>
                  <a:srgbClr val="002060"/>
                </a:solidFill>
                <a:latin typeface="Arial Black" panose="020B0A04020102020204" pitchFamily="34" charset="0"/>
              </a:rPr>
              <a:t>ФОП Хмарний М.Я.- 12650,00 грн. (сканер);</a:t>
            </a:r>
          </a:p>
          <a:p>
            <a:pPr marL="285750" indent="-285750">
              <a:buFont typeface="Wingdings" panose="05000000000000000000" pitchFamily="2" charset="2"/>
              <a:buChar char="v"/>
            </a:pPr>
            <a:r>
              <a:rPr lang="uk-UA" sz="1600" i="1" dirty="0" err="1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Тзов</a:t>
            </a:r>
            <a:r>
              <a:rPr lang="uk-UA" sz="1600" i="1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 « ЛІДЕР СЕРВІС ОПТ»-20640 грн. (санітарно- гігієнічні товари)</a:t>
            </a:r>
          </a:p>
        </p:txBody>
      </p:sp>
    </p:spTree>
    <p:extLst>
      <p:ext uri="{BB962C8B-B14F-4D97-AF65-F5344CB8AC3E}">
        <p14:creationId xmlns:p14="http://schemas.microsoft.com/office/powerpoint/2010/main" xmlns="" val="2073867630"/>
      </p:ext>
    </p:extLst>
  </p:cSld>
  <p:clrMapOvr>
    <a:masterClrMapping/>
  </p:clrMapOvr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CE82622-7158-4FE7-A29D-EA7D48BD2F0D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1789044" y="357809"/>
            <a:ext cx="9715568" cy="702365"/>
          </a:xfrm>
        </p:spPr>
        <p:txBody>
          <a:bodyPr/>
          <a:lstStyle/>
          <a:p>
            <a:r>
              <a:rPr lang="uk-UA" dirty="0">
                <a:solidFill>
                  <a:srgbClr val="FF0000"/>
                </a:solidFill>
                <a:latin typeface="Arial Black" panose="020B0A04020102020204" pitchFamily="34" charset="0"/>
              </a:rPr>
              <a:t>Оплата послуг(крім комунальних)</a:t>
            </a: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90648236-EA57-450D-97EB-83502DFCBFB1}"/>
              </a:ext>
            </a:extLst>
          </p:cNvPr>
          <p:cNvSpPr/>
          <p:nvPr/>
        </p:nvSpPr>
        <p:spPr>
          <a:xfrm>
            <a:off x="687388" y="940905"/>
            <a:ext cx="11213064" cy="6093976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КП «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Тернопільтеплокомуненерго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» 1642,70 грн. - послуга з поточного ремонту-усунення аварії системи опалення;</a:t>
            </a:r>
          </a:p>
          <a:p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ТОВ « Профілактична дезінфекція» - 2460,00 грн.- послуга дератизації приміщень 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Державна установа «Тернопільський обласний центр контролю та профілактики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хвороб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Міністерства охорони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здоровʼя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України» - 999,02 грн. - послуги з аналізу калорійності продуктів;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Державна установа «Тернопільський обласний центр контролю та профілактики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хвороб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Міністерства охорони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здоровʼя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України» - 1101,77 грн - послуги з випробувань та аналізу складу і чистоти;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ФОП Ярка Євгенія Олегівна - 187,00 грн. - послуга з поточного ремонту системного блоку 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ТОВ « Профілактична дезінфекція» - 3240,00 грн.- послуга дезінфекції приміщень 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ПАТ «УКРТЕЛЕКОМ» -6127,50, грн. - послуга телефонного зв'язку;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ТОВ "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Світлоцентр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" - 15838,40 грн. - послуга з встановлення та підключення генератора,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ПП « Сервіс - 1» - 1440,000 грн. - послуга обслуговування сайту;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КП «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ТернопільІнтерАвіа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» - 6780,00 грн.- послуга відео спостереження;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ОВ « КОЛУМБУС» - 4200,00 грн.- послуга надання мережі Інтернет;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ТОВ « Охоронна компанія « ПРАЙМ»-10450,00 грн.- послуга тривожної кнопки,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ТОВ « ВІЛСА» - 3436,20 грн. - послуга перезарядки вогнегасників;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Державна установа «Тернопільський обласний центр контролю та профілактики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хвороб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Міністерства охорони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здоровʼя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України» - 1286,1 грн. - послуги камерної дезінфекції;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Державна установа «Тернопільський обласний центр контролю та профілактики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хвороб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Міністерства охорони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здоровʼя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України» - 5132,02 грн - послуга з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бактеорологічних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досліджень працівників;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Тернопільський обласний комунальний навчально- курсовий центр-650,00 грн. - послуга з навчання з правил з охорони праці посадових осіб 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ФОП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Круцько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В.С. - 2056,00 грн. - послуга вимірювання опору заземлення, опору ізоляції та перевірка електроустаткування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КП «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Тернопільтеплокомуненерго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» 1351,90 грн. - послуга з поточного ремонту-усунення аварії системи опалення;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ТОВ « Профілактична дезінфекція» - 2652,00 грн.-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інсектно-акарацидні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заходи;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ФОП Подоляк І.Б. -1940, 00 грн – поточний ремонт прасувального катка.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ПП М- БУД-173766, 00 грн поточний ремонт будівлі-усунення аварійної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ситуаціі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укриття для тимчасового захисту людей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i="0" dirty="0">
                <a:solidFill>
                  <a:srgbClr val="002060"/>
                </a:solidFill>
                <a:effectLst/>
                <a:latin typeface="Arial Black" panose="020B0A04020102020204" pitchFamily="34" charset="0"/>
              </a:rPr>
              <a:t>ТОВ «ТОК»-1500 грн.-  послуга навчання з охорони праці.</a:t>
            </a:r>
          </a:p>
          <a:p>
            <a:pPr marL="171450" indent="-171450">
              <a:buFont typeface="Wingdings" panose="05000000000000000000" pitchFamily="2" charset="2"/>
              <a:buChar char="v"/>
            </a:pP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ТОВ «ВІЛС- 54 270грн.- послуга </a:t>
            </a:r>
            <a:r>
              <a:rPr lang="uk-UA" sz="13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вогнебіозахисту</a:t>
            </a:r>
            <a:r>
              <a:rPr lang="uk-UA" sz="1300" dirty="0">
                <a:solidFill>
                  <a:srgbClr val="002060"/>
                </a:solidFill>
                <a:latin typeface="Arial Black" panose="020B0A04020102020204" pitchFamily="34" charset="0"/>
              </a:rPr>
              <a:t> дерев’яних конструкцій.</a:t>
            </a:r>
            <a:endParaRPr lang="uk-UA" sz="1300" i="0" dirty="0">
              <a:solidFill>
                <a:srgbClr val="002060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278436254"/>
      </p:ext>
    </p:extLst>
  </p:cSld>
  <p:clrMapOvr>
    <a:masterClrMapping/>
  </p:clrMapOvr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A70BE500-9ADC-4AD6-B417-93600D5269EF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2473655" y="147032"/>
            <a:ext cx="8911687" cy="807125"/>
          </a:xfrm>
        </p:spPr>
        <p:txBody>
          <a:bodyPr/>
          <a:lstStyle/>
          <a:p>
            <a:pPr algn="ctr"/>
            <a:r>
              <a:rPr lang="uk-UA" dirty="0">
                <a:solidFill>
                  <a:srgbClr val="FF0000"/>
                </a:solidFill>
                <a:latin typeface="Arial Black" panose="020B0A04020102020204" pitchFamily="34" charset="0"/>
              </a:rPr>
              <a:t>Капітальний ремонт будівлі</a:t>
            </a:r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xmlns="" id="{A18350B1-A9F6-4CD9-B4E8-BD88DDDCFEE8}"/>
              </a:ext>
            </a:extLst>
          </p:cNvPr>
          <p:cNvSpPr/>
          <p:nvPr/>
        </p:nvSpPr>
        <p:spPr>
          <a:xfrm>
            <a:off x="1550504" y="954157"/>
            <a:ext cx="9607825" cy="5632311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ПП « М - Буд» - 4560,00 грн. (створення/передача/проектної, кошторисної документації по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обʼєкту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: капітальний ремонт будівлі - усунення аварійної ситуації підвального приміщення (укриття) для тимчасового захисту людей ;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ПП « М- Буд» - 239692,00 грн. капітальний ремонт будівлі - усунення аварійної ситуації підвального приміщення (укриття) для тимчасового захисту людей ;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КП фірма"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Тернопільбудінвестзамовник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" -5750,40 грн. - здійснення технічного нагляду за виконанням робіт: капітальний ремонт будівлі - усунення аварійної ситуації підвального приміщення (укриття) для тимчасового захисту людей ;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ПП "М-Буд"- 1080,00 грн. - створення/передача/проектної, кошторисної документації по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обʼєкту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: капітальний ремонт будівлі - усунення аварійної ситуації санвузла;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ПП "М-Буд" - 74386,40 грн. - капітальний ремонт будівлі - усунення аварійної ситуації санвузла;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КП фірма "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Тернопільбудінвестзамовник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" - 1773,60 грн. - здійснення технічного нагляду за виконанням робіт капітальний ремонт будівлі - усунення аварійної ситуації санвузла.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ПП « М - Буд» - 6888,00 грн. (створення/передача/проектної, кошторисної документації по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обʼєкту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: капітальний ремонт будівлі - усунення аварійної ситуації (окремих приміщень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кабінет,коридор,стеля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, перегородка стін;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ПІ « М- Буд» - 288 552,00 грн. капітальний ремонт будівлі - усунення аварійної ситуації (окремих приміщень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кабінет,коридор,стеля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, перегородка стін;</a:t>
            </a:r>
          </a:p>
          <a:p>
            <a:pPr marL="171450" indent="-171450">
              <a:buFont typeface="Wingdings" panose="05000000000000000000" pitchFamily="2" charset="2"/>
              <a:buChar char="§"/>
            </a:pPr>
            <a:endParaRPr lang="uk-UA" sz="1200" dirty="0">
              <a:solidFill>
                <a:srgbClr val="002060"/>
              </a:solidFill>
              <a:latin typeface="Arial Black" panose="020B0A04020102020204" pitchFamily="34" charset="0"/>
            </a:endParaRPr>
          </a:p>
          <a:p>
            <a:pPr marL="171450" indent="-171450">
              <a:buFont typeface="Wingdings" panose="05000000000000000000" pitchFamily="2" charset="2"/>
              <a:buChar char="§"/>
            </a:pP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КП фірма"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Тернопільбудінвестзамовник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" - 3840,00 грн. - здійснення технічного нагляду за виконанням робіт: капітальний ремонт будівлі - усунення аварійної ситуації (окремих приміщень </a:t>
            </a:r>
            <a:r>
              <a:rPr lang="uk-UA" sz="1200" dirty="0" err="1">
                <a:solidFill>
                  <a:srgbClr val="002060"/>
                </a:solidFill>
                <a:latin typeface="Arial Black" panose="020B0A04020102020204" pitchFamily="34" charset="0"/>
              </a:rPr>
              <a:t>кабінет,коридор,стеля</a:t>
            </a:r>
            <a:r>
              <a:rPr lang="uk-UA" sz="1200" dirty="0">
                <a:solidFill>
                  <a:srgbClr val="002060"/>
                </a:solidFill>
                <a:latin typeface="Arial Black" panose="020B0A04020102020204" pitchFamily="34" charset="0"/>
              </a:rPr>
              <a:t>, перегородка стін.</a:t>
            </a:r>
            <a:endParaRPr lang="uk-UA" sz="1200" i="0" dirty="0">
              <a:solidFill>
                <a:srgbClr val="002060"/>
              </a:solidFill>
              <a:effectLst/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2806316436"/>
      </p:ext>
    </p:extLst>
  </p:cSld>
  <p:clrMapOvr>
    <a:masterClrMapping/>
  </p:clrMapOvr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D286294E-3F1A-410F-BC0C-DEF16A833C3C}"/>
              </a:ext>
            </a:extLst>
          </p:cNvPr>
          <p:cNvSpPr txBox="1">
            <a:spLocks/>
          </p:cNvSpPr>
          <p:nvPr/>
        </p:nvSpPr>
        <p:spPr>
          <a:xfrm>
            <a:off x="188648" y="116632"/>
            <a:ext cx="4251947" cy="731507"/>
          </a:xfrm>
          <a:prstGeom prst="rect">
            <a:avLst/>
          </a:prstGeom>
        </p:spPr>
        <p:txBody>
          <a:bodyPr>
            <a:normAutofit fontScale="450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>
                <a:solidFill>
                  <a:srgbClr val="C00000"/>
                </a:solidFill>
                <a:latin typeface="Arial Black" panose="020B0A04020102020204" pitchFamily="34" charset="0"/>
              </a:rPr>
              <a:t>ФІНАНСУВАННЯ БАТЬКАМИ ЦІЛЬОВОЇ ПРОГРАМИ</a:t>
            </a:r>
            <a:r>
              <a:rPr lang="uk-UA">
                <a:latin typeface="Arial Black" panose="020B0A04020102020204" pitchFamily="34" charset="0"/>
              </a:rPr>
              <a:t/>
            </a:r>
            <a:br>
              <a:rPr lang="uk-UA">
                <a:latin typeface="Arial Black" panose="020B0A04020102020204" pitchFamily="34" charset="0"/>
              </a:rPr>
            </a:br>
            <a:endParaRPr lang="uk-UA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3" name="Місце для вмісту 2">
            <a:extLst>
              <a:ext uri="{FF2B5EF4-FFF2-40B4-BE49-F238E27FC236}">
                <a16:creationId xmlns:a16="http://schemas.microsoft.com/office/drawing/2014/main" xmlns="" id="{67A2F62F-60A4-4FE5-8B2B-2CC02DE1AA96}"/>
              </a:ext>
            </a:extLst>
          </p:cNvPr>
          <p:cNvSpPr txBox="1">
            <a:spLocks/>
          </p:cNvSpPr>
          <p:nvPr/>
        </p:nvSpPr>
        <p:spPr>
          <a:xfrm>
            <a:off x="4293704" y="71664"/>
            <a:ext cx="7898296" cy="6216258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indent="0" algn="ctr">
              <a:buFont typeface="Wingdings 3" charset="2"/>
              <a:buNone/>
            </a:pPr>
            <a:r>
              <a:rPr lang="uk-UA" sz="1300" b="1" dirty="0">
                <a:solidFill>
                  <a:srgbClr val="C00000"/>
                </a:solidFill>
              </a:rPr>
              <a:t>       </a:t>
            </a:r>
            <a:r>
              <a:rPr lang="uk-UA" sz="1400" b="1" dirty="0">
                <a:solidFill>
                  <a:srgbClr val="C00000"/>
                </a:solidFill>
                <a:latin typeface="Arial Black" panose="020B0A04020102020204" pitchFamily="34" charset="0"/>
              </a:rPr>
              <a:t>Батьки закладу дошкільної освіти систематично здійснюють матеріальну допомогу ЗДОЯС власною працею, фінансово підтримують, здійснюють дарування.</a:t>
            </a:r>
          </a:p>
          <a:p>
            <a:pPr marL="0" indent="0">
              <a:buNone/>
            </a:pPr>
            <a:endParaRPr lang="uk-UA" sz="1400" b="1" dirty="0"/>
          </a:p>
        </p:txBody>
      </p:sp>
      <p:sp>
        <p:nvSpPr>
          <p:cNvPr id="4" name="Місце для тексту 3">
            <a:extLst>
              <a:ext uri="{FF2B5EF4-FFF2-40B4-BE49-F238E27FC236}">
                <a16:creationId xmlns:a16="http://schemas.microsoft.com/office/drawing/2014/main" xmlns="" id="{81560662-A61C-491F-A58D-2AC5F17F142C}"/>
              </a:ext>
            </a:extLst>
          </p:cNvPr>
          <p:cNvSpPr txBox="1">
            <a:spLocks/>
          </p:cNvSpPr>
          <p:nvPr/>
        </p:nvSpPr>
        <p:spPr>
          <a:xfrm>
            <a:off x="188050" y="764705"/>
            <a:ext cx="3973133" cy="5561082"/>
          </a:xfrm>
          <a:prstGeom prst="rect">
            <a:avLst/>
          </a:prstGeom>
        </p:spPr>
        <p:txBody>
          <a:bodyPr/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b="1" dirty="0">
                <a:solidFill>
                  <a:srgbClr val="C00000"/>
                </a:solidFill>
                <a:latin typeface="Arial Black" panose="020B0A04020102020204" pitchFamily="34" charset="0"/>
              </a:rPr>
              <a:t>                  </a:t>
            </a:r>
          </a:p>
          <a:p>
            <a:pPr marL="0" indent="0">
              <a:buNone/>
            </a:pPr>
            <a:r>
              <a:rPr lang="uk-UA" b="1" dirty="0">
                <a:solidFill>
                  <a:srgbClr val="002060"/>
                </a:solidFill>
                <a:latin typeface="Arial Black" panose="020B0A04020102020204" pitchFamily="34" charset="0"/>
              </a:rPr>
              <a:t>Відповідно до потреб до                      </a:t>
            </a:r>
            <a:r>
              <a:rPr lang="uk-UA" dirty="0">
                <a:solidFill>
                  <a:srgbClr val="002060"/>
                </a:solidFill>
                <a:latin typeface="Arial Black" panose="020B0A04020102020204" pitchFamily="34" charset="0"/>
              </a:rPr>
              <a:t>ЗДОЯС №10,</a:t>
            </a:r>
          </a:p>
          <a:p>
            <a:pPr marL="0" indent="0">
              <a:buNone/>
            </a:pPr>
            <a:r>
              <a:rPr lang="uk-UA" dirty="0">
                <a:solidFill>
                  <a:srgbClr val="002060"/>
                </a:solidFill>
                <a:latin typeface="Arial Black" panose="020B0A04020102020204" pitchFamily="34" charset="0"/>
              </a:rPr>
              <a:t> з метою покращення  матеріально - технічної бази для 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 Black" panose="020B0A04020102020204" pitchFamily="34" charset="0"/>
              </a:rPr>
              <a:t>розвитку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 Black" panose="020B0A04020102020204" pitchFamily="34" charset="0"/>
              </a:rPr>
              <a:t>раннього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2060"/>
                </a:solidFill>
                <a:latin typeface="Arial Black" panose="020B0A04020102020204" pitchFamily="34" charset="0"/>
              </a:rPr>
              <a:t>дитинства</a:t>
            </a:r>
            <a:r>
              <a:rPr lang="ru-RU" dirty="0">
                <a:solidFill>
                  <a:srgbClr val="002060"/>
                </a:solidFill>
                <a:latin typeface="Arial Black" panose="020B0A04020102020204" pitchFamily="34" charset="0"/>
              </a:rPr>
              <a:t>, </a:t>
            </a:r>
            <a:r>
              <a:rPr lang="uk-UA" dirty="0">
                <a:solidFill>
                  <a:srgbClr val="002060"/>
                </a:solidFill>
                <a:latin typeface="Arial Black" panose="020B0A04020102020204" pitchFamily="34" charset="0"/>
              </a:rPr>
              <a:t>була ініційована та  розроблена цільова програма фінансування для батьків:</a:t>
            </a:r>
          </a:p>
          <a:p>
            <a:r>
              <a:rPr lang="ru-RU" b="1" dirty="0">
                <a:solidFill>
                  <a:srgbClr val="C00000"/>
                </a:solidFill>
                <a:latin typeface="Arial Black" panose="020B0A04020102020204" pitchFamily="34" charset="0"/>
              </a:rPr>
              <a:t>       «</a:t>
            </a:r>
            <a:r>
              <a:rPr lang="ru-RU" b="1" dirty="0" err="1">
                <a:solidFill>
                  <a:srgbClr val="C00000"/>
                </a:solidFill>
                <a:latin typeface="Arial Black" panose="020B0A04020102020204" pitchFamily="34" charset="0"/>
              </a:rPr>
              <a:t>Придбання</a:t>
            </a:r>
            <a:endParaRPr lang="ru-RU" b="1" dirty="0">
              <a:solidFill>
                <a:srgbClr val="C00000"/>
              </a:solidFill>
              <a:latin typeface="Arial Black" panose="020B0A04020102020204" pitchFamily="34" charset="0"/>
            </a:endParaRPr>
          </a:p>
          <a:p>
            <a:pPr marL="0" indent="0">
              <a:buNone/>
            </a:pP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 нестандартного </a:t>
            </a:r>
            <a:r>
              <a:rPr lang="ru-RU" dirty="0" err="1">
                <a:solidFill>
                  <a:srgbClr val="C00000"/>
                </a:solidFill>
                <a:latin typeface="Arial Black" panose="020B0A04020102020204" pitchFamily="34" charset="0"/>
              </a:rPr>
              <a:t>музичного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Arial Black" panose="020B0A04020102020204" pitchFamily="34" charset="0"/>
              </a:rPr>
              <a:t>обладнання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 для </a:t>
            </a:r>
            <a:r>
              <a:rPr lang="ru-RU" dirty="0" err="1">
                <a:solidFill>
                  <a:srgbClr val="C00000"/>
                </a:solidFill>
                <a:latin typeface="Arial Black" panose="020B0A04020102020204" pitchFamily="34" charset="0"/>
              </a:rPr>
              <a:t>дітей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Arial Black" panose="020B0A04020102020204" pitchFamily="34" charset="0"/>
              </a:rPr>
              <a:t>дошкільного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Arial Black" panose="020B0A04020102020204" pitchFamily="34" charset="0"/>
              </a:rPr>
              <a:t>віку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»</a:t>
            </a:r>
          </a:p>
          <a:p>
            <a:endParaRPr lang="uk-UA" dirty="0">
              <a:solidFill>
                <a:srgbClr val="002060"/>
              </a:solidFill>
              <a:latin typeface="Arial Black" panose="020B0A04020102020204" pitchFamily="34" charset="0"/>
            </a:endParaRPr>
          </a:p>
        </p:txBody>
      </p:sp>
      <p:sp>
        <p:nvSpPr>
          <p:cNvPr id="6" name="Прямокутник 5">
            <a:extLst>
              <a:ext uri="{FF2B5EF4-FFF2-40B4-BE49-F238E27FC236}">
                <a16:creationId xmlns:a16="http://schemas.microsoft.com/office/drawing/2014/main" xmlns="" id="{C0BBAA18-F47D-471B-857E-81AB5D827CD7}"/>
              </a:ext>
            </a:extLst>
          </p:cNvPr>
          <p:cNvSpPr/>
          <p:nvPr/>
        </p:nvSpPr>
        <p:spPr>
          <a:xfrm>
            <a:off x="4690069" y="4297348"/>
            <a:ext cx="7594095" cy="461665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endParaRPr lang="uk-UA" sz="1200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endParaRPr lang="uk-UA" sz="1200" dirty="0">
              <a:solidFill>
                <a:srgbClr val="FF0000"/>
              </a:solidFill>
              <a:latin typeface="Arial Black" panose="020B0A04020102020204" pitchFamily="34" charset="0"/>
            </a:endParaRPr>
          </a:p>
        </p:txBody>
      </p:sp>
      <p:sp>
        <p:nvSpPr>
          <p:cNvPr id="8" name="Прямокутник 7">
            <a:extLst>
              <a:ext uri="{FF2B5EF4-FFF2-40B4-BE49-F238E27FC236}">
                <a16:creationId xmlns:a16="http://schemas.microsoft.com/office/drawing/2014/main" xmlns="" id="{4D639F27-71E7-46C7-B857-5A9ABBA79743}"/>
              </a:ext>
            </a:extLst>
          </p:cNvPr>
          <p:cNvSpPr/>
          <p:nvPr/>
        </p:nvSpPr>
        <p:spPr>
          <a:xfrm>
            <a:off x="4440595" y="4466419"/>
            <a:ext cx="3485321" cy="225068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xmlns="" id="{E63660B9-B615-47D4-8A8D-4CF10BC59564}"/>
              </a:ext>
            </a:extLst>
          </p:cNvPr>
          <p:cNvSpPr txBox="1"/>
          <p:nvPr/>
        </p:nvSpPr>
        <p:spPr>
          <a:xfrm>
            <a:off x="4595383" y="4641111"/>
            <a:ext cx="3326295" cy="1815882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/>
            <a:r>
              <a:rPr lang="ru-RU" sz="1400" u="sng" dirty="0" err="1">
                <a:solidFill>
                  <a:srgbClr val="FF0000"/>
                </a:solidFill>
                <a:latin typeface="Arial Black" panose="020B0A04020102020204" pitchFamily="34" charset="0"/>
              </a:rPr>
              <a:t>Мол.група</a:t>
            </a:r>
            <a:r>
              <a:rPr lang="ru-RU" sz="1400" u="sng" dirty="0">
                <a:solidFill>
                  <a:srgbClr val="FF0000"/>
                </a:solidFill>
                <a:latin typeface="Arial Black" panose="020B0A04020102020204" pitchFamily="34" charset="0"/>
              </a:rPr>
              <a:t> №2</a:t>
            </a:r>
          </a:p>
          <a:p>
            <a:pPr marL="285750" indent="-285750" algn="ctr">
              <a:buFont typeface="Wingdings" panose="05000000000000000000" pitchFamily="2" charset="2"/>
              <a:buChar char="§"/>
            </a:pPr>
            <a:endParaRPr lang="ru-RU" sz="1400" u="sng" dirty="0">
              <a:solidFill>
                <a:srgbClr val="FF0000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Ремонтні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</a:t>
            </a: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роботи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5000грн.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Гойдалка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"гніздо"1700грн.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Хатинка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-3000грн.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Телевізор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6300грн.(акт )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Канцтовари-1000грн.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sz="1400" dirty="0" err="1">
                <a:solidFill>
                  <a:srgbClr val="FF0000"/>
                </a:solidFill>
                <a:latin typeface="Arial Black" panose="020B0A04020102020204" pitchFamily="34" charset="0"/>
              </a:rPr>
              <a:t>Іграшки</a:t>
            </a:r>
            <a:r>
              <a:rPr lang="ru-RU" sz="1400" dirty="0">
                <a:solidFill>
                  <a:srgbClr val="FF0000"/>
                </a:solidFill>
                <a:latin typeface="Arial Black" panose="020B0A04020102020204" pitchFamily="34" charset="0"/>
              </a:rPr>
              <a:t> у групу-1500грн</a:t>
            </a: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xmlns="" id="{901B4DF0-482F-49DA-8C5A-0ED48A83FA28}"/>
              </a:ext>
            </a:extLst>
          </p:cNvPr>
          <p:cNvSpPr/>
          <p:nvPr/>
        </p:nvSpPr>
        <p:spPr>
          <a:xfrm>
            <a:off x="4293104" y="1357310"/>
            <a:ext cx="3485321" cy="2608990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3" name="TextBox 12">
            <a:extLst>
              <a:ext uri="{FF2B5EF4-FFF2-40B4-BE49-F238E27FC236}">
                <a16:creationId xmlns:a16="http://schemas.microsoft.com/office/drawing/2014/main" xmlns="" id="{CE64068C-0DAD-4943-BED5-9B4E3F4329E9}"/>
              </a:ext>
            </a:extLst>
          </p:cNvPr>
          <p:cNvSpPr txBox="1"/>
          <p:nvPr/>
        </p:nvSpPr>
        <p:spPr>
          <a:xfrm flipH="1">
            <a:off x="4293104" y="1815548"/>
            <a:ext cx="3141366" cy="1692515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en-US" sz="1400" u="sng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I</a:t>
            </a:r>
            <a:r>
              <a:rPr lang="uk-UA" sz="1400" u="sng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-молодша №1 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1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Тюль – 10.000 грн.(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1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Телевізор – 20.000 грн.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1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Ортопедичний масажний килимок – 1.500 грн.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uk-UA" sz="14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Канцтовари – 500 грн</a:t>
            </a:r>
            <a:r>
              <a:rPr lang="uk-UA" sz="1100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  <a:endParaRPr lang="uk-UA" sz="900" dirty="0">
              <a:solidFill>
                <a:srgbClr val="FF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xmlns="" id="{5D1C25DC-C853-4DF9-BD9C-6D0F325C77DE}"/>
              </a:ext>
            </a:extLst>
          </p:cNvPr>
          <p:cNvSpPr/>
          <p:nvPr/>
        </p:nvSpPr>
        <p:spPr>
          <a:xfrm>
            <a:off x="8054199" y="1609373"/>
            <a:ext cx="4005779" cy="4713853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uk-UA" sz="1600" u="sng" dirty="0">
                <a:solidFill>
                  <a:srgbClr val="FF0000"/>
                </a:solidFill>
                <a:latin typeface="Arial Black" panose="020B0A04020102020204" pitchFamily="34" charset="0"/>
              </a:rPr>
              <a:t>1 молодша №2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Фарба на майданчик для лавочок – 475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Лавочки на ігровий майданчик – 1920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. Чистка килима групового – 1020 грн 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 Лавочки у роздягальню (3шт.) – 2522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Фартухи для малювання (18 шт.) – 1512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Ліхтарі (2шт.) – 720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Рушнички дитячі для рук (20 шт. – 350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Замок до дверей – 140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 Ремонт бойлера – 1680 грн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 Канцелярія: папір -1080 грн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xmlns="" id="{DB58A0FE-555A-484C-8478-DFF6EA28BD3D}"/>
              </a:ext>
            </a:extLst>
          </p:cNvPr>
          <p:cNvSpPr/>
          <p:nvPr/>
        </p:nvSpPr>
        <p:spPr>
          <a:xfrm>
            <a:off x="4128051" y="4528180"/>
            <a:ext cx="3650373" cy="369332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lvl="0" algn="ctr"/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</p:spTree>
    <p:extLst>
      <p:ext uri="{BB962C8B-B14F-4D97-AF65-F5344CB8AC3E}">
        <p14:creationId xmlns:p14="http://schemas.microsoft.com/office/powerpoint/2010/main" xmlns="" val="157905484"/>
      </p:ext>
    </p:extLst>
  </p:cSld>
  <p:clrMapOvr>
    <a:masterClrMapping/>
  </p:clrMapOvr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Прямокутник 1">
            <a:extLst>
              <a:ext uri="{FF2B5EF4-FFF2-40B4-BE49-F238E27FC236}">
                <a16:creationId xmlns:a16="http://schemas.microsoft.com/office/drawing/2014/main" xmlns="" id="{428F6554-E76E-4D1D-90F9-5AAE420D76C7}"/>
              </a:ext>
            </a:extLst>
          </p:cNvPr>
          <p:cNvSpPr/>
          <p:nvPr/>
        </p:nvSpPr>
        <p:spPr>
          <a:xfrm flipV="1">
            <a:off x="1683026" y="51353"/>
            <a:ext cx="4187687" cy="252082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3" name="Прямокутник 2">
            <a:extLst>
              <a:ext uri="{FF2B5EF4-FFF2-40B4-BE49-F238E27FC236}">
                <a16:creationId xmlns:a16="http://schemas.microsoft.com/office/drawing/2014/main" xmlns="" id="{8244C0C4-AE91-49F9-8588-EB4125322438}"/>
              </a:ext>
            </a:extLst>
          </p:cNvPr>
          <p:cNvSpPr/>
          <p:nvPr/>
        </p:nvSpPr>
        <p:spPr>
          <a:xfrm>
            <a:off x="7752522" y="39757"/>
            <a:ext cx="4187687" cy="271669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uk-UA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старша група №3 </a:t>
            </a:r>
            <a:endParaRPr lang="uk-UA" sz="1200" dirty="0">
              <a:solidFill>
                <a:srgbClr val="FF000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Тюль в роздягальну – 1.500 грн.</a:t>
            </a:r>
            <a:endParaRPr lang="uk-UA" sz="1200" dirty="0">
              <a:solidFill>
                <a:srgbClr val="0070C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Фарба для майданчика – 1.500 грн.</a:t>
            </a:r>
            <a:endParaRPr lang="uk-UA" sz="1200" dirty="0">
              <a:solidFill>
                <a:srgbClr val="0070C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Ремонт сантехніки – 1.000 грн.</a:t>
            </a:r>
            <a:endParaRPr lang="uk-UA" sz="1200" dirty="0">
              <a:solidFill>
                <a:srgbClr val="0070C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Arial" panose="020B0604020202020204" pitchFamily="34" charset="0"/>
              <a:buChar char="•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Канцтовари – 6.800 грн.</a:t>
            </a:r>
            <a:endParaRPr lang="uk-UA" sz="1200" dirty="0">
              <a:solidFill>
                <a:srgbClr val="0070C0"/>
              </a:solidFill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4" name="Прямокутник 3">
            <a:extLst>
              <a:ext uri="{FF2B5EF4-FFF2-40B4-BE49-F238E27FC236}">
                <a16:creationId xmlns:a16="http://schemas.microsoft.com/office/drawing/2014/main" xmlns="" id="{5D985B67-B685-4B96-A421-57D32CD05E62}"/>
              </a:ext>
            </a:extLst>
          </p:cNvPr>
          <p:cNvSpPr/>
          <p:nvPr/>
        </p:nvSpPr>
        <p:spPr>
          <a:xfrm>
            <a:off x="387627" y="3033417"/>
            <a:ext cx="3551583" cy="2150165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lvl="0" algn="ctr"/>
            <a:r>
              <a:rPr lang="uk-UA" u="sng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Середня група  №2 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Телевізор – 13000 грн.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Ремонт бойлера – 900 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Іграшки – 2000 грн.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Канцтовари – 2500 грн</a:t>
            </a:r>
            <a:r>
              <a:rPr lang="uk-UA" dirty="0">
                <a:solidFill>
                  <a:schemeClr val="bg2">
                    <a:lumMod val="50000"/>
                  </a:schemeClr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.</a:t>
            </a:r>
          </a:p>
        </p:txBody>
      </p:sp>
      <p:sp>
        <p:nvSpPr>
          <p:cNvPr id="5" name="Прямокутник 4">
            <a:extLst>
              <a:ext uri="{FF2B5EF4-FFF2-40B4-BE49-F238E27FC236}">
                <a16:creationId xmlns:a16="http://schemas.microsoft.com/office/drawing/2014/main" xmlns="" id="{F743E86B-324A-4E8C-A61F-92BD599CE68D}"/>
              </a:ext>
            </a:extLst>
          </p:cNvPr>
          <p:cNvSpPr/>
          <p:nvPr/>
        </p:nvSpPr>
        <p:spPr>
          <a:xfrm>
            <a:off x="4707835" y="2185550"/>
            <a:ext cx="3362740" cy="2475108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marL="285750" indent="-285750" algn="ctr">
              <a:buFont typeface="Wingdings" panose="05000000000000000000" pitchFamily="2" charset="2"/>
              <a:buChar char="§"/>
            </a:pPr>
            <a:endParaRPr lang="uk-UA" dirty="0"/>
          </a:p>
        </p:txBody>
      </p:sp>
      <p:sp>
        <p:nvSpPr>
          <p:cNvPr id="7" name="Прямокутник 6">
            <a:extLst>
              <a:ext uri="{FF2B5EF4-FFF2-40B4-BE49-F238E27FC236}">
                <a16:creationId xmlns:a16="http://schemas.microsoft.com/office/drawing/2014/main" xmlns="" id="{C0D842DD-BFC2-4BBC-B978-C0426C3DCF64}"/>
              </a:ext>
            </a:extLst>
          </p:cNvPr>
          <p:cNvSpPr/>
          <p:nvPr/>
        </p:nvSpPr>
        <p:spPr>
          <a:xfrm>
            <a:off x="8514521" y="2835965"/>
            <a:ext cx="3332922" cy="3220277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9" name="Овал 8">
            <a:extLst>
              <a:ext uri="{FF2B5EF4-FFF2-40B4-BE49-F238E27FC236}">
                <a16:creationId xmlns:a16="http://schemas.microsoft.com/office/drawing/2014/main" xmlns="" id="{B6717E0B-4AC8-4BF4-B958-7CE04A9CC383}"/>
              </a:ext>
            </a:extLst>
          </p:cNvPr>
          <p:cNvSpPr/>
          <p:nvPr/>
        </p:nvSpPr>
        <p:spPr>
          <a:xfrm>
            <a:off x="11516139" y="4200939"/>
            <a:ext cx="45719" cy="45719"/>
          </a:xfrm>
          <a:prstGeom prst="ellipse">
            <a:avLst/>
          </a:prstGeom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0" name="Прямокутник 9">
            <a:extLst>
              <a:ext uri="{FF2B5EF4-FFF2-40B4-BE49-F238E27FC236}">
                <a16:creationId xmlns:a16="http://schemas.microsoft.com/office/drawing/2014/main" xmlns="" id="{8E9C0FB9-32BF-41F4-9C3C-1FB44745D68D}"/>
              </a:ext>
            </a:extLst>
          </p:cNvPr>
          <p:cNvSpPr/>
          <p:nvPr/>
        </p:nvSpPr>
        <p:spPr>
          <a:xfrm>
            <a:off x="1683026" y="331304"/>
            <a:ext cx="4147931" cy="1936043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pPr algn="ctr">
              <a:lnSpc>
                <a:spcPct val="115000"/>
              </a:lnSpc>
              <a:spcAft>
                <a:spcPts val="1000"/>
              </a:spcAft>
            </a:pPr>
            <a:r>
              <a:rPr lang="ru-RU" sz="1600" u="sng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</a:t>
            </a:r>
            <a:r>
              <a:rPr lang="uk-UA" sz="1600" u="sng" dirty="0">
                <a:solidFill>
                  <a:srgbClr val="FF000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середня група  №3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Посуд – 1.500 грн.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Килим – 8.000 грн.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Ігровий центр « Лікарня»-2000</a:t>
            </a:r>
          </a:p>
          <a:p>
            <a:pPr marL="285750" lvl="0" indent="-285750">
              <a:lnSpc>
                <a:spcPct val="115000"/>
              </a:lnSpc>
              <a:spcAft>
                <a:spcPts val="0"/>
              </a:spcAft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Ігровий центр </a:t>
            </a:r>
            <a:r>
              <a:rPr lang="en-US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“</a:t>
            </a:r>
            <a:r>
              <a:rPr lang="uk-UA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Магазин</a:t>
            </a:r>
            <a:r>
              <a:rPr lang="en-US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”</a:t>
            </a:r>
            <a:r>
              <a:rPr lang="uk-UA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 – 2000 </a:t>
            </a:r>
          </a:p>
          <a:p>
            <a:pPr marL="285750" lvl="0" indent="-285750">
              <a:lnSpc>
                <a:spcPct val="115000"/>
              </a:lnSpc>
              <a:spcAft>
                <a:spcPts val="1000"/>
              </a:spcAft>
              <a:buFont typeface="Wingdings" panose="05000000000000000000" pitchFamily="2" charset="2"/>
              <a:buChar char="§"/>
            </a:pPr>
            <a:r>
              <a:rPr lang="uk-UA" sz="1600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Канцтовари – 2.500 </a:t>
            </a:r>
            <a:r>
              <a:rPr lang="uk-UA" dirty="0">
                <a:solidFill>
                  <a:srgbClr val="0070C0"/>
                </a:solidFill>
                <a:latin typeface="Arial Black" panose="020B0A04020102020204" pitchFamily="34" charset="0"/>
                <a:ea typeface="Calibri" panose="020F0502020204030204" pitchFamily="34" charset="0"/>
                <a:cs typeface="Times New Roman" panose="02020603050405020304" pitchFamily="18" charset="0"/>
              </a:rPr>
              <a:t>грн.</a:t>
            </a:r>
            <a:endParaRPr lang="uk-UA" sz="1200" dirty="0">
              <a:solidFill>
                <a:srgbClr val="0070C0"/>
              </a:solidFill>
              <a:effectLst/>
              <a:latin typeface="Arial Black" panose="020B0A04020102020204" pitchFamily="34" charset="0"/>
              <a:ea typeface="Calibri" panose="020F050202020403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2" name="Прямокутник 11">
            <a:extLst>
              <a:ext uri="{FF2B5EF4-FFF2-40B4-BE49-F238E27FC236}">
                <a16:creationId xmlns:a16="http://schemas.microsoft.com/office/drawing/2014/main" xmlns="" id="{B25457FA-0D7B-499C-835D-DDF698268E2A}"/>
              </a:ext>
            </a:extLst>
          </p:cNvPr>
          <p:cNvSpPr/>
          <p:nvPr/>
        </p:nvSpPr>
        <p:spPr>
          <a:xfrm>
            <a:off x="5128592" y="3033417"/>
            <a:ext cx="2623930" cy="1569660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uk-UA" sz="1600" dirty="0">
                <a:solidFill>
                  <a:srgbClr val="FF0000"/>
                </a:solidFill>
                <a:latin typeface="Arial Black" panose="020B0A04020102020204" pitchFamily="34" charset="0"/>
              </a:rPr>
              <a:t>Середня група  №1 </a:t>
            </a:r>
            <a:endParaRPr lang="uk-UA" sz="1600" dirty="0">
              <a:latin typeface="Arial Black" panose="020B0A04020102020204" pitchFamily="34" charset="0"/>
            </a:endParaRPr>
          </a:p>
          <a:p>
            <a:pPr lvl="0"/>
            <a:r>
              <a:rPr lang="uk-UA" sz="1600" b="1" dirty="0">
                <a:solidFill>
                  <a:srgbClr val="0070C0"/>
                </a:solidFill>
                <a:latin typeface="Arial Black" panose="020B0A04020102020204" pitchFamily="34" charset="0"/>
              </a:rPr>
              <a:t>Жалюзі – 6.000 грн.</a:t>
            </a:r>
          </a:p>
          <a:p>
            <a:pPr lvl="0"/>
            <a:r>
              <a:rPr lang="uk-UA" sz="1600" b="1" dirty="0">
                <a:solidFill>
                  <a:srgbClr val="0070C0"/>
                </a:solidFill>
                <a:latin typeface="Arial Black" panose="020B0A04020102020204" pitchFamily="34" charset="0"/>
              </a:rPr>
              <a:t>Килим – 7.500 грн.</a:t>
            </a:r>
          </a:p>
          <a:p>
            <a:pPr lvl="0"/>
            <a:r>
              <a:rPr lang="uk-UA" sz="1600" b="1" dirty="0">
                <a:solidFill>
                  <a:srgbClr val="0070C0"/>
                </a:solidFill>
                <a:latin typeface="Arial Black" panose="020B0A04020102020204" pitchFamily="34" charset="0"/>
              </a:rPr>
              <a:t>Іграшки – 2.000 грн.</a:t>
            </a:r>
          </a:p>
          <a:p>
            <a:pPr lvl="0"/>
            <a:r>
              <a:rPr lang="uk-UA" sz="1600" b="1" dirty="0">
                <a:solidFill>
                  <a:srgbClr val="0070C0"/>
                </a:solidFill>
                <a:latin typeface="Arial Black" panose="020B0A04020102020204" pitchFamily="34" charset="0"/>
              </a:rPr>
              <a:t>Канцтовари – 1.000 грн</a:t>
            </a:r>
            <a:r>
              <a:rPr lang="uk-UA" sz="1600" b="1" dirty="0">
                <a:latin typeface="Arial Black" panose="020B0A04020102020204" pitchFamily="34" charset="0"/>
              </a:rPr>
              <a:t>.</a:t>
            </a:r>
            <a:endParaRPr lang="uk-UA" sz="1600" b="1" dirty="0">
              <a:solidFill>
                <a:srgbClr val="FF0000"/>
              </a:solidFill>
              <a:latin typeface="Arial Black" panose="020B0A04020102020204" pitchFamily="34" charset="0"/>
              <a:cs typeface="Times New Roman" panose="02020603050405020304" pitchFamily="18" charset="0"/>
            </a:endParaRPr>
          </a:p>
        </p:txBody>
      </p:sp>
      <p:sp>
        <p:nvSpPr>
          <p:cNvPr id="13" name="Прямокутник 12">
            <a:extLst>
              <a:ext uri="{FF2B5EF4-FFF2-40B4-BE49-F238E27FC236}">
                <a16:creationId xmlns:a16="http://schemas.microsoft.com/office/drawing/2014/main" xmlns="" id="{1B459406-FF71-479C-9C72-5381B7E10F47}"/>
              </a:ext>
            </a:extLst>
          </p:cNvPr>
          <p:cNvSpPr/>
          <p:nvPr/>
        </p:nvSpPr>
        <p:spPr>
          <a:xfrm>
            <a:off x="4161183" y="4866862"/>
            <a:ext cx="4187687" cy="1951381"/>
          </a:xfrm>
          <a:prstGeom prst="rect">
            <a:avLst/>
          </a:prstGeom>
          <a:solidFill>
            <a:schemeClr val="bg2"/>
          </a:solidFill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uk-UA"/>
          </a:p>
        </p:txBody>
      </p:sp>
      <p:sp>
        <p:nvSpPr>
          <p:cNvPr id="14" name="Прямокутник 13">
            <a:extLst>
              <a:ext uri="{FF2B5EF4-FFF2-40B4-BE49-F238E27FC236}">
                <a16:creationId xmlns:a16="http://schemas.microsoft.com/office/drawing/2014/main" xmlns="" id="{30416479-8032-4FC1-9066-F53580E2FF11}"/>
              </a:ext>
            </a:extLst>
          </p:cNvPr>
          <p:cNvSpPr/>
          <p:nvPr/>
        </p:nvSpPr>
        <p:spPr>
          <a:xfrm>
            <a:off x="4943061" y="4915406"/>
            <a:ext cx="3332922" cy="1477328"/>
          </a:xfrm>
          <a:prstGeom prst="rect">
            <a:avLst/>
          </a:prstGeom>
        </p:spPr>
        <p:txBody>
          <a:bodyPr wrap="square">
            <a:spAutoFit/>
          </a:bodyPr>
          <a:lstStyle/>
          <a:p>
            <a:r>
              <a:rPr lang="ru-RU" dirty="0" err="1">
                <a:solidFill>
                  <a:srgbClr val="C00000"/>
                </a:solidFill>
                <a:latin typeface="Arial Black" panose="020B0A04020102020204" pitchFamily="34" charset="0"/>
              </a:rPr>
              <a:t>Старша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C00000"/>
                </a:solidFill>
                <a:latin typeface="Arial Black" panose="020B0A04020102020204" pitchFamily="34" charset="0"/>
              </a:rPr>
              <a:t>група</a:t>
            </a:r>
            <a:r>
              <a:rPr lang="ru-RU" dirty="0">
                <a:solidFill>
                  <a:srgbClr val="C00000"/>
                </a:solidFill>
                <a:latin typeface="Arial Black" panose="020B0A04020102020204" pitchFamily="34" charset="0"/>
              </a:rPr>
              <a:t> 2</a:t>
            </a: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Іграшки</a:t>
            </a:r>
            <a:r>
              <a:rPr lang="ru-RU" dirty="0">
                <a:solidFill>
                  <a:srgbClr val="0070C0"/>
                </a:solidFill>
                <a:latin typeface="Arial Black" panose="020B0A04020102020204" pitchFamily="34" charset="0"/>
              </a:rPr>
              <a:t> 3500 </a:t>
            </a:r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грн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Канцтовари</a:t>
            </a:r>
            <a:r>
              <a:rPr lang="ru-RU" dirty="0">
                <a:solidFill>
                  <a:srgbClr val="0070C0"/>
                </a:solidFill>
                <a:latin typeface="Arial Black" panose="020B0A04020102020204" pitchFamily="34" charset="0"/>
              </a:rPr>
              <a:t> 2500 </a:t>
            </a:r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грн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  <a:p>
            <a:pPr marL="285750" indent="-285750">
              <a:buFont typeface="Wingdings" panose="05000000000000000000" pitchFamily="2" charset="2"/>
              <a:buChar char="§"/>
            </a:pPr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Фарба</a:t>
            </a:r>
            <a:r>
              <a:rPr lang="ru-RU" dirty="0">
                <a:solidFill>
                  <a:srgbClr val="0070C0"/>
                </a:solidFill>
                <a:latin typeface="Arial Black" panose="020B0A04020102020204" pitchFamily="34" charset="0"/>
              </a:rPr>
              <a:t> для</a:t>
            </a:r>
            <a:r>
              <a:rPr lang="en-US" dirty="0">
                <a:solidFill>
                  <a:srgbClr val="0070C0"/>
                </a:solidFill>
                <a:latin typeface="Arial Black" panose="020B0A04020102020204" pitchFamily="34" charset="0"/>
              </a:rPr>
              <a:t> </a:t>
            </a:r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майданчика</a:t>
            </a:r>
            <a:r>
              <a:rPr lang="ru-RU" dirty="0">
                <a:solidFill>
                  <a:srgbClr val="0070C0"/>
                </a:solidFill>
                <a:latin typeface="Arial Black" panose="020B0A04020102020204" pitchFamily="34" charset="0"/>
              </a:rPr>
              <a:t> 1000 </a:t>
            </a:r>
            <a:r>
              <a:rPr lang="ru-RU" dirty="0" err="1">
                <a:solidFill>
                  <a:srgbClr val="0070C0"/>
                </a:solidFill>
                <a:latin typeface="Arial Black" panose="020B0A04020102020204" pitchFamily="34" charset="0"/>
              </a:rPr>
              <a:t>грн</a:t>
            </a:r>
            <a:endParaRPr lang="ru-RU" dirty="0">
              <a:solidFill>
                <a:srgbClr val="0070C0"/>
              </a:solidFill>
              <a:latin typeface="Arial Black" panose="020B0A04020102020204" pitchFamily="34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3499809057"/>
      </p:ext>
    </p:extLst>
  </p:cSld>
  <p:clrMapOvr>
    <a:masterClrMapping/>
  </p:clrMapOvr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48C71F0D-3F23-41BA-A86A-711A04809B42}"/>
              </a:ext>
            </a:extLst>
          </p:cNvPr>
          <p:cNvSpPr txBox="1">
            <a:spLocks/>
          </p:cNvSpPr>
          <p:nvPr/>
        </p:nvSpPr>
        <p:spPr>
          <a:xfrm>
            <a:off x="1918555" y="281354"/>
            <a:ext cx="8354889" cy="1739280"/>
          </a:xfrm>
          <a:prstGeom prst="rect">
            <a:avLst/>
          </a:prstGeom>
        </p:spPr>
        <p:txBody>
          <a:bodyPr>
            <a:normAutofit fontScale="9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pPr algn="ctr"/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МОНІТОРИНГ ДОСЯГНЕНЬ ДІТЕЙ </a:t>
            </a:r>
            <a:br>
              <a:rPr lang="uk-UA" dirty="0">
                <a:solidFill>
                  <a:schemeClr val="accent1">
                    <a:lumMod val="50000"/>
                  </a:schemeClr>
                </a:solidFill>
              </a:rPr>
            </a:br>
            <a:r>
              <a:rPr lang="uk-UA" dirty="0">
                <a:solidFill>
                  <a:schemeClr val="accent1">
                    <a:lumMod val="50000"/>
                  </a:schemeClr>
                </a:solidFill>
              </a:rPr>
              <a:t>ДОШКІЛЬНОГО ВІКУ ЗГІДНО З БАЗОВИМ КОМПОНЕНТОМ ДОШКІЛЬНОЇ ОСВІТИ</a:t>
            </a:r>
          </a:p>
        </p:txBody>
      </p:sp>
      <p:pic>
        <p:nvPicPr>
          <p:cNvPr id="3" name="Рисунок 2">
            <a:extLst>
              <a:ext uri="{FF2B5EF4-FFF2-40B4-BE49-F238E27FC236}">
                <a16:creationId xmlns:a16="http://schemas.microsoft.com/office/drawing/2014/main" xmlns="" id="{71AE5022-5FED-47AA-B76B-67D8A1857B20}"/>
              </a:ext>
            </a:extLst>
          </p:cNvPr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1207415" y="2269858"/>
            <a:ext cx="4509120" cy="4104456"/>
          </a:xfrm>
          <a:prstGeom prst="rect">
            <a:avLst/>
          </a:prstGeom>
        </p:spPr>
      </p:pic>
      <p:pic>
        <p:nvPicPr>
          <p:cNvPr id="4" name="Рисунок 3">
            <a:extLst>
              <a:ext uri="{FF2B5EF4-FFF2-40B4-BE49-F238E27FC236}">
                <a16:creationId xmlns:a16="http://schemas.microsoft.com/office/drawing/2014/main" xmlns="" id="{253F3CA2-5249-49EA-AA87-8979FA3E1B7D}"/>
              </a:ext>
            </a:extLst>
          </p:cNvPr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 rot="5400000">
            <a:off x="6475466" y="2269858"/>
            <a:ext cx="4509121" cy="4104456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809264146"/>
      </p:ext>
    </p:extLst>
  </p:cSld>
  <p:clrMapOvr>
    <a:masterClrMapping/>
  </p:clrMapOvr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E4F1FC58-3D1F-4C5B-BDCC-2179A2F5440A}"/>
              </a:ext>
            </a:extLst>
          </p:cNvPr>
          <p:cNvSpPr txBox="1">
            <a:spLocks/>
          </p:cNvSpPr>
          <p:nvPr/>
        </p:nvSpPr>
        <p:spPr>
          <a:xfrm>
            <a:off x="2815410" y="609195"/>
            <a:ext cx="7772400" cy="720079"/>
          </a:xfrm>
          <a:prstGeom prst="rect">
            <a:avLst/>
          </a:prstGeom>
        </p:spPr>
        <p:txBody>
          <a:bodyPr>
            <a:normAutofit fontScale="82500" lnSpcReduction="20000"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Графічний зріз даних по освітніх лініях середніх груп </a:t>
            </a:r>
            <a:br>
              <a:rPr lang="uk-UA" sz="20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2000" b="1">
                <a:latin typeface="Times New Roman" panose="02020603050405020304" pitchFamily="18" charset="0"/>
                <a:cs typeface="Times New Roman" panose="02020603050405020304" pitchFamily="18" charset="0"/>
              </a:rPr>
              <a:t>              </a:t>
            </a:r>
            <a:r>
              <a:rPr lang="uk-UA" sz="20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Вересень                                                          Травень</a:t>
            </a:r>
            <a:br>
              <a:rPr lang="uk-UA" sz="20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20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43C7A0BC-504E-44F1-9BA5-BED98FD48B0E}"/>
              </a:ext>
            </a:extLst>
          </p:cNvPr>
          <p:cNvSpPr txBox="1">
            <a:spLocks/>
          </p:cNvSpPr>
          <p:nvPr/>
        </p:nvSpPr>
        <p:spPr>
          <a:xfrm>
            <a:off x="3103442" y="3633530"/>
            <a:ext cx="6912768" cy="5040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дані по середніх групах за рік</a:t>
            </a:r>
            <a:endParaRPr lang="uk-UA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xmlns="" id="{0724BD0A-DCCD-4276-AEEF-B72E9752AFEE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266768810"/>
              </p:ext>
            </p:extLst>
          </p:nvPr>
        </p:nvGraphicFramePr>
        <p:xfrm>
          <a:off x="2527378" y="1185258"/>
          <a:ext cx="3888432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xmlns="" id="{FDC8B9A4-3341-4D9C-9485-771C2B0E981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099071337"/>
              </p:ext>
            </p:extLst>
          </p:nvPr>
        </p:nvGraphicFramePr>
        <p:xfrm>
          <a:off x="6631834" y="1113250"/>
          <a:ext cx="3679304" cy="26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22583D79-D770-4994-9A29-D609C6ED7255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963467260"/>
              </p:ext>
            </p:extLst>
          </p:nvPr>
        </p:nvGraphicFramePr>
        <p:xfrm>
          <a:off x="2455370" y="3921562"/>
          <a:ext cx="4104456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3CE7794F-292C-4A7C-81AE-312A72ADA726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3670586437"/>
              </p:ext>
            </p:extLst>
          </p:nvPr>
        </p:nvGraphicFramePr>
        <p:xfrm>
          <a:off x="6703842" y="3921562"/>
          <a:ext cx="4176464" cy="2808312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2895404535"/>
      </p:ext>
    </p:extLst>
  </p:cSld>
  <p:clrMapOvr>
    <a:masterClrMapping/>
  </p:clrMapOvr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Заголовок 1">
            <a:extLst>
              <a:ext uri="{FF2B5EF4-FFF2-40B4-BE49-F238E27FC236}">
                <a16:creationId xmlns:a16="http://schemas.microsoft.com/office/drawing/2014/main" xmlns="" id="{75E9D3C7-A892-4082-91E1-984856D0456C}"/>
              </a:ext>
            </a:extLst>
          </p:cNvPr>
          <p:cNvSpPr txBox="1">
            <a:spLocks/>
          </p:cNvSpPr>
          <p:nvPr/>
        </p:nvSpPr>
        <p:spPr>
          <a:xfrm>
            <a:off x="2413856" y="162137"/>
            <a:ext cx="8064896" cy="720080"/>
          </a:xfrm>
          <a:prstGeom prst="rect">
            <a:avLst/>
          </a:prstGeom>
        </p:spPr>
        <p:txBody>
          <a:bodyPr>
            <a:noAutofit/>
          </a:bodyPr>
          <a:lstStyle>
            <a:lvl1pPr algn="l" defTabSz="457200" rtl="0" eaLnBrk="1" latinLnBrk="0" hangingPunct="1">
              <a:spcBef>
                <a:spcPct val="0"/>
              </a:spcBef>
              <a:buNone/>
              <a:defRPr sz="3600" kern="1200">
                <a:solidFill>
                  <a:schemeClr val="tx1">
                    <a:lumMod val="85000"/>
                    <a:lumOff val="15000"/>
                  </a:schemeClr>
                </a:solidFill>
                <a:latin typeface="+mj-lt"/>
                <a:ea typeface="+mj-ea"/>
                <a:cs typeface="+mj-cs"/>
              </a:defRPr>
            </a:lvl1pPr>
            <a:lvl2pPr eaLnBrk="1" hangingPunct="1">
              <a:defRPr>
                <a:solidFill>
                  <a:schemeClr val="tx2"/>
                </a:solidFill>
              </a:defRPr>
            </a:lvl2pPr>
            <a:lvl3pPr eaLnBrk="1" hangingPunct="1">
              <a:defRPr>
                <a:solidFill>
                  <a:schemeClr val="tx2"/>
                </a:solidFill>
              </a:defRPr>
            </a:lvl3pPr>
            <a:lvl4pPr eaLnBrk="1" hangingPunct="1">
              <a:defRPr>
                <a:solidFill>
                  <a:schemeClr val="tx2"/>
                </a:solidFill>
              </a:defRPr>
            </a:lvl4pPr>
            <a:lvl5pPr eaLnBrk="1" hangingPunct="1">
              <a:defRPr>
                <a:solidFill>
                  <a:schemeClr val="tx2"/>
                </a:solidFill>
              </a:defRPr>
            </a:lvl5pPr>
            <a:lvl6pPr eaLnBrk="1" hangingPunct="1">
              <a:defRPr>
                <a:solidFill>
                  <a:schemeClr val="tx2"/>
                </a:solidFill>
              </a:defRPr>
            </a:lvl6pPr>
            <a:lvl7pPr eaLnBrk="1" hangingPunct="1">
              <a:defRPr>
                <a:solidFill>
                  <a:schemeClr val="tx2"/>
                </a:solidFill>
              </a:defRPr>
            </a:lvl7pPr>
            <a:lvl8pPr eaLnBrk="1" hangingPunct="1">
              <a:defRPr>
                <a:solidFill>
                  <a:schemeClr val="tx2"/>
                </a:solidFill>
              </a:defRPr>
            </a:lvl8pPr>
            <a:lvl9pPr eaLnBrk="1" hangingPunct="1">
              <a:defRPr>
                <a:solidFill>
                  <a:schemeClr val="tx2"/>
                </a:solidFill>
              </a:defRPr>
            </a:lvl9pPr>
          </a:lstStyle>
          <a:p>
            <a:r>
              <a:rPr lang="uk-UA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/>
            </a:r>
            <a:br>
              <a:rPr lang="uk-UA" sz="18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800" b="1">
                <a:latin typeface="Times New Roman" panose="02020603050405020304" pitchFamily="18" charset="0"/>
                <a:cs typeface="Times New Roman" panose="02020603050405020304" pitchFamily="18" charset="0"/>
              </a:rPr>
              <a:t>Графічний зріз даних по освітніх лініях старших груп </a:t>
            </a:r>
            <a:br>
              <a:rPr lang="uk-UA" sz="1800" b="1"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r>
              <a:rPr lang="uk-UA" sz="18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Вересень                                                          Травень</a:t>
            </a:r>
            <a:br>
              <a:rPr lang="uk-UA" sz="1800" b="1">
                <a:solidFill>
                  <a:schemeClr val="tx2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</a:br>
            <a:endParaRPr lang="uk-UA" sz="1800" b="1" dirty="0">
              <a:solidFill>
                <a:schemeClr val="tx2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sp>
        <p:nvSpPr>
          <p:cNvPr id="3" name="Подзаголовок 2">
            <a:extLst>
              <a:ext uri="{FF2B5EF4-FFF2-40B4-BE49-F238E27FC236}">
                <a16:creationId xmlns:a16="http://schemas.microsoft.com/office/drawing/2014/main" xmlns="" id="{F00B4DA9-6E65-4FB2-B195-8769DC601109}"/>
              </a:ext>
            </a:extLst>
          </p:cNvPr>
          <p:cNvSpPr txBox="1">
            <a:spLocks/>
          </p:cNvSpPr>
          <p:nvPr/>
        </p:nvSpPr>
        <p:spPr>
          <a:xfrm>
            <a:off x="2557872" y="3402496"/>
            <a:ext cx="7920880" cy="504056"/>
          </a:xfrm>
          <a:prstGeom prst="rect">
            <a:avLst/>
          </a:prstGeom>
        </p:spPr>
        <p:txBody>
          <a:bodyPr>
            <a:normAutofit/>
          </a:bodyPr>
          <a:lstStyle>
            <a:lvl1pPr marL="342900" indent="-3429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8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6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4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457200" rtl="0" eaLnBrk="1" latinLnBrk="0" hangingPunct="1">
              <a:spcBef>
                <a:spcPts val="1000"/>
              </a:spcBef>
              <a:spcAft>
                <a:spcPts val="0"/>
              </a:spcAft>
              <a:buClr>
                <a:schemeClr val="accent1"/>
              </a:buClr>
              <a:buFont typeface="Wingdings 3" charset="2"/>
              <a:buChar char=""/>
              <a:defRPr sz="1200" kern="1200">
                <a:solidFill>
                  <a:schemeClr val="tx1">
                    <a:lumMod val="75000"/>
                    <a:lumOff val="25000"/>
                  </a:schemeClr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uk-UA" sz="2000" b="1">
                <a:solidFill>
                  <a:schemeClr val="tx1"/>
                </a:solidFill>
                <a:latin typeface="Times New Roman" panose="02020603050405020304" pitchFamily="18" charset="0"/>
                <a:cs typeface="Times New Roman" panose="02020603050405020304" pitchFamily="18" charset="0"/>
              </a:rPr>
              <a:t>Загальні дані старших груп за рік</a:t>
            </a:r>
            <a:endParaRPr lang="uk-UA" sz="2000" b="1" dirty="0">
              <a:solidFill>
                <a:schemeClr val="tx1"/>
              </a:solidFill>
              <a:latin typeface="Times New Roman" panose="02020603050405020304" pitchFamily="18" charset="0"/>
              <a:cs typeface="Times New Roman" panose="02020603050405020304" pitchFamily="18" charset="0"/>
            </a:endParaRPr>
          </a:p>
        </p:txBody>
      </p:sp>
      <p:graphicFrame>
        <p:nvGraphicFramePr>
          <p:cNvPr id="4" name="Диаграмма 3">
            <a:extLst>
              <a:ext uri="{FF2B5EF4-FFF2-40B4-BE49-F238E27FC236}">
                <a16:creationId xmlns:a16="http://schemas.microsoft.com/office/drawing/2014/main" xmlns="" id="{2783D64F-08AD-4A21-B665-2F0E4CF61517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257021383"/>
              </p:ext>
            </p:extLst>
          </p:nvPr>
        </p:nvGraphicFramePr>
        <p:xfrm>
          <a:off x="2341848" y="810208"/>
          <a:ext cx="4032448" cy="266429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2"/>
          </a:graphicData>
        </a:graphic>
      </p:graphicFrame>
      <p:graphicFrame>
        <p:nvGraphicFramePr>
          <p:cNvPr id="5" name="Диаграмма 4">
            <a:extLst>
              <a:ext uri="{FF2B5EF4-FFF2-40B4-BE49-F238E27FC236}">
                <a16:creationId xmlns:a16="http://schemas.microsoft.com/office/drawing/2014/main" xmlns="" id="{3140C1D7-1A99-4EC6-BCD3-9E8B031F0C9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581595195"/>
              </p:ext>
            </p:extLst>
          </p:nvPr>
        </p:nvGraphicFramePr>
        <p:xfrm>
          <a:off x="6662328" y="882216"/>
          <a:ext cx="3888432" cy="2520280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3"/>
          </a:graphicData>
        </a:graphic>
      </p:graphicFrame>
      <p:graphicFrame>
        <p:nvGraphicFramePr>
          <p:cNvPr id="6" name="Диаграмма 5">
            <a:extLst>
              <a:ext uri="{FF2B5EF4-FFF2-40B4-BE49-F238E27FC236}">
                <a16:creationId xmlns:a16="http://schemas.microsoft.com/office/drawing/2014/main" xmlns="" id="{94F7362D-940C-491F-9881-F466AB058B5F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420757259"/>
              </p:ext>
            </p:extLst>
          </p:nvPr>
        </p:nvGraphicFramePr>
        <p:xfrm>
          <a:off x="2197832" y="3834544"/>
          <a:ext cx="4176464" cy="2736304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4"/>
          </a:graphicData>
        </a:graphic>
      </p:graphicFrame>
      <p:graphicFrame>
        <p:nvGraphicFramePr>
          <p:cNvPr id="7" name="Диаграмма 6">
            <a:extLst>
              <a:ext uri="{FF2B5EF4-FFF2-40B4-BE49-F238E27FC236}">
                <a16:creationId xmlns:a16="http://schemas.microsoft.com/office/drawing/2014/main" xmlns="" id="{5E0E2E5A-8DF2-4F2F-A275-75350C959921}"/>
              </a:ext>
            </a:extLst>
          </p:cNvPr>
          <p:cNvGraphicFramePr/>
          <p:nvPr>
            <p:extLst>
              <p:ext uri="{D42A27DB-BD31-4B8C-83A1-F6EECF244321}">
                <p14:modId xmlns:p14="http://schemas.microsoft.com/office/powerpoint/2010/main" xmlns="" val="6581802"/>
              </p:ext>
            </p:extLst>
          </p:nvPr>
        </p:nvGraphicFramePr>
        <p:xfrm>
          <a:off x="6662328" y="3834544"/>
          <a:ext cx="4032448" cy="2824336"/>
        </p:xfrm>
        <a:graphic>
          <a:graphicData uri="http://schemas.openxmlformats.org/drawingml/2006/chart">
            <c:chart xmlns:c="http://schemas.openxmlformats.org/drawingml/2006/chart" xmlns:r="http://schemas.openxmlformats.org/officeDocument/2006/relationships" r:id="rId5"/>
          </a:graphicData>
        </a:graphic>
      </p:graphicFrame>
    </p:spTree>
    <p:extLst>
      <p:ext uri="{BB962C8B-B14F-4D97-AF65-F5344CB8AC3E}">
        <p14:creationId xmlns:p14="http://schemas.microsoft.com/office/powerpoint/2010/main" xmlns="" val="1272393116"/>
      </p:ext>
    </p:extLst>
  </p:cSld>
  <p:clrMapOvr>
    <a:masterClrMapping/>
  </p:clrMapOvr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aphicFrame>
        <p:nvGraphicFramePr>
          <p:cNvPr id="2" name="Таблиця 1"/>
          <p:cNvGraphicFramePr>
            <a:graphicFrameLocks noGrp="1"/>
          </p:cNvGraphicFramePr>
          <p:nvPr/>
        </p:nvGraphicFramePr>
        <p:xfrm>
          <a:off x="2031999" y="1615058"/>
          <a:ext cx="8128002" cy="3627882"/>
        </p:xfrm>
        <a:graphic>
          <a:graphicData uri="http://schemas.openxmlformats.org/drawingml/2006/table">
            <a:tbl>
              <a:tblPr/>
              <a:tblGrid>
                <a:gridCol w="582874"/>
                <a:gridCol w="555095"/>
                <a:gridCol w="216284"/>
                <a:gridCol w="216284"/>
                <a:gridCol w="216284"/>
                <a:gridCol w="216284"/>
                <a:gridCol w="216284"/>
                <a:gridCol w="216284"/>
                <a:gridCol w="216284"/>
                <a:gridCol w="216284"/>
                <a:gridCol w="216284"/>
                <a:gridCol w="216284"/>
                <a:gridCol w="216284"/>
                <a:gridCol w="228189"/>
                <a:gridCol w="228189"/>
                <a:gridCol w="211323"/>
                <a:gridCol w="211323"/>
                <a:gridCol w="210827"/>
                <a:gridCol w="210827"/>
                <a:gridCol w="211323"/>
                <a:gridCol w="211323"/>
                <a:gridCol w="210827"/>
                <a:gridCol w="210827"/>
                <a:gridCol w="211323"/>
                <a:gridCol w="211323"/>
                <a:gridCol w="210827"/>
                <a:gridCol w="210827"/>
                <a:gridCol w="211323"/>
                <a:gridCol w="211323"/>
                <a:gridCol w="282756"/>
                <a:gridCol w="282756"/>
                <a:gridCol w="210827"/>
                <a:gridCol w="211323"/>
                <a:gridCol w="211323"/>
              </a:tblGrid>
              <a:tr h="916494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Вікова група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>
                          <a:latin typeface="Times New Roman"/>
                          <a:ea typeface="Calibri"/>
                          <a:cs typeface="Times New Roman"/>
                        </a:rPr>
                        <a:t>(кількість дітей)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900">
                        <a:latin typeface="Times New Roman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Місяць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Освітній напрям </a:t>
                      </a: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Особистість дитини</a:t>
                      </a: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Освітній напрям 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Дитина у соціумі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Освітній напрям 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Дитина в природному довкіллі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Освітній напрям 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Дитина у світі мистецтва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Освітній напрям </a:t>
                      </a: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Гра дитини</a:t>
                      </a: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Освітній напрям 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Дитина в сенсорно-пізнавальному просторі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Освітній напрям </a:t>
                      </a: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“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Мовлення дитини</a:t>
                      </a: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”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gridSpan="4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Висновки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h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</a:tr>
              <a:tr h="152749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д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п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49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I</a:t>
                      </a: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 -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Молодша група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ru-RU" sz="900" b="1">
                          <a:latin typeface="Times New Roman"/>
                          <a:ea typeface="Calibri"/>
                          <a:cs typeface="Times New Roman"/>
                        </a:rPr>
                        <a:t>(</a:t>
                      </a: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раній вік)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Вересень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458247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Травень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77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800" b="1"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en-US" sz="9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49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Молодша група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Вересень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498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Травень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49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Середня група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Вересень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498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Травень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57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35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305498">
                <a:tc rowSpan="2"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Старша група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Вересень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43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34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FF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C0000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  <a:tr h="152749">
                <a:tc vMerge="1">
                  <a:txBody>
                    <a:bodyPr/>
                    <a:lstStyle/>
                    <a:p>
                      <a:endParaRPr lang="uk-UA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latin typeface="Times New Roman"/>
                          <a:ea typeface="Calibri"/>
                          <a:cs typeface="Times New Roman"/>
                        </a:rPr>
                        <a:t>Травень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18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77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33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5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92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87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10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6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900" b="1">
                          <a:solidFill>
                            <a:srgbClr val="002060"/>
                          </a:solidFill>
                          <a:latin typeface="Times New Roman"/>
                          <a:ea typeface="Calibri"/>
                          <a:cs typeface="Times New Roman"/>
                        </a:rPr>
                        <a:t>2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77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19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>
                          <a:latin typeface="Times New Roman"/>
                          <a:ea typeface="Calibri"/>
                          <a:cs typeface="Times New Roman"/>
                        </a:rPr>
                        <a:t>3</a:t>
                      </a:r>
                      <a:endParaRPr lang="uk-UA" sz="90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  <a:tc>
                  <a:txBody>
                    <a:bodyPr/>
                    <a:lstStyle/>
                    <a:p>
                      <a:pPr algn="ctr">
                        <a:lnSpc>
                          <a:spcPct val="115000"/>
                        </a:lnSpc>
                        <a:spcAft>
                          <a:spcPts val="0"/>
                        </a:spcAft>
                      </a:pPr>
                      <a:r>
                        <a:rPr lang="uk-UA" sz="800" b="1" dirty="0">
                          <a:latin typeface="Times New Roman"/>
                          <a:ea typeface="Calibri"/>
                          <a:cs typeface="Times New Roman"/>
                        </a:rPr>
                        <a:t>1</a:t>
                      </a:r>
                      <a:endParaRPr lang="uk-UA" sz="900" dirty="0">
                        <a:latin typeface="Calibri"/>
                        <a:ea typeface="Calibri"/>
                        <a:cs typeface="Times New Roman"/>
                      </a:endParaRPr>
                    </a:p>
                  </a:txBody>
                  <a:tcPr marL="54338" marR="54338" marT="0" marB="0">
                    <a:lnL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L>
                    <a:lnR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R>
                    <a:lnT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T>
                    <a:lnB w="12700" cap="flat" cmpd="sng" algn="ctr">
                      <a:solidFill>
                        <a:srgbClr val="000000"/>
                      </a:solidFill>
                      <a:prstDash val="solid"/>
                      <a:round/>
                      <a:headEnd type="none" w="med" len="med"/>
                      <a:tailEnd type="none" w="med" len="med"/>
                    </a:lnB>
                  </a:tcPr>
                </a:tc>
              </a:tr>
            </a:tbl>
          </a:graphicData>
        </a:graphic>
      </p:graphicFrame>
      <p:sp>
        <p:nvSpPr>
          <p:cNvPr id="63489" name="Rectangle 1"/>
          <p:cNvSpPr>
            <a:spLocks noChangeArrowheads="1"/>
          </p:cNvSpPr>
          <p:nvPr/>
        </p:nvSpPr>
        <p:spPr bwMode="auto">
          <a:xfrm>
            <a:off x="318052" y="27439"/>
            <a:ext cx="11873948" cy="1508105"/>
          </a:xfrm>
          <a:prstGeom prst="rect">
            <a:avLst/>
          </a:prstGeom>
          <a:noFill/>
          <a:ln w="9525">
            <a:noFill/>
            <a:miter lim="800000"/>
            <a:headEnd/>
            <a:tailEnd/>
          </a:ln>
          <a:effectLst/>
        </p:spPr>
        <p:txBody>
          <a:bodyPr vert="horz" wrap="square" lIns="91440" tIns="45720" rIns="91440" bIns="45720" numCol="1" anchor="ctr" anchorCtr="0" compatLnSpc="1">
            <a:prstTxWarp prst="textNoShape">
              <a:avLst/>
            </a:prstTxWarp>
            <a:spAutoFit/>
          </a:bodyPr>
          <a:lstStyle/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Зведена таблиця визначення рівня досягнень дітей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за освітніми напрямами у межах базового компонента дошкільної освіти України </a:t>
            </a:r>
          </a:p>
          <a:p>
            <a:pPr marL="0" marR="0" lvl="0" indent="0" algn="ctr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за 2024 – 2025 </a:t>
            </a:r>
            <a:r>
              <a:rPr kumimoji="0" lang="uk-UA" sz="1600" b="1" i="0" u="none" strike="noStrike" cap="none" normalizeH="0" baseline="0" dirty="0" err="1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н.р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rgbClr val="FF000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. у яслах-садку №10</a:t>
            </a:r>
            <a:endParaRPr kumimoji="0" lang="uk-UA" sz="1100" b="1" i="0" u="none" strike="noStrike" cap="none" normalizeH="0" baseline="0" dirty="0" smtClean="0">
              <a:ln>
                <a:noFill/>
              </a:ln>
              <a:solidFill>
                <a:srgbClr val="FF000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                                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Рівні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ru-RU" sz="1200" b="1" i="0" u="none" strike="noStrike" cap="none" normalizeH="0" baseline="0" dirty="0" err="1" smtClean="0">
                <a:ln>
                  <a:noFill/>
                </a:ln>
                <a:solidFill>
                  <a:srgbClr val="7030A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засвоєння</a:t>
            </a:r>
            <a:r>
              <a:rPr kumimoji="0" lang="ru-RU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: </a:t>
            </a:r>
            <a:r>
              <a:rPr kumimoji="0" lang="uk-UA" sz="1200" b="1" i="0" u="none" strike="noStrike" cap="none" normalizeH="0" baseline="0" dirty="0" smtClean="0">
                <a:ln>
                  <a:noFill/>
                </a:ln>
                <a:solidFill>
                  <a:srgbClr val="7030A0"/>
                </a:solidFill>
                <a:effectLst/>
                <a:latin typeface="Arial Black" pitchFamily="34" charset="0"/>
                <a:ea typeface="Calibri" pitchFamily="34" charset="0"/>
                <a:cs typeface="Times New Roman" pitchFamily="18" charset="0"/>
              </a:rPr>
              <a:t>В – високий рівень, Д – достатній рівень, С – середній рівень, П – початковий рівень</a:t>
            </a:r>
            <a:endParaRPr kumimoji="0" lang="uk-UA" sz="1200" b="1" i="0" u="none" strike="noStrike" cap="none" normalizeH="0" baseline="0" dirty="0" smtClean="0">
              <a:ln>
                <a:noFill/>
              </a:ln>
              <a:solidFill>
                <a:srgbClr val="7030A0"/>
              </a:solidFill>
              <a:effectLst/>
              <a:latin typeface="Arial Black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Середній рівень засвоєння по ЗДОЯС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 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Вересень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 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В-4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%; Д-35%;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-35%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П-26%.  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tabLst/>
            </a:pP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                                                                 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Травень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:   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В-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64%; Д-27%; </a:t>
            </a:r>
            <a:r>
              <a:rPr kumimoji="0" lang="en-US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C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-5%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; </a:t>
            </a:r>
            <a:r>
              <a:rPr kumimoji="0" lang="uk-UA" sz="1600" b="1" i="0" u="none" strike="noStrike" cap="none" normalizeH="0" baseline="0" dirty="0" err="1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П-</a:t>
            </a:r>
            <a:r>
              <a:rPr kumimoji="0" lang="ru-RU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4</a:t>
            </a:r>
            <a:r>
              <a:rPr kumimoji="0" lang="uk-UA" sz="1600" b="1" i="0" u="none" strike="noStrike" cap="none" normalizeH="0" baseline="0" dirty="0" smtClean="0">
                <a:ln>
                  <a:noFill/>
                </a:ln>
                <a:solidFill>
                  <a:schemeClr val="tx1"/>
                </a:solidFill>
                <a:effectLst/>
                <a:latin typeface="Times New Roman" pitchFamily="18" charset="0"/>
                <a:ea typeface="Calibri" pitchFamily="34" charset="0"/>
                <a:cs typeface="Times New Roman" pitchFamily="18" charset="0"/>
              </a:rPr>
              <a:t> %.  </a:t>
            </a:r>
            <a:endParaRPr kumimoji="0" lang="uk-UA" sz="1600" b="1" i="0" u="none" strike="noStrike" cap="none" normalizeH="0" baseline="0" dirty="0" smtClean="0">
              <a:ln>
                <a:noFill/>
              </a:ln>
              <a:solidFill>
                <a:schemeClr val="tx1"/>
              </a:solidFill>
              <a:effectLst/>
              <a:latin typeface="Arial" pitchFamily="34" charset="0"/>
              <a:cs typeface="Arial" pitchFamily="34" charset="0"/>
            </a:endParaRPr>
          </a:p>
        </p:txBody>
      </p:sp>
    </p:spTree>
  </p:cSld>
  <p:clrMapOvr>
    <a:masterClrMapping/>
  </p:clrMapOvr>
</p:sld>
</file>

<file path=ppt/theme/theme1.xml><?xml version="1.0" encoding="utf-8"?>
<a:theme xmlns:a="http://schemas.openxmlformats.org/drawingml/2006/main" name="Віхоть">
  <a:themeElements>
    <a:clrScheme name="Віхоть">
      <a:dk1>
        <a:sysClr val="windowText" lastClr="000000"/>
      </a:dk1>
      <a:lt1>
        <a:sysClr val="window" lastClr="FFFFFF"/>
      </a:lt1>
      <a:dk2>
        <a:srgbClr val="766F54"/>
      </a:dk2>
      <a:lt2>
        <a:srgbClr val="E3EACF"/>
      </a:lt2>
      <a:accent1>
        <a:srgbClr val="A53010"/>
      </a:accent1>
      <a:accent2>
        <a:srgbClr val="DE7E18"/>
      </a:accent2>
      <a:accent3>
        <a:srgbClr val="9F8351"/>
      </a:accent3>
      <a:accent4>
        <a:srgbClr val="728653"/>
      </a:accent4>
      <a:accent5>
        <a:srgbClr val="92AA4C"/>
      </a:accent5>
      <a:accent6>
        <a:srgbClr val="6AAC91"/>
      </a:accent6>
      <a:hlink>
        <a:srgbClr val="FB4A18"/>
      </a:hlink>
      <a:folHlink>
        <a:srgbClr val="FB9318"/>
      </a:folHlink>
    </a:clrScheme>
    <a:fontScheme name="Віхоть">
      <a:maj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ajorFont>
      <a:minorFont>
        <a:latin typeface="Century Gothic"/>
        <a:ea typeface=""/>
        <a:cs typeface=""/>
        <a:font script="Jpan" typeface="メイリオ"/>
        <a:font script="Hang" typeface="HY중고딕"/>
        <a:font script="Hans" typeface="幼圆"/>
        <a:font script="Hant" typeface="微軟正黑體"/>
        <a:font script="Arab" typeface="Tahoma"/>
        <a:font script="Hebr" typeface="Gisha"/>
        <a:font script="Thai" typeface="DilleniaUPC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ahoma"/>
        <a:font script="Uigh" typeface="Microsoft Uighur"/>
        <a:font script="Geor" typeface="Sylfaen"/>
      </a:minorFont>
    </a:fontScheme>
    <a:fmtScheme name="Віхоть">
      <a:fillStyleLst>
        <a:solidFill>
          <a:schemeClr val="phClr"/>
        </a:solidFill>
        <a:solidFill>
          <a:schemeClr val="phClr">
            <a:tint val="70000"/>
            <a:lumMod val="104000"/>
          </a:schemeClr>
        </a:solidFill>
        <a:gradFill rotWithShape="1">
          <a:gsLst>
            <a:gs pos="0">
              <a:schemeClr val="phClr">
                <a:tint val="96000"/>
                <a:lumMod val="104000"/>
              </a:schemeClr>
            </a:gs>
            <a:gs pos="100000">
              <a:schemeClr val="phClr">
                <a:shade val="98000"/>
                <a:lumMod val="94000"/>
              </a:schemeClr>
            </a:gs>
          </a:gsLst>
          <a:lin ang="5400000" scaled="0"/>
        </a:gradFill>
      </a:fillStyleLst>
      <a:lnStyleLst>
        <a:ln w="9525" cap="rnd" cmpd="sng" algn="ctr">
          <a:solidFill>
            <a:schemeClr val="phClr">
              <a:shade val="90000"/>
            </a:schemeClr>
          </a:solidFill>
          <a:prstDash val="solid"/>
        </a:ln>
        <a:ln w="15875" cap="rnd" cmpd="sng" algn="ctr">
          <a:solidFill>
            <a:schemeClr val="phClr"/>
          </a:solidFill>
          <a:prstDash val="solid"/>
        </a:ln>
        <a:ln w="22225" cap="rnd" cmpd="sng" algn="ctr">
          <a:solidFill>
            <a:schemeClr val="phClr"/>
          </a:solidFill>
          <a:prstDash val="solid"/>
        </a:ln>
      </a:lnStyleLst>
      <a:effectStyleLst>
        <a:effectStyle>
          <a:effectLst/>
        </a:effectStyle>
        <a:effectStyle>
          <a:effectLst>
            <a:outerShdw blurRad="38100" dist="25400" dir="5400000" rotWithShape="0">
              <a:srgbClr val="000000">
                <a:alpha val="25000"/>
              </a:srgbClr>
            </a:outerShdw>
          </a:effectLst>
        </a:effectStyle>
        <a:effectStyle>
          <a:effectLst>
            <a:outerShdw blurRad="50800" dist="38100" dir="5400000" rotWithShape="0">
              <a:srgbClr val="000000">
                <a:alpha val="60000"/>
              </a:srgbClr>
            </a:outerShdw>
          </a:effectLst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90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tint val="90000"/>
                <a:satMod val="92000"/>
                <a:lumMod val="120000"/>
              </a:schemeClr>
            </a:gs>
            <a:gs pos="100000">
              <a:schemeClr val="phClr">
                <a:shade val="98000"/>
                <a:satMod val="120000"/>
                <a:lumMod val="98000"/>
              </a:schemeClr>
            </a:gs>
          </a:gsLst>
          <a:path path="circle">
            <a:fillToRect l="50000" t="50000" r="100000" b="100000"/>
          </a:path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Wisp" id="{7CB32D59-10C0-40DD-B7BD-2E94284A981C}" vid="{24B1A44C-C006-48B2-A4D7-E5549B3D8CD4}"/>
    </a:ext>
  </a:extLst>
</a:theme>
</file>

<file path=ppt/theme/theme2.xml><?xml version="1.0" encoding="utf-8"?>
<a:theme xmlns:a="http://schemas.openxmlformats.org/drawingml/2006/main" name="Тема Office">
  <a:themeElements>
    <a:clrScheme name="Офіс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Офіс">
      <a:majorFont>
        <a:latin typeface="Calibri Light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Офіс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emplate>Wisp</Template>
  <TotalTime>770</TotalTime>
  <Words>4257</Words>
  <Application>Microsoft Office PowerPoint</Application>
  <PresentationFormat>Довільний</PresentationFormat>
  <Paragraphs>1132</Paragraphs>
  <Slides>38</Slides>
  <Notes>2</Notes>
  <HiddenSlides>0</HiddenSlides>
  <MMClips>0</MMClips>
  <ScaleCrop>false</ScaleCrop>
  <HeadingPairs>
    <vt:vector size="4" baseType="variant">
      <vt:variant>
        <vt:lpstr>Тема</vt:lpstr>
      </vt:variant>
      <vt:variant>
        <vt:i4>1</vt:i4>
      </vt:variant>
      <vt:variant>
        <vt:lpstr>Заголовки слайдів</vt:lpstr>
      </vt:variant>
      <vt:variant>
        <vt:i4>38</vt:i4>
      </vt:variant>
    </vt:vector>
  </HeadingPairs>
  <TitlesOfParts>
    <vt:vector size="39" baseType="lpstr">
      <vt:lpstr>Віхоть</vt:lpstr>
      <vt:lpstr>Слайд 1</vt:lpstr>
      <vt:lpstr>Слайд 2</vt:lpstr>
      <vt:lpstr>Слайд 3</vt:lpstr>
      <vt:lpstr>Слайд 4</vt:lpstr>
      <vt:lpstr>Слайд 5</vt:lpstr>
      <vt:lpstr>Слайд 6</vt:lpstr>
      <vt:lpstr>Слайд 7</vt:lpstr>
      <vt:lpstr>Слайд 8</vt:lpstr>
      <vt:lpstr>Слайд 9</vt:lpstr>
      <vt:lpstr>Слайд 10</vt:lpstr>
      <vt:lpstr>Слайд 11</vt:lpstr>
      <vt:lpstr>Слайд 12</vt:lpstr>
      <vt:lpstr>Слайд 13</vt:lpstr>
      <vt:lpstr>Слайд 14</vt:lpstr>
      <vt:lpstr>Слайд 15</vt:lpstr>
      <vt:lpstr>Слайд 16</vt:lpstr>
      <vt:lpstr>Слайд 17</vt:lpstr>
      <vt:lpstr>Слайд 18</vt:lpstr>
      <vt:lpstr>Слайд 19</vt:lpstr>
      <vt:lpstr>Слайд 20</vt:lpstr>
      <vt:lpstr>Слайд 21</vt:lpstr>
      <vt:lpstr>Слайд 22</vt:lpstr>
      <vt:lpstr>Слайд 23</vt:lpstr>
      <vt:lpstr>Слайд 24</vt:lpstr>
      <vt:lpstr>Слайд 25</vt:lpstr>
      <vt:lpstr>Слайд 26</vt:lpstr>
      <vt:lpstr>Слайд 27</vt:lpstr>
      <vt:lpstr>Слайд 28</vt:lpstr>
      <vt:lpstr>Слайд 29</vt:lpstr>
      <vt:lpstr>ПРЕДМЕТИ , МАТЕРІАЛИ, ОБЛАДНАННЯ ТА ІНВЕНТАР, ПРИДБАНІ ЗА БЮДЖЕТНІ КОШТИ у 2024 році</vt:lpstr>
      <vt:lpstr>Оплата послуг(крім комунальних)</vt:lpstr>
      <vt:lpstr>Капітальний ремонт будівлі</vt:lpstr>
      <vt:lpstr>Слайд 33</vt:lpstr>
      <vt:lpstr>Слайд 34</vt:lpstr>
      <vt:lpstr>Слайд 35</vt:lpstr>
      <vt:lpstr>Слайд 36</vt:lpstr>
      <vt:lpstr>Слайд 37</vt:lpstr>
      <vt:lpstr>Слайд 38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Презентація PowerPoint</dc:title>
  <dc:creator>User</dc:creator>
  <cp:lastModifiedBy>User</cp:lastModifiedBy>
  <cp:revision>98</cp:revision>
  <dcterms:created xsi:type="dcterms:W3CDTF">2025-05-12T06:50:14Z</dcterms:created>
  <dcterms:modified xsi:type="dcterms:W3CDTF">2025-10-06T14:41:03Z</dcterms:modified>
</cp:coreProperties>
</file>