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8" r:id="rId5"/>
    <p:sldId id="270" r:id="rId6"/>
    <p:sldId id="260" r:id="rId7"/>
    <p:sldId id="271" r:id="rId8"/>
    <p:sldId id="272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B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64" d="100"/>
          <a:sy n="64" d="100"/>
        </p:scale>
        <p:origin x="-1344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Тернопільський заклад дошкільної освіти </a:t>
            </a:r>
            <a:br>
              <a:rPr lang="uk-UA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(ясла-садок) №10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Промінець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714" y="2483884"/>
            <a:ext cx="78638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Інклюзія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дошкільному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
шлях до </a:t>
            </a:r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гармонійного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3200" b="1" dirty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143C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endParaRPr lang="ru-RU" sz="3200" b="1" dirty="0" smtClean="0">
              <a:solidFill>
                <a:srgbClr val="143C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143C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rgbClr val="143C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endParaRPr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786384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algn="ctr"/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Інклюзія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винятки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</a:t>
            </a:r>
            <a:r>
              <a:rPr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sz="2400" b="0" dirty="0">
                <a:solidFill>
                  <a:srgbClr val="000000"/>
                </a:solidFill>
              </a:rPr>
              <a:t>
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кабінети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щасливого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дитинства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бар’єрів</a:t>
            </a:r>
            <a:r>
              <a:rPr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34" y="982206"/>
            <a:ext cx="8229600" cy="1143000"/>
          </a:xfrm>
        </p:spPr>
        <p:txBody>
          <a:bodyPr>
            <a:noAutofit/>
          </a:bodyPr>
          <a:lstStyle/>
          <a:p>
            <a:r>
              <a:rPr lang="uk-UA" sz="10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0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0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endParaRPr sz="10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9634" y="274320"/>
            <a:ext cx="18473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 sz="4000" b="1" dirty="0">
              <a:solidFill>
                <a:srgbClr val="143C6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9785" y="1002268"/>
            <a:ext cx="7863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Інклюзія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ООП.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78638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r>
              <a:rPr sz="2400" b="0" dirty="0">
                <a:solidFill>
                  <a:srgbClr val="000000"/>
                </a:solidFill>
              </a:rPr>
              <a:t>
</a:t>
            </a:r>
          </a:p>
        </p:txBody>
      </p:sp>
      <p:sp>
        <p:nvSpPr>
          <p:cNvPr id="5" name="Овал 4"/>
          <p:cNvSpPr/>
          <p:nvPr/>
        </p:nvSpPr>
        <p:spPr>
          <a:xfrm>
            <a:off x="3465727" y="1339065"/>
            <a:ext cx="4396615" cy="2248525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повагу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40081" y="3587591"/>
            <a:ext cx="4589238" cy="2378494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заклад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Выгнутая влево стрелка 7"/>
          <p:cNvSpPr/>
          <p:nvPr/>
        </p:nvSpPr>
        <p:spPr>
          <a:xfrm rot="2409988">
            <a:off x="2080274" y="1485484"/>
            <a:ext cx="1035632" cy="2257171"/>
          </a:xfrm>
          <a:prstGeom prst="curvedRightArrow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 інклюзія важлива саме в ЗДО</a:t>
            </a:r>
            <a:endParaRPr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78638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r>
              <a:rPr sz="2400" b="0" dirty="0">
                <a:solidFill>
                  <a:srgbClr val="000000"/>
                </a:solidFill>
              </a:rPr>
              <a:t>
</a:t>
            </a:r>
            <a:r>
              <a:rPr sz="2400" b="0" dirty="0" smtClean="0">
                <a:solidFill>
                  <a:srgbClr val="000000"/>
                </a:solidFill>
              </a:rPr>
              <a:t>.</a:t>
            </a:r>
            <a:r>
              <a:rPr sz="2400" b="0" dirty="0">
                <a:solidFill>
                  <a:srgbClr val="000000"/>
                </a:solidFill>
              </a:rPr>
              <a:t>
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934528"/>
            <a:ext cx="7465102" cy="9144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Ранній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230381"/>
            <a:ext cx="7465102" cy="9144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вчаться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взаємодіяти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співпереживати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4457075"/>
            <a:ext cx="7465102" cy="9144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гармонійному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і з ООП, і без.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4439" y="362635"/>
            <a:ext cx="69254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Алгоритм </a:t>
            </a:r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впровадження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інклюзії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в ЗДО</a:t>
            </a:r>
            <a:endParaRPr lang="uk-UA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98624" y="1540484"/>
            <a:ext cx="4137285" cy="6096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Заява батьків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6201" y="2398426"/>
            <a:ext cx="6062131" cy="771994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Висновок ІРЦ (</a:t>
            </a:r>
            <a:r>
              <a:rPr lang="uk-UA" sz="2400" b="1" dirty="0" err="1" smtClean="0">
                <a:solidFill>
                  <a:srgbClr val="002060"/>
                </a:solidFill>
              </a:rPr>
              <a:t>інклюзивно</a:t>
            </a:r>
            <a:r>
              <a:rPr lang="uk-UA" sz="2400" b="1" dirty="0" smtClean="0">
                <a:solidFill>
                  <a:srgbClr val="002060"/>
                </a:solidFill>
              </a:rPr>
              <a:t>-ресурсного центру</a:t>
            </a:r>
            <a:r>
              <a:rPr lang="uk-UA" sz="2400" dirty="0" smtClean="0">
                <a:solidFill>
                  <a:srgbClr val="002060"/>
                </a:solidFill>
              </a:rPr>
              <a:t>)</a:t>
            </a:r>
            <a:endParaRPr lang="uk-UA" sz="2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6200" y="3429000"/>
            <a:ext cx="6062132" cy="6096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Наказ про створення інклюзивної групи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98623" y="4231112"/>
            <a:ext cx="4137286" cy="6096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Команда супроводу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6201" y="5010046"/>
            <a:ext cx="5696263" cy="6096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ІПР (індивідуальна програма розвитку)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98623" y="5778709"/>
            <a:ext cx="4137286" cy="609600"/>
          </a:xfrm>
          <a:prstGeom prst="rect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Моніторинг</a:t>
            </a:r>
            <a:endParaRPr lang="uk-U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187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9351" y="392615"/>
            <a:ext cx="68355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Інклюзивне освітнє середовище – простір рівних можливостей</a:t>
            </a:r>
            <a:endParaRPr lang="uk-UA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4755" y="0"/>
            <a:ext cx="845445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endParaRPr lang="uk-UA" b="1" dirty="0" smtClean="0"/>
          </a:p>
          <a:p>
            <a:endParaRPr lang="uk-UA" b="1" dirty="0"/>
          </a:p>
          <a:p>
            <a:endParaRPr lang="uk-UA" b="1" dirty="0"/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 освіти —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насамперед, простір для життя дитини, у якому вона має право відчувати себе в безпеці, бути почутою, прийнятою та зрозумілою.</a:t>
            </a:r>
          </a:p>
          <a:p>
            <a:pPr algn="just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 з особливими освітніми потребами (ООП) якісно організоване освітнє середовище набуває особливого значення. Воно стає провідним чинником соціалізації, адаптації та розвитку таких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дітей.</a:t>
            </a:r>
          </a:p>
          <a:p>
            <a:pPr algn="just"/>
            <a:endParaRPr lang="uk-UA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Інклюзивне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освітнє середовище — це не просто фізичний простір. Це:</a:t>
            </a:r>
          </a:p>
          <a:p>
            <a:pPr algn="just"/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рівних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можливостей, простір підтримки, простір взаємодії, і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найголовніше, простір розвитку.</a:t>
            </a:r>
          </a:p>
          <a:p>
            <a:pPr algn="just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нашому закладі створення такого середовища — це не разова дія, а постійний процес: аналізу потреб, пошуку рішень, упровадження сучасних практик і методів, адаптації матеріалів і підходів.</a:t>
            </a:r>
          </a:p>
          <a:p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турботливе, структуроване, розвивальне середовище дитина починає відчувати свою цінність і здатність діяти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993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734"/>
            <a:ext cx="8229600" cy="82445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Освітнє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ЗДО,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ООП —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94085"/>
            <a:ext cx="78638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uk-UA" sz="2400" b="0" dirty="0" smtClean="0">
              <a:solidFill>
                <a:srgbClr val="000000"/>
              </a:solidFill>
            </a:endParaRPr>
          </a:p>
          <a:p>
            <a:endParaRPr lang="uk-UA" sz="2400" dirty="0">
              <a:solidFill>
                <a:srgbClr val="000000"/>
              </a:solidFill>
            </a:endParaRPr>
          </a:p>
          <a:p>
            <a:endParaRPr lang="uk-UA" sz="2400" b="0" dirty="0" smtClean="0">
              <a:solidFill>
                <a:srgbClr val="000000"/>
              </a:solidFill>
            </a:endParaRPr>
          </a:p>
          <a:p>
            <a:r>
              <a:rPr lang="uk-UA" sz="2400" dirty="0" smtClean="0">
                <a:solidFill>
                  <a:srgbClr val="000000"/>
                </a:solidFill>
              </a:rPr>
              <a:t>   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Ресурсна кімната                            кабінет психолога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(зона емоційного розвантаження)            (діагностика, корекційні заняття)</a:t>
            </a:r>
          </a:p>
          <a:p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endParaRPr lang="uk-UA" dirty="0">
              <a:solidFill>
                <a:srgbClr val="000000"/>
              </a:solidFill>
            </a:endParaRPr>
          </a:p>
          <a:p>
            <a:r>
              <a:rPr sz="2400" b="0" dirty="0">
                <a:solidFill>
                  <a:srgbClr val="000000"/>
                </a:solidFill>
              </a:rPr>
              <a:t>
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3966" y="1394085"/>
            <a:ext cx="7150308" cy="62958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Спеціально організовані простори: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738859" y="2023671"/>
            <a:ext cx="2650262" cy="629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89120" y="2023671"/>
            <a:ext cx="2506355" cy="629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6="http://schemas.microsoft.com/office/drawing/2014/main" xmlns:lc="http://schemas.openxmlformats.org/drawingml/2006/lockedCanvas" id="{04EAF242-D8BA-45C1-A3D9-504B1D0F74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436" y="3429000"/>
            <a:ext cx="4032604" cy="1853682"/>
          </a:xfrm>
          <a:prstGeom prst="rect">
            <a:avLst/>
          </a:prstGeom>
        </p:spPr>
      </p:pic>
      <p:pic>
        <p:nvPicPr>
          <p:cNvPr id="7171" name="Picture 3" descr="C:\Users\Asus\OneDrive\Робочий стіл\зображення_viber_2025-06-09_14-18-44-9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8" y="3477716"/>
            <a:ext cx="3377786" cy="2533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Освітнє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ЗДО,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ООП —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720840"/>
            <a:ext cx="8229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>
              <a:solidFill>
                <a:srgbClr val="000000"/>
              </a:solidFill>
            </a:endParaRPr>
          </a:p>
          <a:p>
            <a:endParaRPr lang="uk-UA" dirty="0" smtClean="0">
              <a:solidFill>
                <a:srgbClr val="000000"/>
              </a:solidFill>
            </a:endParaRPr>
          </a:p>
          <a:p>
            <a:endParaRPr lang="uk-UA" dirty="0" smtClean="0">
              <a:solidFill>
                <a:srgbClr val="000000"/>
              </a:solidFill>
            </a:endParaRPr>
          </a:p>
          <a:p>
            <a:endParaRPr lang="uk-UA" dirty="0">
              <a:solidFill>
                <a:srgbClr val="000000"/>
              </a:solidFill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Нейроігри</a:t>
            </a:r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uk-UA" sz="2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Казкотерапія</a:t>
            </a:r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Арт-терапія</a:t>
            </a:r>
          </a:p>
          <a:p>
            <a:endParaRPr lang="uk-UA" b="1" dirty="0">
              <a:solidFill>
                <a:schemeClr val="tx2"/>
              </a:solidFill>
            </a:endParaRPr>
          </a:p>
          <a:p>
            <a:r>
              <a:rPr lang="uk-UA" b="1" dirty="0" smtClean="0">
                <a:solidFill>
                  <a:schemeClr val="tx2"/>
                </a:solidFill>
              </a:rPr>
              <a:t>                </a:t>
            </a:r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Вкладки </a:t>
            </a:r>
            <a:r>
              <a:rPr lang="uk-UA" sz="2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Монтессорі</a:t>
            </a:r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Пісочна терапія</a:t>
            </a:r>
          </a:p>
          <a:p>
            <a:endParaRPr lang="uk-UA" dirty="0">
              <a:solidFill>
                <a:srgbClr val="000000"/>
              </a:solidFill>
            </a:endParaRPr>
          </a:p>
          <a:p>
            <a:endParaRPr lang="uk-UA" dirty="0">
              <a:solidFill>
                <a:srgbClr val="000000"/>
              </a:solidFill>
            </a:endParaRPr>
          </a:p>
          <a:p>
            <a:endParaRPr lang="uk-UA" dirty="0" smtClean="0">
              <a:solidFill>
                <a:srgbClr val="000000"/>
              </a:solidFill>
            </a:endParaRPr>
          </a:p>
          <a:p>
            <a:endParaRPr lang="uk-UA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3750" y="1564511"/>
            <a:ext cx="4631961" cy="62958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Методи та підходи:</a:t>
            </a:r>
            <a:endParaRPr lang="uk-UA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974361" y="2194097"/>
            <a:ext cx="1431559" cy="5135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098499" y="2194097"/>
            <a:ext cx="1351612" cy="5135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217229" y="2194097"/>
            <a:ext cx="2" cy="7589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94872" y="3105835"/>
            <a:ext cx="6663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2533338" y="2189368"/>
            <a:ext cx="771992" cy="12857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79100" y="2194097"/>
            <a:ext cx="1026828" cy="12349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5" name="Picture 3" descr="C:\Users\Asus\OneDrive\Робочий стіл\зображення_viber_2025-06-12_12-56-09-3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32724" y="3550677"/>
            <a:ext cx="2661458" cy="35784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sus\OneDrive\Робочий стіл\зображення_viber_2025-06-12_12-56-19-3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28" y="4009163"/>
            <a:ext cx="3672590" cy="2661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2859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12" y="274638"/>
            <a:ext cx="8229600" cy="138927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психолого-педагогічного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(КППС) в ЗДО -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комплексну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ООП в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 для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соціалізації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90612" y="1371600"/>
            <a:ext cx="78638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r>
              <a:rPr sz="2400" b="0" dirty="0">
                <a:solidFill>
                  <a:srgbClr val="000000"/>
                </a:solidFill>
              </a:rPr>
              <a:t>
</a:t>
            </a:r>
          </a:p>
        </p:txBody>
      </p:sp>
      <p:sp>
        <p:nvSpPr>
          <p:cNvPr id="5" name="Овал 4"/>
          <p:cNvSpPr/>
          <p:nvPr/>
        </p:nvSpPr>
        <p:spPr>
          <a:xfrm>
            <a:off x="3606591" y="2734732"/>
            <a:ext cx="2861734" cy="1388535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Вихователі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89342" y="1925598"/>
            <a:ext cx="2861734" cy="1388535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систент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20395" y="3350575"/>
            <a:ext cx="2861734" cy="1456264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04948" y="3589794"/>
            <a:ext cx="2861734" cy="1447799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Батьки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00" y="5037593"/>
            <a:ext cx="2861734" cy="1388535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 з ІРЦ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20596" y="4517381"/>
            <a:ext cx="3208866" cy="1388535"/>
          </a:xfrm>
          <a:prstGeom prst="ellipse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Адміністрація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0612" y="2105146"/>
            <a:ext cx="3672590" cy="62958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КППС:</a:t>
            </a:r>
            <a:endParaRPr lang="uk-UA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8692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sus\OneDrive\Робочий стіл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 та результати</a:t>
            </a:r>
            <a:endParaRPr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78638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r>
              <a:rPr sz="2400" b="0" dirty="0">
                <a:solidFill>
                  <a:srgbClr val="000000"/>
                </a:solidFill>
              </a:rPr>
              <a:t>
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57200" y="1820028"/>
            <a:ext cx="3919928" cy="1608972"/>
          </a:xfrm>
          <a:prstGeom prst="rightArrow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 динаміка поведінки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457200" y="3603884"/>
            <a:ext cx="3919928" cy="1522751"/>
          </a:xfrm>
          <a:prstGeom prst="rightArrow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комунікативних навичок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4572000" y="3603885"/>
            <a:ext cx="3931920" cy="1522750"/>
          </a:xfrm>
          <a:prstGeom prst="leftArrow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 емоційного стану</a:t>
            </a:r>
          </a:p>
        </p:txBody>
      </p:sp>
      <p:sp>
        <p:nvSpPr>
          <p:cNvPr id="12" name="Стрелка влево 11"/>
          <p:cNvSpPr/>
          <p:nvPr/>
        </p:nvSpPr>
        <p:spPr>
          <a:xfrm>
            <a:off x="4572001" y="1820028"/>
            <a:ext cx="3931920" cy="1608972"/>
          </a:xfrm>
          <a:prstGeom prst="leftArrow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 адаптації</a:t>
            </a:r>
            <a:endParaRPr lang="uk-UA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457200" y="5126635"/>
            <a:ext cx="5306519" cy="1349114"/>
          </a:xfrm>
          <a:prstGeom prst="leftRightArrow">
            <a:avLst/>
          </a:prstGeom>
          <a:gradFill flip="none" rotWithShape="1">
            <a:gsLst>
              <a:gs pos="0">
                <a:srgbClr val="3BCCFF">
                  <a:tint val="66000"/>
                  <a:satMod val="160000"/>
                </a:srgbClr>
              </a:gs>
              <a:gs pos="50000">
                <a:srgbClr val="3BCCFF">
                  <a:tint val="44500"/>
                  <a:satMod val="160000"/>
                </a:srgbClr>
              </a:gs>
              <a:gs pos="100000">
                <a:srgbClr val="3BCC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Успішна інтеграція в колектив</a:t>
            </a:r>
            <a:endParaRPr lang="uk-UA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201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Тернопільський заклад дошкільної освіти  (ясла-садок) №10 “Промінець”</vt:lpstr>
      <vt:lpstr>Інклюзія — це не лише про дітей з ООП.</vt:lpstr>
      <vt:lpstr>Чому інклюзія важлива саме в ЗДО</vt:lpstr>
      <vt:lpstr>Слайд 4</vt:lpstr>
      <vt:lpstr>Слайд 5</vt:lpstr>
      <vt:lpstr> Освітнє середовище в нашому ЗДО,  для дітей з ООП — включає: </vt:lpstr>
      <vt:lpstr> Освітнє середовище в нашому ЗДО,  для дітей з ООП — включає: </vt:lpstr>
      <vt:lpstr>  Команда психолого-педагогічного супроводу (КППС) в ЗДО - це група фахівців,  які спільно забезпечують комплексну підтримку дитини з ООП в умовах ЗДО для її успішного розвитку, навчання та соціалізації. </vt:lpstr>
      <vt:lpstr>Досягнення та результати</vt:lpstr>
      <vt:lpstr>Висновок</vt:lpstr>
      <vt:lpstr>  Дякую за увагу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>generated using python-pptx</dc:description>
  <cp:lastModifiedBy>klient</cp:lastModifiedBy>
  <cp:revision>20</cp:revision>
  <dcterms:created xsi:type="dcterms:W3CDTF">2013-01-27T09:14:16Z</dcterms:created>
  <dcterms:modified xsi:type="dcterms:W3CDTF">2025-06-12T14:48:21Z</dcterms:modified>
  <cp:category/>
</cp:coreProperties>
</file>